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3.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4.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5.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6.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xml" ContentType="application/vnd.openxmlformats-officedocument.presentationml.tags+xml"/>
  <Override PartName="/ppt/notesSlides/notesSlide26.xml" ContentType="application/vnd.openxmlformats-officedocument.presentationml.notesSlide+xml"/>
  <Override PartName="/ppt/tags/tag4.xml" ContentType="application/vnd.openxmlformats-officedocument.presentationml.tags+xml"/>
  <Override PartName="/ppt/notesSlides/notesSlide27.xml" ContentType="application/vnd.openxmlformats-officedocument.presentationml.notesSlide+xml"/>
  <Override PartName="/ppt/tags/tag5.xml" ContentType="application/vnd.openxmlformats-officedocument.presentationml.tags+xml"/>
  <Override PartName="/ppt/notesSlides/notesSlide28.xml" ContentType="application/vnd.openxmlformats-officedocument.presentationml.notesSlide+xml"/>
  <Override PartName="/ppt/tags/tag6.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7.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8.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3" r:id="rId18"/>
    <p:sldMasterId id="2147483885" r:id="rId19"/>
    <p:sldMasterId id="2147483920" r:id="rId20"/>
    <p:sldMasterId id="2147483954" r:id="rId21"/>
    <p:sldMasterId id="2147483983" r:id="rId22"/>
    <p:sldMasterId id="2147484010" r:id="rId23"/>
    <p:sldMasterId id="2147484072" r:id="rId24"/>
  </p:sldMasterIdLst>
  <p:notesMasterIdLst>
    <p:notesMasterId r:id="rId74"/>
  </p:notesMasterIdLst>
  <p:sldIdLst>
    <p:sldId id="366" r:id="rId25"/>
    <p:sldId id="485" r:id="rId26"/>
    <p:sldId id="486" r:id="rId27"/>
    <p:sldId id="487" r:id="rId28"/>
    <p:sldId id="488" r:id="rId29"/>
    <p:sldId id="483" r:id="rId30"/>
    <p:sldId id="447" r:id="rId31"/>
    <p:sldId id="497" r:id="rId32"/>
    <p:sldId id="537" r:id="rId33"/>
    <p:sldId id="498" r:id="rId34"/>
    <p:sldId id="499" r:id="rId35"/>
    <p:sldId id="500" r:id="rId36"/>
    <p:sldId id="538" r:id="rId37"/>
    <p:sldId id="507" r:id="rId38"/>
    <p:sldId id="539" r:id="rId39"/>
    <p:sldId id="501" r:id="rId40"/>
    <p:sldId id="540" r:id="rId41"/>
    <p:sldId id="532" r:id="rId42"/>
    <p:sldId id="502" r:id="rId43"/>
    <p:sldId id="536" r:id="rId44"/>
    <p:sldId id="509" r:id="rId45"/>
    <p:sldId id="510" r:id="rId46"/>
    <p:sldId id="511" r:id="rId47"/>
    <p:sldId id="512" r:id="rId48"/>
    <p:sldId id="513" r:id="rId49"/>
    <p:sldId id="533" r:id="rId50"/>
    <p:sldId id="515" r:id="rId51"/>
    <p:sldId id="519" r:id="rId52"/>
    <p:sldId id="520" r:id="rId53"/>
    <p:sldId id="521" r:id="rId54"/>
    <p:sldId id="522" r:id="rId55"/>
    <p:sldId id="523" r:id="rId56"/>
    <p:sldId id="534" r:id="rId57"/>
    <p:sldId id="525" r:id="rId58"/>
    <p:sldId id="526" r:id="rId59"/>
    <p:sldId id="527" r:id="rId60"/>
    <p:sldId id="529" r:id="rId61"/>
    <p:sldId id="530" r:id="rId62"/>
    <p:sldId id="531" r:id="rId63"/>
    <p:sldId id="535" r:id="rId64"/>
    <p:sldId id="541" r:id="rId65"/>
    <p:sldId id="542" r:id="rId66"/>
    <p:sldId id="543" r:id="rId67"/>
    <p:sldId id="544" r:id="rId68"/>
    <p:sldId id="545" r:id="rId69"/>
    <p:sldId id="546" r:id="rId70"/>
    <p:sldId id="492" r:id="rId71"/>
    <p:sldId id="476" r:id="rId72"/>
    <p:sldId id="365"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guide id="3" orient="horz" pos="1632" userDrawn="1">
          <p15:clr>
            <a:srgbClr val="A4A3A4"/>
          </p15:clr>
        </p15:guide>
        <p15:guide id="4" orient="horz" pos="2520" userDrawn="1">
          <p15:clr>
            <a:srgbClr val="A4A3A4"/>
          </p15:clr>
        </p15:guide>
        <p15:guide id="5" orient="horz" pos="30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CECE"/>
    <a:srgbClr val="0078D7"/>
    <a:srgbClr val="5191CD"/>
    <a:srgbClr val="002050"/>
    <a:srgbClr val="FFFFFF"/>
    <a:srgbClr val="051D49"/>
    <a:srgbClr val="00BCF2"/>
    <a:srgbClr val="00188F"/>
    <a:srgbClr val="00187B"/>
    <a:srgbClr val="0018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40" autoAdjust="0"/>
    <p:restoredTop sz="59755" autoAdjust="0"/>
  </p:normalViewPr>
  <p:slideViewPr>
    <p:cSldViewPr snapToGrid="0">
      <p:cViewPr varScale="1">
        <p:scale>
          <a:sx n="58" d="100"/>
          <a:sy n="58" d="100"/>
        </p:scale>
        <p:origin x="892" y="36"/>
      </p:cViewPr>
      <p:guideLst>
        <p:guide orient="horz" pos="2256"/>
        <p:guide pos="3840"/>
        <p:guide orient="horz" pos="1632"/>
        <p:guide orient="horz" pos="2520"/>
        <p:guide orient="horz" pos="3072"/>
      </p:guideLst>
    </p:cSldViewPr>
  </p:slideViewPr>
  <p:notesTextViewPr>
    <p:cViewPr>
      <p:scale>
        <a:sx n="3" d="2"/>
        <a:sy n="3" d="2"/>
      </p:scale>
      <p:origin x="0" y="-4352"/>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xml"/><Relationship Id="rId21" Type="http://schemas.openxmlformats.org/officeDocument/2006/relationships/slideMaster" Target="slideMasters/slideMaster4.xml"/><Relationship Id="rId42" Type="http://schemas.openxmlformats.org/officeDocument/2006/relationships/slide" Target="slides/slide18.xml"/><Relationship Id="rId47" Type="http://schemas.openxmlformats.org/officeDocument/2006/relationships/slide" Target="slides/slide23.xml"/><Relationship Id="rId63" Type="http://schemas.openxmlformats.org/officeDocument/2006/relationships/slide" Target="slides/slide39.xml"/><Relationship Id="rId68" Type="http://schemas.openxmlformats.org/officeDocument/2006/relationships/slide" Target="slides/slide44.xml"/><Relationship Id="rId16" Type="http://schemas.openxmlformats.org/officeDocument/2006/relationships/customXml" Target="../customXml/item16.xml"/><Relationship Id="rId11" Type="http://schemas.openxmlformats.org/officeDocument/2006/relationships/customXml" Target="../customXml/item11.xml"/><Relationship Id="rId24" Type="http://schemas.openxmlformats.org/officeDocument/2006/relationships/slideMaster" Target="slideMasters/slideMaster7.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slide" Target="slides/slide16.xml"/><Relationship Id="rId45" Type="http://schemas.openxmlformats.org/officeDocument/2006/relationships/slide" Target="slides/slide21.xml"/><Relationship Id="rId53" Type="http://schemas.openxmlformats.org/officeDocument/2006/relationships/slide" Target="slides/slide29.xml"/><Relationship Id="rId58" Type="http://schemas.openxmlformats.org/officeDocument/2006/relationships/slide" Target="slides/slide34.xml"/><Relationship Id="rId66" Type="http://schemas.openxmlformats.org/officeDocument/2006/relationships/slide" Target="slides/slide42.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slide" Target="slides/slide37.xml"/><Relationship Id="rId19" Type="http://schemas.openxmlformats.org/officeDocument/2006/relationships/slideMaster" Target="slideMasters/slideMaster2.xml"/><Relationship Id="rId14" Type="http://schemas.openxmlformats.org/officeDocument/2006/relationships/customXml" Target="../customXml/item14.xml"/><Relationship Id="rId22" Type="http://schemas.openxmlformats.org/officeDocument/2006/relationships/slideMaster" Target="slideMasters/slideMaster5.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slide" Target="slides/slide19.xml"/><Relationship Id="rId48" Type="http://schemas.openxmlformats.org/officeDocument/2006/relationships/slide" Target="slides/slide24.xml"/><Relationship Id="rId56" Type="http://schemas.openxmlformats.org/officeDocument/2006/relationships/slide" Target="slides/slide32.xml"/><Relationship Id="rId64" Type="http://schemas.openxmlformats.org/officeDocument/2006/relationships/slide" Target="slides/slide40.xml"/><Relationship Id="rId69" Type="http://schemas.openxmlformats.org/officeDocument/2006/relationships/slide" Target="slides/slide45.xml"/><Relationship Id="rId77"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slide" Target="slides/slide27.xml"/><Relationship Id="rId72" Type="http://schemas.openxmlformats.org/officeDocument/2006/relationships/slide" Target="slides/slide48.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slide" Target="slides/slide22.xml"/><Relationship Id="rId59" Type="http://schemas.openxmlformats.org/officeDocument/2006/relationships/slide" Target="slides/slide35.xml"/><Relationship Id="rId67" Type="http://schemas.openxmlformats.org/officeDocument/2006/relationships/slide" Target="slides/slide43.xml"/><Relationship Id="rId20" Type="http://schemas.openxmlformats.org/officeDocument/2006/relationships/slideMaster" Target="slideMasters/slideMaster3.xml"/><Relationship Id="rId41" Type="http://schemas.openxmlformats.org/officeDocument/2006/relationships/slide" Target="slides/slide17.xml"/><Relationship Id="rId54" Type="http://schemas.openxmlformats.org/officeDocument/2006/relationships/slide" Target="slides/slide30.xml"/><Relationship Id="rId62" Type="http://schemas.openxmlformats.org/officeDocument/2006/relationships/slide" Target="slides/slide38.xml"/><Relationship Id="rId70" Type="http://schemas.openxmlformats.org/officeDocument/2006/relationships/slide" Target="slides/slide46.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slideMaster" Target="slideMasters/slideMaster6.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slide" Target="slides/slide25.xml"/><Relationship Id="rId57" Type="http://schemas.openxmlformats.org/officeDocument/2006/relationships/slide" Target="slides/slide33.xml"/><Relationship Id="rId10" Type="http://schemas.openxmlformats.org/officeDocument/2006/relationships/customXml" Target="../customXml/item10.xml"/><Relationship Id="rId31" Type="http://schemas.openxmlformats.org/officeDocument/2006/relationships/slide" Target="slides/slide7.xml"/><Relationship Id="rId44" Type="http://schemas.openxmlformats.org/officeDocument/2006/relationships/slide" Target="slides/slide20.xml"/><Relationship Id="rId52" Type="http://schemas.openxmlformats.org/officeDocument/2006/relationships/slide" Target="slides/slide28.xml"/><Relationship Id="rId60" Type="http://schemas.openxmlformats.org/officeDocument/2006/relationships/slide" Target="slides/slide36.xml"/><Relationship Id="rId65" Type="http://schemas.openxmlformats.org/officeDocument/2006/relationships/slide" Target="slides/slide41.xml"/><Relationship Id="rId73" Type="http://schemas.openxmlformats.org/officeDocument/2006/relationships/slide" Target="slides/slide49.xml"/><Relationship Id="rId78"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slideMaster" Target="slideMasters/slideMaster1.xml"/><Relationship Id="rId39" Type="http://schemas.openxmlformats.org/officeDocument/2006/relationships/slide" Target="slides/slide15.xml"/><Relationship Id="rId34" Type="http://schemas.openxmlformats.org/officeDocument/2006/relationships/slide" Target="slides/slide10.xml"/><Relationship Id="rId50" Type="http://schemas.openxmlformats.org/officeDocument/2006/relationships/slide" Target="slides/slide26.xml"/><Relationship Id="rId55" Type="http://schemas.openxmlformats.org/officeDocument/2006/relationships/slide" Target="slides/slide31.xml"/><Relationship Id="rId76" Type="http://schemas.openxmlformats.org/officeDocument/2006/relationships/presProps" Target="presProps.xml"/><Relationship Id="rId7" Type="http://schemas.openxmlformats.org/officeDocument/2006/relationships/customXml" Target="../customXml/item7.xml"/><Relationship Id="rId71" Type="http://schemas.openxmlformats.org/officeDocument/2006/relationships/slide" Target="slides/slide47.xml"/><Relationship Id="rId2" Type="http://schemas.openxmlformats.org/officeDocument/2006/relationships/customXml" Target="../customXml/item2.xml"/><Relationship Id="rId2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1A7DB1-3B4E-480A-9D92-82AAF9CBBC45}"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623184C4-6563-4586-804E-282B70F270A3}">
      <dgm:prSet/>
      <dgm:spPr/>
      <dgm:t>
        <a:bodyPr/>
        <a:lstStyle/>
        <a:p>
          <a:pPr rtl="0"/>
          <a:r>
            <a:rPr lang="en-US" dirty="0"/>
            <a:t>This </a:t>
          </a:r>
          <a:r>
            <a:rPr lang="en-US" dirty="0" smtClean="0"/>
            <a:t>module </a:t>
          </a:r>
          <a:r>
            <a:rPr lang="en-US" dirty="0"/>
            <a:t>gives you an </a:t>
          </a:r>
          <a:r>
            <a:rPr lang="en-US" dirty="0" smtClean="0"/>
            <a:t>introduction to Azure Resource Manager API</a:t>
          </a:r>
          <a:endParaRPr lang="en-US" dirty="0"/>
        </a:p>
      </dgm:t>
    </dgm:pt>
    <dgm:pt modelId="{7A67F625-CB75-4C42-A071-05D6890944FB}" type="parTrans" cxnId="{783D462E-2050-40E4-A294-23A054C14709}">
      <dgm:prSet/>
      <dgm:spPr/>
      <dgm:t>
        <a:bodyPr/>
        <a:lstStyle/>
        <a:p>
          <a:endParaRPr lang="en-US"/>
        </a:p>
      </dgm:t>
    </dgm:pt>
    <dgm:pt modelId="{7E40867D-F46C-4273-A6B4-4C8B7D458A82}" type="sibTrans" cxnId="{783D462E-2050-40E4-A294-23A054C14709}">
      <dgm:prSet/>
      <dgm:spPr/>
      <dgm:t>
        <a:bodyPr/>
        <a:lstStyle/>
        <a:p>
          <a:endParaRPr lang="en-US"/>
        </a:p>
      </dgm:t>
    </dgm:pt>
    <dgm:pt modelId="{53C5A1EB-3C06-423A-B7E7-3F3C5EC19C78}">
      <dgm:prSet/>
      <dgm:spPr/>
      <dgm:t>
        <a:bodyPr/>
        <a:lstStyle/>
        <a:p>
          <a:pPr rtl="0"/>
          <a:r>
            <a:rPr lang="en-US" dirty="0"/>
            <a:t>This is a highly interactive workshop that:</a:t>
          </a:r>
        </a:p>
      </dgm:t>
    </dgm:pt>
    <dgm:pt modelId="{342E0ED5-69D9-49CF-8F84-BC6956348CA8}" type="parTrans" cxnId="{36F66921-5559-44FA-9A70-4694F7D1252B}">
      <dgm:prSet/>
      <dgm:spPr/>
      <dgm:t>
        <a:bodyPr/>
        <a:lstStyle/>
        <a:p>
          <a:endParaRPr lang="en-US"/>
        </a:p>
      </dgm:t>
    </dgm:pt>
    <dgm:pt modelId="{CB8BC097-5423-4281-A62E-566690047618}" type="sibTrans" cxnId="{36F66921-5559-44FA-9A70-4694F7D1252B}">
      <dgm:prSet/>
      <dgm:spPr/>
      <dgm:t>
        <a:bodyPr/>
        <a:lstStyle/>
        <a:p>
          <a:endParaRPr lang="en-US"/>
        </a:p>
      </dgm:t>
    </dgm:pt>
    <dgm:pt modelId="{1207B083-65CE-46E5-8F33-8F2E79F7F91B}">
      <dgm:prSet custT="1"/>
      <dgm:spPr/>
      <dgm:t>
        <a:bodyPr/>
        <a:lstStyle/>
        <a:p>
          <a:pPr rtl="0"/>
          <a:r>
            <a:rPr lang="en-US" sz="1600" dirty="0"/>
            <a:t>Provides guidance and reference on the key topics</a:t>
          </a:r>
        </a:p>
      </dgm:t>
    </dgm:pt>
    <dgm:pt modelId="{FC3B2034-8CA9-49F7-BF9A-24BB4179E4EF}" type="parTrans" cxnId="{BEBB6B31-2033-4256-BDA1-BFA6519CF253}">
      <dgm:prSet/>
      <dgm:spPr/>
      <dgm:t>
        <a:bodyPr/>
        <a:lstStyle/>
        <a:p>
          <a:endParaRPr lang="en-US"/>
        </a:p>
      </dgm:t>
    </dgm:pt>
    <dgm:pt modelId="{8D442404-1E63-427B-BCC0-F9A7FB3F5F7F}" type="sibTrans" cxnId="{BEBB6B31-2033-4256-BDA1-BFA6519CF253}">
      <dgm:prSet/>
      <dgm:spPr/>
      <dgm:t>
        <a:bodyPr/>
        <a:lstStyle/>
        <a:p>
          <a:endParaRPr lang="en-US"/>
        </a:p>
      </dgm:t>
    </dgm:pt>
    <dgm:pt modelId="{2E1199DD-C716-430A-87F2-1ECAF0615E59}">
      <dgm:prSet custT="1"/>
      <dgm:spPr/>
      <dgm:t>
        <a:bodyPr/>
        <a:lstStyle/>
        <a:p>
          <a:pPr rtl="0"/>
          <a:r>
            <a:rPr lang="en-US" sz="1600" dirty="0"/>
            <a:t>Talk about the scenarios and technical decisions </a:t>
          </a:r>
          <a:r>
            <a:rPr lang="en-US" sz="1600" dirty="0" smtClean="0"/>
            <a:t>you will face during these tasks</a:t>
          </a:r>
          <a:endParaRPr lang="en-US" sz="1600" dirty="0"/>
        </a:p>
      </dgm:t>
    </dgm:pt>
    <dgm:pt modelId="{E39B4F42-6BDF-4614-BE82-E0B7D88AF872}" type="parTrans" cxnId="{CE07C871-8B02-4A0E-BBC1-D20E5E66DFEA}">
      <dgm:prSet/>
      <dgm:spPr/>
      <dgm:t>
        <a:bodyPr/>
        <a:lstStyle/>
        <a:p>
          <a:endParaRPr lang="en-US"/>
        </a:p>
      </dgm:t>
    </dgm:pt>
    <dgm:pt modelId="{A7767B83-F4A4-4DC4-8D6B-2FD338FA1CAF}" type="sibTrans" cxnId="{CE07C871-8B02-4A0E-BBC1-D20E5E66DFEA}">
      <dgm:prSet/>
      <dgm:spPr/>
      <dgm:t>
        <a:bodyPr/>
        <a:lstStyle/>
        <a:p>
          <a:endParaRPr lang="en-US"/>
        </a:p>
      </dgm:t>
    </dgm:pt>
    <dgm:pt modelId="{8D8EEBD3-96B7-4C1E-A4D4-8D7169C3FE91}">
      <dgm:prSet custT="1"/>
      <dgm:spPr/>
      <dgm:t>
        <a:bodyPr/>
        <a:lstStyle/>
        <a:p>
          <a:pPr rtl="0"/>
          <a:r>
            <a:rPr lang="en-US" sz="1600" dirty="0"/>
            <a:t>Provide a </a:t>
          </a:r>
          <a:r>
            <a:rPr lang="en-US" sz="1600" dirty="0" smtClean="0"/>
            <a:t>walkthrough of the capabilities of </a:t>
          </a:r>
          <a:r>
            <a:rPr lang="en-US" sz="1600" dirty="0" smtClean="0"/>
            <a:t>Azure Service Fabric</a:t>
          </a:r>
          <a:endParaRPr lang="en-US" sz="1600" dirty="0"/>
        </a:p>
      </dgm:t>
    </dgm:pt>
    <dgm:pt modelId="{B6C35957-CB25-4D20-8EC5-D4CFCC8C1322}" type="parTrans" cxnId="{BF9F4B44-7DAB-48A1-8D30-E72AE32D28AB}">
      <dgm:prSet/>
      <dgm:spPr/>
      <dgm:t>
        <a:bodyPr/>
        <a:lstStyle/>
        <a:p>
          <a:endParaRPr lang="en-US"/>
        </a:p>
      </dgm:t>
    </dgm:pt>
    <dgm:pt modelId="{83C05EFD-A8EC-419A-98AB-E7D5CA75ED6A}" type="sibTrans" cxnId="{BF9F4B44-7DAB-48A1-8D30-E72AE32D28AB}">
      <dgm:prSet/>
      <dgm:spPr/>
      <dgm:t>
        <a:bodyPr/>
        <a:lstStyle/>
        <a:p>
          <a:endParaRPr lang="en-US"/>
        </a:p>
      </dgm:t>
    </dgm:pt>
    <dgm:pt modelId="{F0E0A38B-0C6D-4ECC-B0C8-7E0C9A86F022}">
      <dgm:prSet custT="1"/>
      <dgm:spPr/>
      <dgm:t>
        <a:bodyPr/>
        <a:lstStyle/>
        <a:p>
          <a:pPr rtl="0"/>
          <a:r>
            <a:rPr lang="en-US" sz="1600" dirty="0"/>
            <a:t>Understand the </a:t>
          </a:r>
          <a:r>
            <a:rPr lang="en-US" sz="1600" dirty="0" smtClean="0"/>
            <a:t>possibilities, flexibility and power, as well as Microsoft’s </a:t>
          </a:r>
          <a:r>
            <a:rPr lang="en-US" sz="1600" dirty="0"/>
            <a:t>approach to </a:t>
          </a:r>
          <a:r>
            <a:rPr lang="en-US" sz="1600" dirty="0" smtClean="0"/>
            <a:t>cloud management and orchestration</a:t>
          </a:r>
          <a:endParaRPr lang="en-US" sz="1600" dirty="0"/>
        </a:p>
      </dgm:t>
    </dgm:pt>
    <dgm:pt modelId="{0232471D-4F95-4011-8994-144E5FB66A0C}" type="parTrans" cxnId="{72949ECC-BCA1-48D8-99F2-D466ECAD3C77}">
      <dgm:prSet/>
      <dgm:spPr/>
      <dgm:t>
        <a:bodyPr/>
        <a:lstStyle/>
        <a:p>
          <a:endParaRPr lang="en-US"/>
        </a:p>
      </dgm:t>
    </dgm:pt>
    <dgm:pt modelId="{6117C96F-4FF4-45F1-8521-55B1D8759460}" type="sibTrans" cxnId="{72949ECC-BCA1-48D8-99F2-D466ECAD3C77}">
      <dgm:prSet/>
      <dgm:spPr/>
      <dgm:t>
        <a:bodyPr/>
        <a:lstStyle/>
        <a:p>
          <a:endParaRPr lang="en-US"/>
        </a:p>
      </dgm:t>
    </dgm:pt>
    <dgm:pt modelId="{7B1B821C-815C-46B3-A5AE-8BCB5A8FA74E}" type="pres">
      <dgm:prSet presAssocID="{C51A7DB1-3B4E-480A-9D92-82AAF9CBBC45}" presName="Name0" presStyleCnt="0">
        <dgm:presLayoutVars>
          <dgm:dir/>
          <dgm:animLvl val="lvl"/>
          <dgm:resizeHandles val="exact"/>
        </dgm:presLayoutVars>
      </dgm:prSet>
      <dgm:spPr/>
      <dgm:t>
        <a:bodyPr/>
        <a:lstStyle/>
        <a:p>
          <a:endParaRPr lang="en-US"/>
        </a:p>
      </dgm:t>
    </dgm:pt>
    <dgm:pt modelId="{AEA9B1E2-A191-4E62-9243-7089F716310B}" type="pres">
      <dgm:prSet presAssocID="{623184C4-6563-4586-804E-282B70F270A3}" presName="linNode" presStyleCnt="0"/>
      <dgm:spPr/>
      <dgm:t>
        <a:bodyPr/>
        <a:lstStyle/>
        <a:p>
          <a:endParaRPr lang="en-US"/>
        </a:p>
      </dgm:t>
    </dgm:pt>
    <dgm:pt modelId="{8D767C12-D16C-4B6A-BD53-E24B119180CB}" type="pres">
      <dgm:prSet presAssocID="{623184C4-6563-4586-804E-282B70F270A3}" presName="parentText" presStyleLbl="node1" presStyleIdx="0" presStyleCnt="2" custScaleY="169881">
        <dgm:presLayoutVars>
          <dgm:chMax val="1"/>
          <dgm:bulletEnabled val="1"/>
        </dgm:presLayoutVars>
      </dgm:prSet>
      <dgm:spPr/>
      <dgm:t>
        <a:bodyPr/>
        <a:lstStyle/>
        <a:p>
          <a:endParaRPr lang="en-US"/>
        </a:p>
      </dgm:t>
    </dgm:pt>
    <dgm:pt modelId="{BE195DF7-9C2F-4269-8EF0-06A923691CF6}" type="pres">
      <dgm:prSet presAssocID="{623184C4-6563-4586-804E-282B70F270A3}" presName="descendantText" presStyleLbl="alignAccFollowNode1" presStyleIdx="0" presStyleCnt="2" custScaleY="199422">
        <dgm:presLayoutVars>
          <dgm:bulletEnabled val="1"/>
        </dgm:presLayoutVars>
      </dgm:prSet>
      <dgm:spPr/>
      <dgm:t>
        <a:bodyPr/>
        <a:lstStyle/>
        <a:p>
          <a:endParaRPr lang="en-US"/>
        </a:p>
      </dgm:t>
    </dgm:pt>
    <dgm:pt modelId="{238C134D-7FE7-4CDB-AF9C-DE14041BDA71}" type="pres">
      <dgm:prSet presAssocID="{7E40867D-F46C-4273-A6B4-4C8B7D458A82}" presName="sp" presStyleCnt="0"/>
      <dgm:spPr/>
      <dgm:t>
        <a:bodyPr/>
        <a:lstStyle/>
        <a:p>
          <a:endParaRPr lang="en-US"/>
        </a:p>
      </dgm:t>
    </dgm:pt>
    <dgm:pt modelId="{C09CE574-EFA1-40DD-90AA-BF1FB93E190B}" type="pres">
      <dgm:prSet presAssocID="{53C5A1EB-3C06-423A-B7E7-3F3C5EC19C78}" presName="linNode" presStyleCnt="0"/>
      <dgm:spPr/>
      <dgm:t>
        <a:bodyPr/>
        <a:lstStyle/>
        <a:p>
          <a:endParaRPr lang="en-US"/>
        </a:p>
      </dgm:t>
    </dgm:pt>
    <dgm:pt modelId="{7314B3F1-7978-4BE9-BA6F-913BCB72F694}" type="pres">
      <dgm:prSet presAssocID="{53C5A1EB-3C06-423A-B7E7-3F3C5EC19C78}" presName="parentText" presStyleLbl="node1" presStyleIdx="1" presStyleCnt="2">
        <dgm:presLayoutVars>
          <dgm:chMax val="1"/>
          <dgm:bulletEnabled val="1"/>
        </dgm:presLayoutVars>
      </dgm:prSet>
      <dgm:spPr/>
      <dgm:t>
        <a:bodyPr/>
        <a:lstStyle/>
        <a:p>
          <a:endParaRPr lang="en-US"/>
        </a:p>
      </dgm:t>
    </dgm:pt>
    <dgm:pt modelId="{78A04D25-6AA5-4FDA-A837-E853F524E141}" type="pres">
      <dgm:prSet presAssocID="{53C5A1EB-3C06-423A-B7E7-3F3C5EC19C78}" presName="descendantText" presStyleLbl="alignAccFollowNode1" presStyleIdx="1" presStyleCnt="2">
        <dgm:presLayoutVars>
          <dgm:bulletEnabled val="1"/>
        </dgm:presLayoutVars>
      </dgm:prSet>
      <dgm:spPr/>
      <dgm:t>
        <a:bodyPr/>
        <a:lstStyle/>
        <a:p>
          <a:endParaRPr lang="en-US"/>
        </a:p>
      </dgm:t>
    </dgm:pt>
  </dgm:ptLst>
  <dgm:cxnLst>
    <dgm:cxn modelId="{783D462E-2050-40E4-A294-23A054C14709}" srcId="{C51A7DB1-3B4E-480A-9D92-82AAF9CBBC45}" destId="{623184C4-6563-4586-804E-282B70F270A3}" srcOrd="0" destOrd="0" parTransId="{7A67F625-CB75-4C42-A071-05D6890944FB}" sibTransId="{7E40867D-F46C-4273-A6B4-4C8B7D458A82}"/>
    <dgm:cxn modelId="{34685F9B-F141-459E-8402-57E22FC7157E}" type="presOf" srcId="{F0E0A38B-0C6D-4ECC-B0C8-7E0C9A86F022}" destId="{BE195DF7-9C2F-4269-8EF0-06A923691CF6}" srcOrd="0" destOrd="1" presId="urn:microsoft.com/office/officeart/2005/8/layout/vList5"/>
    <dgm:cxn modelId="{BEBB6B31-2033-4256-BDA1-BFA6519CF253}" srcId="{53C5A1EB-3C06-423A-B7E7-3F3C5EC19C78}" destId="{1207B083-65CE-46E5-8F33-8F2E79F7F91B}" srcOrd="0" destOrd="0" parTransId="{FC3B2034-8CA9-49F7-BF9A-24BB4179E4EF}" sibTransId="{8D442404-1E63-427B-BCC0-F9A7FB3F5F7F}"/>
    <dgm:cxn modelId="{52C1F24D-4403-4EE9-AC29-DA1AFD280136}" type="presOf" srcId="{1207B083-65CE-46E5-8F33-8F2E79F7F91B}" destId="{78A04D25-6AA5-4FDA-A837-E853F524E141}" srcOrd="0" destOrd="0" presId="urn:microsoft.com/office/officeart/2005/8/layout/vList5"/>
    <dgm:cxn modelId="{3185D683-E3FA-4313-857B-5DDF8D1434AA}" type="presOf" srcId="{C51A7DB1-3B4E-480A-9D92-82AAF9CBBC45}" destId="{7B1B821C-815C-46B3-A5AE-8BCB5A8FA74E}" srcOrd="0" destOrd="0" presId="urn:microsoft.com/office/officeart/2005/8/layout/vList5"/>
    <dgm:cxn modelId="{BF9F4B44-7DAB-48A1-8D30-E72AE32D28AB}" srcId="{623184C4-6563-4586-804E-282B70F270A3}" destId="{8D8EEBD3-96B7-4C1E-A4D4-8D7169C3FE91}" srcOrd="0" destOrd="0" parTransId="{B6C35957-CB25-4D20-8EC5-D4CFCC8C1322}" sibTransId="{83C05EFD-A8EC-419A-98AB-E7D5CA75ED6A}"/>
    <dgm:cxn modelId="{4F70D670-1DAE-4A89-80B6-B9C3A91702F1}" type="presOf" srcId="{2E1199DD-C716-430A-87F2-1ECAF0615E59}" destId="{78A04D25-6AA5-4FDA-A837-E853F524E141}" srcOrd="0" destOrd="1" presId="urn:microsoft.com/office/officeart/2005/8/layout/vList5"/>
    <dgm:cxn modelId="{7F914374-877C-436A-8F32-D8183A29C4B3}" type="presOf" srcId="{8D8EEBD3-96B7-4C1E-A4D4-8D7169C3FE91}" destId="{BE195DF7-9C2F-4269-8EF0-06A923691CF6}" srcOrd="0" destOrd="0" presId="urn:microsoft.com/office/officeart/2005/8/layout/vList5"/>
    <dgm:cxn modelId="{CE07C871-8B02-4A0E-BBC1-D20E5E66DFEA}" srcId="{53C5A1EB-3C06-423A-B7E7-3F3C5EC19C78}" destId="{2E1199DD-C716-430A-87F2-1ECAF0615E59}" srcOrd="1" destOrd="0" parTransId="{E39B4F42-6BDF-4614-BE82-E0B7D88AF872}" sibTransId="{A7767B83-F4A4-4DC4-8D6B-2FD338FA1CAF}"/>
    <dgm:cxn modelId="{FEA978FA-A427-4DC3-B5A2-3616284B9C60}" type="presOf" srcId="{623184C4-6563-4586-804E-282B70F270A3}" destId="{8D767C12-D16C-4B6A-BD53-E24B119180CB}" srcOrd="0" destOrd="0" presId="urn:microsoft.com/office/officeart/2005/8/layout/vList5"/>
    <dgm:cxn modelId="{36F66921-5559-44FA-9A70-4694F7D1252B}" srcId="{C51A7DB1-3B4E-480A-9D92-82AAF9CBBC45}" destId="{53C5A1EB-3C06-423A-B7E7-3F3C5EC19C78}" srcOrd="1" destOrd="0" parTransId="{342E0ED5-69D9-49CF-8F84-BC6956348CA8}" sibTransId="{CB8BC097-5423-4281-A62E-566690047618}"/>
    <dgm:cxn modelId="{0AEFD3B4-D833-4453-B597-3AE7954A8FC4}" type="presOf" srcId="{53C5A1EB-3C06-423A-B7E7-3F3C5EC19C78}" destId="{7314B3F1-7978-4BE9-BA6F-913BCB72F694}" srcOrd="0" destOrd="0" presId="urn:microsoft.com/office/officeart/2005/8/layout/vList5"/>
    <dgm:cxn modelId="{72949ECC-BCA1-48D8-99F2-D466ECAD3C77}" srcId="{623184C4-6563-4586-804E-282B70F270A3}" destId="{F0E0A38B-0C6D-4ECC-B0C8-7E0C9A86F022}" srcOrd="1" destOrd="0" parTransId="{0232471D-4F95-4011-8994-144E5FB66A0C}" sibTransId="{6117C96F-4FF4-45F1-8521-55B1D8759460}"/>
    <dgm:cxn modelId="{7C218528-3B1B-4CB6-9827-F8A9D66E1CF6}" type="presParOf" srcId="{7B1B821C-815C-46B3-A5AE-8BCB5A8FA74E}" destId="{AEA9B1E2-A191-4E62-9243-7089F716310B}" srcOrd="0" destOrd="0" presId="urn:microsoft.com/office/officeart/2005/8/layout/vList5"/>
    <dgm:cxn modelId="{482D0F2A-5F91-4BA5-B83E-A2AA91119892}" type="presParOf" srcId="{AEA9B1E2-A191-4E62-9243-7089F716310B}" destId="{8D767C12-D16C-4B6A-BD53-E24B119180CB}" srcOrd="0" destOrd="0" presId="urn:microsoft.com/office/officeart/2005/8/layout/vList5"/>
    <dgm:cxn modelId="{32E4D1D4-76A9-46A6-9B4E-9DBE3A945EEE}" type="presParOf" srcId="{AEA9B1E2-A191-4E62-9243-7089F716310B}" destId="{BE195DF7-9C2F-4269-8EF0-06A923691CF6}" srcOrd="1" destOrd="0" presId="urn:microsoft.com/office/officeart/2005/8/layout/vList5"/>
    <dgm:cxn modelId="{2ABCFD8E-4B36-477C-8ABE-2A178D8028E4}" type="presParOf" srcId="{7B1B821C-815C-46B3-A5AE-8BCB5A8FA74E}" destId="{238C134D-7FE7-4CDB-AF9C-DE14041BDA71}" srcOrd="1" destOrd="0" presId="urn:microsoft.com/office/officeart/2005/8/layout/vList5"/>
    <dgm:cxn modelId="{72DAD180-FA25-45CE-931C-6E1E2F2439FF}" type="presParOf" srcId="{7B1B821C-815C-46B3-A5AE-8BCB5A8FA74E}" destId="{C09CE574-EFA1-40DD-90AA-BF1FB93E190B}" srcOrd="2" destOrd="0" presId="urn:microsoft.com/office/officeart/2005/8/layout/vList5"/>
    <dgm:cxn modelId="{EDAF16BC-B41D-444F-B885-A5E082782EF4}" type="presParOf" srcId="{C09CE574-EFA1-40DD-90AA-BF1FB93E190B}" destId="{7314B3F1-7978-4BE9-BA6F-913BCB72F694}" srcOrd="0" destOrd="0" presId="urn:microsoft.com/office/officeart/2005/8/layout/vList5"/>
    <dgm:cxn modelId="{042448B7-D102-4476-A305-1F53A537DEB9}" type="presParOf" srcId="{C09CE574-EFA1-40DD-90AA-BF1FB93E190B}" destId="{78A04D25-6AA5-4FDA-A837-E853F524E14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5DF7-9C2F-4269-8EF0-06A923691CF6}">
      <dsp:nvSpPr>
        <dsp:cNvPr id="0" name=""/>
        <dsp:cNvSpPr/>
      </dsp:nvSpPr>
      <dsp:spPr>
        <a:xfrm rot="5400000">
          <a:off x="5146091" y="-1635696"/>
          <a:ext cx="2644838" cy="6088009"/>
        </a:xfrm>
        <a:prstGeom prst="round2Same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Provide a </a:t>
          </a:r>
          <a:r>
            <a:rPr lang="en-US" sz="1600" kern="1200" dirty="0" smtClean="0"/>
            <a:t>walkthrough of the capabilities of </a:t>
          </a:r>
          <a:r>
            <a:rPr lang="en-US" sz="1600" kern="1200" dirty="0" smtClean="0"/>
            <a:t>Azure Service Fabric</a:t>
          </a:r>
          <a:endParaRPr lang="en-US" sz="1600" kern="1200" dirty="0"/>
        </a:p>
        <a:p>
          <a:pPr marL="171450" lvl="1" indent="-171450" algn="l" defTabSz="711200" rtl="0">
            <a:lnSpc>
              <a:spcPct val="90000"/>
            </a:lnSpc>
            <a:spcBef>
              <a:spcPct val="0"/>
            </a:spcBef>
            <a:spcAft>
              <a:spcPct val="15000"/>
            </a:spcAft>
            <a:buChar char="••"/>
          </a:pPr>
          <a:r>
            <a:rPr lang="en-US" sz="1600" kern="1200" dirty="0"/>
            <a:t>Understand the </a:t>
          </a:r>
          <a:r>
            <a:rPr lang="en-US" sz="1600" kern="1200" dirty="0" smtClean="0"/>
            <a:t>possibilities, flexibility and power, as well as Microsoft’s </a:t>
          </a:r>
          <a:r>
            <a:rPr lang="en-US" sz="1600" kern="1200" dirty="0"/>
            <a:t>approach to </a:t>
          </a:r>
          <a:r>
            <a:rPr lang="en-US" sz="1600" kern="1200" dirty="0" smtClean="0"/>
            <a:t>cloud management and orchestration</a:t>
          </a:r>
          <a:endParaRPr lang="en-US" sz="1600" kern="1200" dirty="0"/>
        </a:p>
      </dsp:txBody>
      <dsp:txXfrm rot="-5400000">
        <a:off x="3424506" y="214999"/>
        <a:ext cx="5958899" cy="2386618"/>
      </dsp:txXfrm>
    </dsp:sp>
    <dsp:sp modelId="{8D767C12-D16C-4B6A-BD53-E24B119180CB}">
      <dsp:nvSpPr>
        <dsp:cNvPr id="0" name=""/>
        <dsp:cNvSpPr/>
      </dsp:nvSpPr>
      <dsp:spPr>
        <a:xfrm>
          <a:off x="0" y="151"/>
          <a:ext cx="3424505" cy="2816312"/>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rtl="0">
            <a:lnSpc>
              <a:spcPct val="90000"/>
            </a:lnSpc>
            <a:spcBef>
              <a:spcPct val="0"/>
            </a:spcBef>
            <a:spcAft>
              <a:spcPct val="35000"/>
            </a:spcAft>
          </a:pPr>
          <a:r>
            <a:rPr lang="en-US" sz="3000" kern="1200" dirty="0"/>
            <a:t>This </a:t>
          </a:r>
          <a:r>
            <a:rPr lang="en-US" sz="3000" kern="1200" dirty="0" smtClean="0"/>
            <a:t>module </a:t>
          </a:r>
          <a:r>
            <a:rPr lang="en-US" sz="3000" kern="1200" dirty="0"/>
            <a:t>gives you an </a:t>
          </a:r>
          <a:r>
            <a:rPr lang="en-US" sz="3000" kern="1200" dirty="0" smtClean="0"/>
            <a:t>introduction to Azure Resource Manager API</a:t>
          </a:r>
          <a:endParaRPr lang="en-US" sz="3000" kern="1200" dirty="0"/>
        </a:p>
      </dsp:txBody>
      <dsp:txXfrm>
        <a:off x="137481" y="137632"/>
        <a:ext cx="3149543" cy="2541350"/>
      </dsp:txXfrm>
    </dsp:sp>
    <dsp:sp modelId="{78A04D25-6AA5-4FDA-A837-E853F524E141}">
      <dsp:nvSpPr>
        <dsp:cNvPr id="0" name=""/>
        <dsp:cNvSpPr/>
      </dsp:nvSpPr>
      <dsp:spPr>
        <a:xfrm rot="5400000">
          <a:off x="5811707" y="681282"/>
          <a:ext cx="1326251" cy="6093960"/>
        </a:xfrm>
        <a:prstGeom prst="round2Same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Provides guidance and reference on the key topics</a:t>
          </a:r>
        </a:p>
        <a:p>
          <a:pPr marL="171450" lvl="1" indent="-171450" algn="l" defTabSz="711200" rtl="0">
            <a:lnSpc>
              <a:spcPct val="90000"/>
            </a:lnSpc>
            <a:spcBef>
              <a:spcPct val="0"/>
            </a:spcBef>
            <a:spcAft>
              <a:spcPct val="15000"/>
            </a:spcAft>
            <a:buChar char="••"/>
          </a:pPr>
          <a:r>
            <a:rPr lang="en-US" sz="1600" kern="1200" dirty="0"/>
            <a:t>Talk about the scenarios and technical decisions </a:t>
          </a:r>
          <a:r>
            <a:rPr lang="en-US" sz="1600" kern="1200" dirty="0" smtClean="0"/>
            <a:t>you will face during these tasks</a:t>
          </a:r>
          <a:endParaRPr lang="en-US" sz="1600" kern="1200" dirty="0"/>
        </a:p>
      </dsp:txBody>
      <dsp:txXfrm rot="-5400000">
        <a:off x="3427853" y="3129878"/>
        <a:ext cx="6029218" cy="1196767"/>
      </dsp:txXfrm>
    </dsp:sp>
    <dsp:sp modelId="{7314B3F1-7978-4BE9-BA6F-913BCB72F694}">
      <dsp:nvSpPr>
        <dsp:cNvPr id="0" name=""/>
        <dsp:cNvSpPr/>
      </dsp:nvSpPr>
      <dsp:spPr>
        <a:xfrm>
          <a:off x="0" y="2899355"/>
          <a:ext cx="3427853" cy="1657814"/>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rtl="0">
            <a:lnSpc>
              <a:spcPct val="90000"/>
            </a:lnSpc>
            <a:spcBef>
              <a:spcPct val="0"/>
            </a:spcBef>
            <a:spcAft>
              <a:spcPct val="35000"/>
            </a:spcAft>
          </a:pPr>
          <a:r>
            <a:rPr lang="en-US" sz="3000" kern="1200" dirty="0"/>
            <a:t>This is a highly interactive workshop that:</a:t>
          </a:r>
        </a:p>
      </dsp:txBody>
      <dsp:txXfrm>
        <a:off x="80928" y="2980283"/>
        <a:ext cx="3265997" cy="149595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70E7B5-6309-4393-A682-10AAFF975FF5}" type="datetimeFigureOut">
              <a:rPr lang="en-US" smtClean="0"/>
              <a:t>1/28/2016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186E46-9E9C-450B-A53E-9E3F08D7ADB9}" type="slidenum">
              <a:rPr lang="en-US" smtClean="0"/>
              <a:t>‹#›</a:t>
            </a:fld>
            <a:endParaRPr lang="en-US" dirty="0"/>
          </a:p>
        </p:txBody>
      </p:sp>
    </p:spTree>
    <p:extLst>
      <p:ext uri="{BB962C8B-B14F-4D97-AF65-F5344CB8AC3E}">
        <p14:creationId xmlns:p14="http://schemas.microsoft.com/office/powerpoint/2010/main" val="2413425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zure.microsoft.com/en-us/documentation/articles/service-fabric-reliable-services-communication-webapi/"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msdn.microsoft.com/library/azure/system.fabric.fabricclient.applicationmanagementclient.upgradeapplicationasync.aspx" TargetMode="External"/><Relationship Id="rId13" Type="http://schemas.openxmlformats.org/officeDocument/2006/relationships/hyperlink" Target="https://msdn.microsoft.com/library/azure/dn707631.aspx" TargetMode="External"/><Relationship Id="rId18" Type="http://schemas.openxmlformats.org/officeDocument/2006/relationships/hyperlink" Target="https://msdn.microsoft.com/library/azure/mt125833.aspx" TargetMode="External"/><Relationship Id="rId3" Type="http://schemas.openxmlformats.org/officeDocument/2006/relationships/hyperlink" Target="https://msdn.microsoft.com/library/azure/system.fabric.fabricclient.applicationmanagementclient.copyapplicationpackage.aspx" TargetMode="External"/><Relationship Id="rId7" Type="http://schemas.openxmlformats.org/officeDocument/2006/relationships/hyperlink" Target="https://msdn.microsoft.com/library/azure/dn707672.aspx" TargetMode="External"/><Relationship Id="rId12" Type="http://schemas.openxmlformats.org/officeDocument/2006/relationships/hyperlink" Target="https://msdn.microsoft.com/library/azure/mt125988.aspx" TargetMode="External"/><Relationship Id="rId17" Type="http://schemas.openxmlformats.org/officeDocument/2006/relationships/hyperlink" Target="https://msdn.microsoft.com/library/azure/system.fabric.fabricclient.applicationmanagementclient.rollbackapplicationupgradeasync.aspx" TargetMode="External"/><Relationship Id="rId2" Type="http://schemas.openxmlformats.org/officeDocument/2006/relationships/slide" Target="../slides/slide34.xml"/><Relationship Id="rId16" Type="http://schemas.openxmlformats.org/officeDocument/2006/relationships/hyperlink" Target="https://msdn.microsoft.com/library/azure/mt628489.aspx" TargetMode="External"/><Relationship Id="rId1" Type="http://schemas.openxmlformats.org/officeDocument/2006/relationships/notesMaster" Target="../notesMasters/notesMaster1.xml"/><Relationship Id="rId6" Type="http://schemas.openxmlformats.org/officeDocument/2006/relationships/hyperlink" Target="https://msdn.microsoft.com/library/azure/mt125958.aspx" TargetMode="External"/><Relationship Id="rId11" Type="http://schemas.openxmlformats.org/officeDocument/2006/relationships/hyperlink" Target="https://msdn.microsoft.com/library/azure/system.fabric.fabricclient.applicationmanagementclient.getapplicationupgradeprogressasync.aspx" TargetMode="External"/><Relationship Id="rId5" Type="http://schemas.openxmlformats.org/officeDocument/2006/relationships/hyperlink" Target="https://msdn.microsoft.com/library/azure/system.fabric.fabricclient.applicationmanagementclient.provisionapplicationasync.aspx" TargetMode="External"/><Relationship Id="rId15" Type="http://schemas.openxmlformats.org/officeDocument/2006/relationships/hyperlink" Target="https://msdn.microsoft.com/library/azure/mt126030.aspx" TargetMode="External"/><Relationship Id="rId10" Type="http://schemas.openxmlformats.org/officeDocument/2006/relationships/hyperlink" Target="https://msdn.microsoft.com/library/azure/dn707633.aspx" TargetMode="External"/><Relationship Id="rId19" Type="http://schemas.openxmlformats.org/officeDocument/2006/relationships/hyperlink" Target="https://msdn.microsoft.com/library/azure/mt628494.aspx" TargetMode="External"/><Relationship Id="rId4" Type="http://schemas.openxmlformats.org/officeDocument/2006/relationships/hyperlink" Target="https://msdn.microsoft.com/library/azure/mt125905.aspx" TargetMode="External"/><Relationship Id="rId9" Type="http://schemas.openxmlformats.org/officeDocument/2006/relationships/hyperlink" Target="https://msdn.microsoft.com/library/azure/mt125975.aspx" TargetMode="External"/><Relationship Id="rId14" Type="http://schemas.openxmlformats.org/officeDocument/2006/relationships/hyperlink" Target="https://msdn.microsoft.com/library/azure/system.fabric.fabricclient.applicationmanagementclient.updateapplicationupgradeasync.aspx"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course, we will mainly deal with the following personas to demonstrate the service provider scenarios and also how tenants are interacting with their services.</a:t>
            </a:r>
          </a:p>
          <a:p>
            <a:endParaRPr lang="en-US" baseline="0" dirty="0" smtClean="0"/>
          </a:p>
          <a:p>
            <a:r>
              <a:rPr lang="en-US" baseline="0" dirty="0" smtClean="0"/>
              <a:t>The Service Admin represents the IT-pro/</a:t>
            </a:r>
            <a:r>
              <a:rPr lang="en-US" baseline="0" dirty="0" err="1" smtClean="0"/>
              <a:t>DevOp</a:t>
            </a:r>
            <a:r>
              <a:rPr lang="en-US" baseline="0" dirty="0" smtClean="0"/>
              <a:t> working for the Cloud Service Provider, and is the person who does the design, architecture and instantiates the solutions in Azure.</a:t>
            </a:r>
          </a:p>
          <a:p>
            <a:endParaRPr lang="en-US" baseline="0" dirty="0" smtClean="0"/>
          </a:p>
          <a:p>
            <a:r>
              <a:rPr lang="en-US" baseline="0" dirty="0" smtClean="0"/>
              <a:t>The Tenant is the </a:t>
            </a:r>
            <a:r>
              <a:rPr lang="en-US" i="1" baseline="0" dirty="0" smtClean="0"/>
              <a:t>customer</a:t>
            </a:r>
            <a:r>
              <a:rPr lang="en-US" i="0" baseline="0" dirty="0" smtClean="0"/>
              <a:t> who subscribes to resources through the CSP subscription.</a:t>
            </a:r>
          </a:p>
          <a:p>
            <a:endParaRPr lang="en-US" i="0" baseline="0" dirty="0" smtClean="0"/>
          </a:p>
          <a:p>
            <a:r>
              <a:rPr lang="en-US" i="0" baseline="0" dirty="0" smtClean="0"/>
              <a:t>During demos, look for the persona icon in the upper right, to see whether the actions are performed by the service admin or the tenant</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a:t>
            </a:fld>
            <a:endParaRPr lang="en-US" dirty="0"/>
          </a:p>
        </p:txBody>
      </p:sp>
    </p:spTree>
    <p:extLst>
      <p:ext uri="{BB962C8B-B14F-4D97-AF65-F5344CB8AC3E}">
        <p14:creationId xmlns:p14="http://schemas.microsoft.com/office/powerpoint/2010/main" val="703657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we will deploy Service Fabric cluster in Azure using an ARM template, and also explore some of the deployment options in the portal while waiting.</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13</a:t>
            </a:fld>
            <a:endParaRPr lang="en-US" dirty="0"/>
          </a:p>
        </p:txBody>
      </p:sp>
    </p:spTree>
    <p:extLst>
      <p:ext uri="{BB962C8B-B14F-4D97-AF65-F5344CB8AC3E}">
        <p14:creationId xmlns:p14="http://schemas.microsoft.com/office/powerpoint/2010/main" val="1408592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As software developers, there is nothing new in how we think about factoring an application into component parts. It is the central paradigm of object orientation, software abstractions, and componentization. Today, this factorization tends to take the form of classes and interfaces between shared libraries and technology layers, typically through a tiered approach with a back-end store, middle-tier business logic, and a front-end UI. What </a:t>
            </a:r>
            <a:r>
              <a:rPr lang="en-US" sz="1200" b="0" i="1" kern="1200" dirty="0" smtClean="0">
                <a:solidFill>
                  <a:schemeClr val="tx1"/>
                </a:solidFill>
                <a:effectLst/>
                <a:latin typeface="+mn-lt"/>
                <a:ea typeface="+mn-ea"/>
                <a:cs typeface="+mn-cs"/>
              </a:rPr>
              <a:t>has</a:t>
            </a:r>
            <a:r>
              <a:rPr lang="en-US" sz="1200" b="0" i="0" kern="1200" dirty="0" smtClean="0">
                <a:solidFill>
                  <a:schemeClr val="tx1"/>
                </a:solidFill>
                <a:effectLst/>
                <a:latin typeface="+mn-lt"/>
                <a:ea typeface="+mn-ea"/>
                <a:cs typeface="+mn-cs"/>
              </a:rPr>
              <a:t> changed over the last few years is that we, as developers, are building distributed applications for the cloud, driven by the business.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0" i="0" kern="1200" dirty="0" smtClean="0">
                <a:solidFill>
                  <a:schemeClr val="tx1"/>
                </a:solidFill>
                <a:effectLst/>
                <a:latin typeface="+mn-lt"/>
                <a:ea typeface="+mn-ea"/>
                <a:cs typeface="+mn-cs"/>
              </a:rPr>
              <a:t>changing business needs are: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need to build and operate a service at scale to enable greater customer reach--into new geographical regions or without having to deploy at customer locations, for example.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Faster delivery of features and capabilities to be able to respond to customer demands in an agile way.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Improved resource utilization to reduce costs.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business needs are affecting </a:t>
            </a:r>
            <a:r>
              <a:rPr lang="en-US" sz="1200" b="0" i="1" kern="1200" dirty="0" smtClean="0">
                <a:solidFill>
                  <a:schemeClr val="tx1"/>
                </a:solidFill>
                <a:effectLst/>
                <a:latin typeface="+mn-lt"/>
                <a:ea typeface="+mn-ea"/>
                <a:cs typeface="+mn-cs"/>
              </a:rPr>
              <a:t>how</a:t>
            </a:r>
            <a:r>
              <a:rPr lang="en-US" sz="1200" b="0" i="0" kern="1200" dirty="0" smtClean="0">
                <a:solidFill>
                  <a:schemeClr val="tx1"/>
                </a:solidFill>
                <a:effectLst/>
                <a:latin typeface="+mn-lt"/>
                <a:ea typeface="+mn-ea"/>
                <a:cs typeface="+mn-cs"/>
              </a:rPr>
              <a:t> we build applications.</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86E46-9E9C-450B-A53E-9E3F08D7ADB9}" type="slidenum">
              <a:rPr lang="en-US" smtClean="0"/>
              <a:t>14</a:t>
            </a:fld>
            <a:endParaRPr lang="en-US" dirty="0"/>
          </a:p>
        </p:txBody>
      </p:sp>
    </p:spTree>
    <p:extLst>
      <p:ext uri="{BB962C8B-B14F-4D97-AF65-F5344CB8AC3E}">
        <p14:creationId xmlns:p14="http://schemas.microsoft.com/office/powerpoint/2010/main" val="100145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Explain the history of</a:t>
            </a:r>
            <a:r>
              <a:rPr lang="nb-NO" baseline="0" dirty="0" smtClean="0"/>
              <a:t> Microservices at Microsoft</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15</a:t>
            </a:fld>
            <a:endParaRPr lang="en-US" dirty="0"/>
          </a:p>
        </p:txBody>
      </p:sp>
    </p:spTree>
    <p:extLst>
      <p:ext uri="{BB962C8B-B14F-4D97-AF65-F5344CB8AC3E}">
        <p14:creationId xmlns:p14="http://schemas.microsoft.com/office/powerpoint/2010/main" val="738882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 are different definitions of microservices, and searching the Internet provides many good resources that provide their own viewpoints and definitions. However, most of the following characteristics of microservices are widely agreed upon</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They encapsulate a customer or business scenario. What is the problem you are solving?</a:t>
            </a:r>
          </a:p>
          <a:p>
            <a:r>
              <a:rPr lang="en-US" sz="1200" b="0" i="0" kern="1200" dirty="0" smtClean="0">
                <a:solidFill>
                  <a:schemeClr val="tx1"/>
                </a:solidFill>
                <a:effectLst/>
                <a:latin typeface="+mn-lt"/>
                <a:ea typeface="+mn-ea"/>
                <a:cs typeface="+mn-cs"/>
              </a:rPr>
              <a:t>They are developed by a small engineering team.</a:t>
            </a:r>
          </a:p>
          <a:p>
            <a:r>
              <a:rPr lang="en-US" sz="1200" b="0" i="0" kern="1200" dirty="0" smtClean="0">
                <a:solidFill>
                  <a:schemeClr val="tx1"/>
                </a:solidFill>
                <a:effectLst/>
                <a:latin typeface="+mn-lt"/>
                <a:ea typeface="+mn-ea"/>
                <a:cs typeface="+mn-cs"/>
              </a:rPr>
              <a:t>They can be written in any programming language and use any framework.</a:t>
            </a:r>
          </a:p>
          <a:p>
            <a:r>
              <a:rPr lang="en-US" sz="1200" b="0" i="0" kern="1200" dirty="0" smtClean="0">
                <a:solidFill>
                  <a:schemeClr val="tx1"/>
                </a:solidFill>
                <a:effectLst/>
                <a:latin typeface="+mn-lt"/>
                <a:ea typeface="+mn-ea"/>
                <a:cs typeface="+mn-cs"/>
              </a:rPr>
              <a:t>They consist of code and (optionally) state that are independently versioned, deployed, and scaled.</a:t>
            </a:r>
          </a:p>
          <a:p>
            <a:r>
              <a:rPr lang="en-US" sz="1200" b="0" i="0" kern="1200" dirty="0" smtClean="0">
                <a:solidFill>
                  <a:schemeClr val="tx1"/>
                </a:solidFill>
                <a:effectLst/>
                <a:latin typeface="+mn-lt"/>
                <a:ea typeface="+mn-ea"/>
                <a:cs typeface="+mn-cs"/>
              </a:rPr>
              <a:t>They interact with other microservices over well-defined interfaces and protocols.</a:t>
            </a:r>
          </a:p>
          <a:p>
            <a:r>
              <a:rPr lang="en-US" sz="1200" b="0" i="0" kern="1200" dirty="0" smtClean="0">
                <a:solidFill>
                  <a:schemeClr val="tx1"/>
                </a:solidFill>
                <a:effectLst/>
                <a:latin typeface="+mn-lt"/>
                <a:ea typeface="+mn-ea"/>
                <a:cs typeface="+mn-cs"/>
              </a:rPr>
              <a:t>They have unique names (URLs) that can be used to resolve their location.</a:t>
            </a:r>
          </a:p>
          <a:p>
            <a:r>
              <a:rPr lang="en-US" sz="1200" b="0" i="0" kern="1200" dirty="0" smtClean="0">
                <a:solidFill>
                  <a:schemeClr val="tx1"/>
                </a:solidFill>
                <a:effectLst/>
                <a:latin typeface="+mn-lt"/>
                <a:ea typeface="+mn-ea"/>
                <a:cs typeface="+mn-cs"/>
              </a:rPr>
              <a:t>They remain consistent and available in the presence of </a:t>
            </a:r>
            <a:r>
              <a:rPr lang="en-US" sz="1200" b="0" i="0" kern="1200" dirty="0" smtClean="0">
                <a:solidFill>
                  <a:schemeClr val="tx1"/>
                </a:solidFill>
                <a:effectLst/>
                <a:latin typeface="+mn-lt"/>
                <a:ea typeface="+mn-ea"/>
                <a:cs typeface="+mn-cs"/>
              </a:rPr>
              <a:t>failure.</a:t>
            </a:r>
            <a:endParaRPr lang="en-US" sz="1200" b="0" i="0" kern="1200" dirty="0" smtClean="0">
              <a:solidFill>
                <a:schemeClr val="tx1"/>
              </a:solidFill>
              <a:effectLst/>
              <a:latin typeface="+mn-lt"/>
              <a:ea typeface="+mn-ea"/>
              <a:cs typeface="+mn-cs"/>
            </a:endParaRPr>
          </a:p>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1/28/2016 7:53 AM</a:t>
            </a:fld>
            <a:endParaRPr lang="en-US" dirty="0">
              <a:solidFill>
                <a:prstClr val="black"/>
              </a:solidFill>
            </a:endParaRPr>
          </a:p>
        </p:txBody>
      </p:sp>
    </p:spTree>
    <p:extLst>
      <p:ext uri="{BB962C8B-B14F-4D97-AF65-F5344CB8AC3E}">
        <p14:creationId xmlns:p14="http://schemas.microsoft.com/office/powerpoint/2010/main" val="3911976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Monolithic vs. </a:t>
            </a:r>
            <a:r>
              <a:rPr lang="en-US" sz="1200" b="1" i="0" kern="1200" dirty="0" err="1" smtClean="0">
                <a:solidFill>
                  <a:schemeClr val="tx1"/>
                </a:solidFill>
                <a:effectLst/>
                <a:latin typeface="+mn-lt"/>
                <a:ea typeface="+mn-ea"/>
                <a:cs typeface="+mn-cs"/>
              </a:rPr>
              <a:t>microservice</a:t>
            </a:r>
            <a:r>
              <a:rPr lang="en-US" sz="1200" b="1" i="0" kern="1200" dirty="0" smtClean="0">
                <a:solidFill>
                  <a:schemeClr val="tx1"/>
                </a:solidFill>
                <a:effectLst/>
                <a:latin typeface="+mn-lt"/>
                <a:ea typeface="+mn-ea"/>
                <a:cs typeface="+mn-cs"/>
              </a:rPr>
              <a:t> design approach</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All applications evolve over time. Successful applications evolve by being useful to people. Unsuccessful applications do not evolve and eventually are deprecated. The question becomes, How much do you know about your requirements today, and where do you think these may go in the future?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a:t>
            </a:r>
            <a:r>
              <a:rPr lang="en-US" sz="1200" b="0" i="0" kern="1200" dirty="0" smtClean="0">
                <a:solidFill>
                  <a:schemeClr val="tx1"/>
                </a:solidFill>
                <a:effectLst/>
                <a:latin typeface="+mn-lt"/>
                <a:ea typeface="+mn-ea"/>
                <a:cs typeface="+mn-cs"/>
              </a:rPr>
              <a:t>example, if you are building a reporting application for a department and you are sure that this will remain within the scope of your company and that the reports will be short-lived, your choice of approach will be different than, say, building a service for delivering video content to tens of millions of customers. Sometimes, getting something out the door as proof of concept is the driving factor, with the knowledge that the application can be redesigned later. There is little point in </a:t>
            </a:r>
            <a:r>
              <a:rPr lang="en-US" sz="1200" b="0" i="0" kern="1200" dirty="0" smtClean="0">
                <a:solidFill>
                  <a:schemeClr val="tx1"/>
                </a:solidFill>
                <a:effectLst/>
                <a:latin typeface="+mn-lt"/>
                <a:ea typeface="+mn-ea"/>
                <a:cs typeface="+mn-cs"/>
              </a:rPr>
              <a:t>over engineering </a:t>
            </a:r>
            <a:r>
              <a:rPr lang="en-US" sz="1200" b="0" i="0" kern="1200" dirty="0" smtClean="0">
                <a:solidFill>
                  <a:schemeClr val="tx1"/>
                </a:solidFill>
                <a:effectLst/>
                <a:latin typeface="+mn-lt"/>
                <a:ea typeface="+mn-ea"/>
                <a:cs typeface="+mn-cs"/>
              </a:rPr>
              <a:t>something that never gets used. It’s the usual engineering trade-off.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 the other</a:t>
            </a:r>
            <a:r>
              <a:rPr lang="en-US" sz="1200" b="0" i="0" kern="1200" baseline="0" dirty="0" smtClean="0">
                <a:solidFill>
                  <a:schemeClr val="tx1"/>
                </a:solidFill>
                <a:effectLst/>
                <a:latin typeface="+mn-lt"/>
                <a:ea typeface="+mn-ea"/>
                <a:cs typeface="+mn-cs"/>
              </a:rPr>
              <a:t> hand</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when companies talk about building for the cloud, the expectation is growth and usage. The issue is that growth and scale are unpredictable. We would like to be able to prototype quickly while also knowing that we are on a path to deal with future success. This is the lean startup approach: build, measure, learn, iterate</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During the client-server era, we tended to focus on building tiered applications by using specific technologies in each tier. The term "monolithic" application has emerged for these approaches. The interfaces tended to be between the tiers, and a more tightly coupled design was usually used between components within each tier. Developers designed and factored with classes compiled into libraries and linked these together into a few exes and </a:t>
            </a:r>
            <a:r>
              <a:rPr lang="en-US" sz="1200" b="0" i="0" kern="1200" dirty="0" err="1" smtClean="0">
                <a:solidFill>
                  <a:schemeClr val="tx1"/>
                </a:solidFill>
                <a:effectLst/>
                <a:latin typeface="+mn-lt"/>
                <a:ea typeface="+mn-ea"/>
                <a:cs typeface="+mn-cs"/>
              </a:rPr>
              <a:t>dlls</a:t>
            </a:r>
            <a:r>
              <a:rPr lang="en-US" sz="1200" b="0" i="0" kern="1200" dirty="0" smtClean="0">
                <a:solidFill>
                  <a:schemeClr val="tx1"/>
                </a:solidFill>
                <a:effectLst/>
                <a:latin typeface="+mn-lt"/>
                <a:ea typeface="+mn-ea"/>
                <a:cs typeface="+mn-cs"/>
              </a:rPr>
              <a:t>. There are benefits to such a monolithic design approach. It can be simpler to design and have faster calls between components, since these are often over IPC. Also, everyone tests a single product, and this tends to be more people-resource efficient.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0" i="0" kern="1200" dirty="0" smtClean="0">
                <a:solidFill>
                  <a:schemeClr val="tx1"/>
                </a:solidFill>
                <a:effectLst/>
                <a:latin typeface="+mn-lt"/>
                <a:ea typeface="+mn-ea"/>
                <a:cs typeface="+mn-cs"/>
              </a:rPr>
              <a:t>downsides are that the application is tightly coupled within the tiered layers, and you cannot scale individual components. If you need to perform fixes or upgrades, you have to wait for others to finish their testing; and it is more difficult to be agile</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Microservices address these downsides and more closely align with the business requirements described above, but they also have both upsides and downsides. The benefits of microservices are that each one typically encapsulates simpler business functionality, and they can be scaled up or down, tested, deployed, and managed independently.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One </a:t>
            </a:r>
            <a:r>
              <a:rPr lang="en-US" sz="1200" b="0" i="0" kern="1200" dirty="0" smtClean="0">
                <a:solidFill>
                  <a:schemeClr val="tx1"/>
                </a:solidFill>
                <a:effectLst/>
                <a:latin typeface="+mn-lt"/>
                <a:ea typeface="+mn-ea"/>
                <a:cs typeface="+mn-cs"/>
              </a:rPr>
              <a:t>important benefit of a </a:t>
            </a:r>
            <a:r>
              <a:rPr lang="en-US" sz="1200" b="0" i="0" kern="1200" dirty="0" err="1" smtClean="0">
                <a:solidFill>
                  <a:schemeClr val="tx1"/>
                </a:solidFill>
                <a:effectLst/>
                <a:latin typeface="+mn-lt"/>
                <a:ea typeface="+mn-ea"/>
                <a:cs typeface="+mn-cs"/>
              </a:rPr>
              <a:t>microservice</a:t>
            </a:r>
            <a:r>
              <a:rPr lang="en-US" sz="1200" b="0" i="0" kern="1200" dirty="0" smtClean="0">
                <a:solidFill>
                  <a:schemeClr val="tx1"/>
                </a:solidFill>
                <a:effectLst/>
                <a:latin typeface="+mn-lt"/>
                <a:ea typeface="+mn-ea"/>
                <a:cs typeface="+mn-cs"/>
              </a:rPr>
              <a:t> approach is that teams tend to be more driven by business scenarios than by technology, which the tiered approach encouraged. In practice, this means that smaller teams develop a </a:t>
            </a:r>
            <a:r>
              <a:rPr lang="en-US" sz="1200" b="0" i="0" kern="1200" dirty="0" err="1" smtClean="0">
                <a:solidFill>
                  <a:schemeClr val="tx1"/>
                </a:solidFill>
                <a:effectLst/>
                <a:latin typeface="+mn-lt"/>
                <a:ea typeface="+mn-ea"/>
                <a:cs typeface="+mn-cs"/>
              </a:rPr>
              <a:t>microservice</a:t>
            </a:r>
            <a:r>
              <a:rPr lang="en-US" sz="1200" b="0" i="0" kern="1200" dirty="0" smtClean="0">
                <a:solidFill>
                  <a:schemeClr val="tx1"/>
                </a:solidFill>
                <a:effectLst/>
                <a:latin typeface="+mn-lt"/>
                <a:ea typeface="+mn-ea"/>
                <a:cs typeface="+mn-cs"/>
              </a:rPr>
              <a:t> based on a customer scenario, by using any technologies they choose. In other words, the organization doesn’t need to standardize tech to maintain monoliths. </a:t>
            </a:r>
            <a:r>
              <a:rPr lang="en-US" sz="1200" b="0" i="0" kern="1200" dirty="0" smtClean="0">
                <a:solidFill>
                  <a:schemeClr val="tx1"/>
                </a:solidFill>
                <a:effectLst/>
                <a:latin typeface="+mn-lt"/>
                <a:ea typeface="+mn-ea"/>
                <a:cs typeface="+mn-cs"/>
              </a:rPr>
              <a:t>Furthermore, </a:t>
            </a:r>
            <a:r>
              <a:rPr lang="en-US" sz="1200" b="0" i="0" kern="1200" dirty="0" smtClean="0">
                <a:solidFill>
                  <a:schemeClr val="tx1"/>
                </a:solidFill>
                <a:effectLst/>
                <a:latin typeface="+mn-lt"/>
                <a:ea typeface="+mn-ea"/>
                <a:cs typeface="+mn-cs"/>
              </a:rPr>
              <a:t>individual teams that own services can do what makes sense for them based on team expertise or what’s most appropriate for the problem that service is trying to solve.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a:t>
            </a:r>
            <a:r>
              <a:rPr lang="en-US" sz="1200" b="0" i="0" kern="1200" dirty="0" smtClean="0">
                <a:solidFill>
                  <a:schemeClr val="tx1"/>
                </a:solidFill>
                <a:effectLst/>
                <a:latin typeface="+mn-lt"/>
                <a:ea typeface="+mn-ea"/>
                <a:cs typeface="+mn-cs"/>
              </a:rPr>
              <a:t>practice, having a set of recommended technologies, such as a particular NoSQL store or web application framework, is preferable, of course. The downside of microservices comes in managing the increased number of separate entities; dealing with more complex deployments and versioning; having more network traffic between the microservices; and the corresponding network latencies. Having lots of chatty, very granular services is a recipe for a performance nightmare. Without tools to help view these dependencies, it is hard to “see” the whole system. Ultimately, standards are what make the </a:t>
            </a:r>
            <a:r>
              <a:rPr lang="en-US" sz="1200" b="0" i="0" kern="1200" dirty="0" err="1" smtClean="0">
                <a:solidFill>
                  <a:schemeClr val="tx1"/>
                </a:solidFill>
                <a:effectLst/>
                <a:latin typeface="+mn-lt"/>
                <a:ea typeface="+mn-ea"/>
                <a:cs typeface="+mn-cs"/>
              </a:rPr>
              <a:t>microservice</a:t>
            </a:r>
            <a:r>
              <a:rPr lang="en-US" sz="1200" b="0" i="0" kern="1200" dirty="0" smtClean="0">
                <a:solidFill>
                  <a:schemeClr val="tx1"/>
                </a:solidFill>
                <a:effectLst/>
                <a:latin typeface="+mn-lt"/>
                <a:ea typeface="+mn-ea"/>
                <a:cs typeface="+mn-cs"/>
              </a:rPr>
              <a:t> approach work, by agreeing on how to communicate and being tolerant of only the things you need from a service, rather than rigid contracts. It is important to define these contacts up front in the design, since services are going to be updated independently of one another. Another description coined for designing with a microservices approach is </a:t>
            </a:r>
            <a:r>
              <a:rPr lang="en-US" sz="1200" b="0" i="0" kern="1200" dirty="0" smtClean="0">
                <a:solidFill>
                  <a:schemeClr val="tx1"/>
                </a:solidFill>
                <a:effectLst/>
                <a:latin typeface="+mn-lt"/>
                <a:ea typeface="+mn-ea"/>
                <a:cs typeface="+mn-cs"/>
              </a:rPr>
              <a:t>"fine-grained Service Oriented Architecture (SOA)".</a:t>
            </a:r>
          </a:p>
          <a:p>
            <a:endParaRPr lang="en-US" sz="1200" b="0" i="0" kern="1200" dirty="0" smtClean="0">
              <a:solidFill>
                <a:schemeClr val="tx1"/>
              </a:solidFill>
              <a:effectLst/>
              <a:latin typeface="+mn-lt"/>
              <a:ea typeface="+mn-ea"/>
              <a:cs typeface="+mn-cs"/>
            </a:endParaRPr>
          </a:p>
          <a:p>
            <a:r>
              <a:rPr lang="en-US" sz="1200" b="1" i="1" kern="1200" dirty="0" smtClean="0">
                <a:solidFill>
                  <a:schemeClr val="tx1"/>
                </a:solidFill>
                <a:effectLst/>
                <a:latin typeface="+mn-lt"/>
                <a:ea typeface="+mn-ea"/>
                <a:cs typeface="+mn-cs"/>
              </a:rPr>
              <a:t>At its simplest, the microservices design approach is about a decoupled federation of services, with independent changes to each and agreed-upon standards for communication.</a:t>
            </a:r>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17</a:t>
            </a:fld>
            <a:endParaRPr lang="en-US" dirty="0"/>
          </a:p>
        </p:txBody>
      </p:sp>
    </p:spTree>
    <p:extLst>
      <p:ext uri="{BB962C8B-B14F-4D97-AF65-F5344CB8AC3E}">
        <p14:creationId xmlns:p14="http://schemas.microsoft.com/office/powerpoint/2010/main" val="4113448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18</a:t>
            </a:fld>
            <a:endParaRPr lang="en-US" dirty="0"/>
          </a:p>
        </p:txBody>
      </p:sp>
    </p:spTree>
    <p:extLst>
      <p:ext uri="{BB962C8B-B14F-4D97-AF65-F5344CB8AC3E}">
        <p14:creationId xmlns:p14="http://schemas.microsoft.com/office/powerpoint/2010/main" val="2857125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Stateless Reliable Services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stateless service is one where there is literally no state maintained within the service, or the state that is present is entirely disposable and doesn't require synchronization, replication, persistence, or high availability.</a:t>
            </a:r>
          </a:p>
          <a:p>
            <a:r>
              <a:rPr lang="en-US" sz="1200" b="0" i="0" kern="1200" dirty="0" smtClean="0">
                <a:solidFill>
                  <a:schemeClr val="tx1"/>
                </a:solidFill>
                <a:effectLst/>
                <a:latin typeface="+mn-lt"/>
                <a:ea typeface="+mn-ea"/>
                <a:cs typeface="+mn-cs"/>
              </a:rPr>
              <a:t>For example, consider a calculator that has no memory and receives all terms and operations to perform at once.</a:t>
            </a:r>
          </a:p>
          <a:p>
            <a:r>
              <a:rPr lang="en-US" sz="1200" b="0" i="0" kern="1200" dirty="0" smtClean="0">
                <a:solidFill>
                  <a:schemeClr val="tx1"/>
                </a:solidFill>
                <a:effectLst/>
                <a:latin typeface="+mn-lt"/>
                <a:ea typeface="+mn-ea"/>
                <a:cs typeface="+mn-cs"/>
              </a:rPr>
              <a:t>In this case, the </a:t>
            </a:r>
            <a:r>
              <a:rPr lang="en-US" sz="1200" b="0" i="0" kern="1200" dirty="0" err="1" smtClean="0">
                <a:solidFill>
                  <a:schemeClr val="tx1"/>
                </a:solidFill>
                <a:effectLst/>
                <a:latin typeface="+mn-lt"/>
                <a:ea typeface="+mn-ea"/>
                <a:cs typeface="+mn-cs"/>
              </a:rPr>
              <a:t>RunAsync</a:t>
            </a:r>
            <a:r>
              <a:rPr lang="en-US" sz="1200" b="0" i="0" kern="1200" dirty="0" smtClean="0">
                <a:solidFill>
                  <a:schemeClr val="tx1"/>
                </a:solidFill>
                <a:effectLst/>
                <a:latin typeface="+mn-lt"/>
                <a:ea typeface="+mn-ea"/>
                <a:cs typeface="+mn-cs"/>
              </a:rPr>
              <a:t>() of the service can be empty, since there is no background task-processing that the service needs to do. When the calculator service is created, it will return an </a:t>
            </a:r>
            <a:r>
              <a:rPr lang="en-US" sz="1200" b="0" i="0" kern="1200" dirty="0" err="1" smtClean="0">
                <a:solidFill>
                  <a:schemeClr val="tx1"/>
                </a:solidFill>
                <a:effectLst/>
                <a:latin typeface="+mn-lt"/>
                <a:ea typeface="+mn-ea"/>
                <a:cs typeface="+mn-cs"/>
              </a:rPr>
              <a:t>ICommunicationListener</a:t>
            </a:r>
            <a:r>
              <a:rPr lang="en-US" sz="1200" b="0" i="0" kern="1200" dirty="0" smtClean="0">
                <a:solidFill>
                  <a:schemeClr val="tx1"/>
                </a:solidFill>
                <a:effectLst/>
                <a:latin typeface="+mn-lt"/>
                <a:ea typeface="+mn-ea"/>
                <a:cs typeface="+mn-cs"/>
              </a:rPr>
              <a:t> (for example </a:t>
            </a:r>
            <a:r>
              <a:rPr lang="en-US" sz="1200" b="0" i="0" u="none" strike="noStrike" kern="1200" dirty="0" smtClean="0">
                <a:solidFill>
                  <a:schemeClr val="tx1"/>
                </a:solidFill>
                <a:effectLst/>
                <a:latin typeface="+mn-lt"/>
                <a:ea typeface="+mn-ea"/>
                <a:cs typeface="+mn-cs"/>
                <a:hlinkClick r:id="rId3"/>
              </a:rPr>
              <a:t>Web API</a:t>
            </a:r>
            <a:r>
              <a:rPr lang="en-US" sz="1200" b="0" i="0" kern="1200" dirty="0" smtClean="0">
                <a:solidFill>
                  <a:schemeClr val="tx1"/>
                </a:solidFill>
                <a:effectLst/>
                <a:latin typeface="+mn-lt"/>
                <a:ea typeface="+mn-ea"/>
                <a:cs typeface="+mn-cs"/>
              </a:rPr>
              <a:t>) that opens up a listening endpoint on some port. This listening endpoint will hook up to the different methods (example: "Add(n1, n2)") that define the calculator's public API.</a:t>
            </a:r>
          </a:p>
          <a:p>
            <a:r>
              <a:rPr lang="en-US" sz="1200" b="0" i="0" kern="1200" dirty="0" smtClean="0">
                <a:solidFill>
                  <a:schemeClr val="tx1"/>
                </a:solidFill>
                <a:effectLst/>
                <a:latin typeface="+mn-lt"/>
                <a:ea typeface="+mn-ea"/>
                <a:cs typeface="+mn-cs"/>
              </a:rPr>
              <a:t>When a call is made from a client, the appropriate method is invoked, and the calculator service performs the operations on the data provided and returns the result. It doesn't store any state.</a:t>
            </a:r>
          </a:p>
          <a:p>
            <a:r>
              <a:rPr lang="en-US" sz="1200" b="0" i="0" kern="1200" dirty="0" smtClean="0">
                <a:solidFill>
                  <a:schemeClr val="tx1"/>
                </a:solidFill>
                <a:effectLst/>
                <a:latin typeface="+mn-lt"/>
                <a:ea typeface="+mn-ea"/>
                <a:cs typeface="+mn-cs"/>
              </a:rPr>
              <a:t>Not storing any internal state makes this example calculator very simple. But most services aren't truly stateless. Instead, they externalize their state to some other store. (For example, any web app that relies on keeping session state in a backing store or cache is not completely stateless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common example of how stateless services are used in Service Fabric is as a front-end that exposes the public-facing API for a web application. The front-end service then talks to </a:t>
            </a:r>
            <a:r>
              <a:rPr lang="en-US" sz="1200" b="0" i="0"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services to complete a user request. In this case, calls from clients are directed to a known port, such as 80, where the stateless service is listening. This stateless service receives the call and determines whether the call is from a trusted party, as well as which service it's destined for. Then, the stateless service forwards the call to the correct partition of the </a:t>
            </a:r>
            <a:r>
              <a:rPr lang="en-US" sz="1200" b="0" i="0"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service and waits for a response. When the stateless service receives a response, it replies back to the original client.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Stateful Reliable Services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a:t>
            </a:r>
            <a:r>
              <a:rPr lang="en-US" sz="1200" b="0" i="0"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service is one that must have some portion of state kept consistent and present in order for the service to function. Consider a service that constantly computes a rolling average of some value based on updates it receives. To do this, it must have the current set of incoming requests it needs to process, as well as the current average. Any service that retrieves, processes, and stores information in an external store (such as an Azure blob or table store today) is </a:t>
            </a:r>
            <a:r>
              <a:rPr lang="en-US" sz="1200" b="0" i="0"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It just keeps its state in the external state store</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Most services today store their state externally, since the external store is what provides reliability, availability, scalability, and consistency for that state. In Service Fabric, </a:t>
            </a:r>
            <a:r>
              <a:rPr lang="en-US" sz="1200" b="0" i="0"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services aren't required to store their state externally; Service Fabric takes care of these requirements for both the service code and the service state</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Let's say we want to write a service that takes requests for a series of conversions that need to be performed on an image, and the image that needs to be converted. For this service, it would return a communication listener (let's suppose Web API) that opens up a communication port and allows submissions via an API like </a:t>
            </a:r>
            <a:r>
              <a:rPr lang="en-US" sz="1200" b="0" i="0" kern="1200" dirty="0" err="1" smtClean="0">
                <a:solidFill>
                  <a:schemeClr val="tx1"/>
                </a:solidFill>
                <a:effectLst/>
                <a:latin typeface="+mn-lt"/>
                <a:ea typeface="+mn-ea"/>
                <a:cs typeface="+mn-cs"/>
              </a:rPr>
              <a:t>ConvertImage</a:t>
            </a:r>
            <a:r>
              <a:rPr lang="en-US" sz="1200" b="0" i="0" kern="1200" dirty="0" smtClean="0">
                <a:solidFill>
                  <a:schemeClr val="tx1"/>
                </a:solidFill>
                <a:effectLst/>
                <a:latin typeface="+mn-lt"/>
                <a:ea typeface="+mn-ea"/>
                <a:cs typeface="+mn-cs"/>
              </a:rPr>
              <a:t>(Image </a:t>
            </a:r>
            <a:r>
              <a:rPr lang="en-US" sz="1200" b="0"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IList</a:t>
            </a:r>
            <a:r>
              <a:rPr lang="en-US" sz="1200" b="0" i="0" kern="1200" dirty="0" smtClean="0">
                <a:solidFill>
                  <a:schemeClr val="tx1"/>
                </a:solidFill>
                <a:effectLst/>
                <a:latin typeface="+mn-lt"/>
                <a:ea typeface="+mn-ea"/>
                <a:cs typeface="+mn-cs"/>
              </a:rPr>
              <a:t>&lt;Conversion&gt; conversions). In this API, the service could take the information and store the request in a Reliable Queue, and then return some token to the client so it could keep track of the request (since the requests could take some time).</a:t>
            </a:r>
          </a:p>
          <a:p>
            <a:r>
              <a:rPr lang="en-US" sz="1200" b="0" i="0" kern="1200" dirty="0" smtClean="0">
                <a:solidFill>
                  <a:schemeClr val="tx1"/>
                </a:solidFill>
                <a:effectLst/>
                <a:latin typeface="+mn-lt"/>
                <a:ea typeface="+mn-ea"/>
                <a:cs typeface="+mn-cs"/>
              </a:rPr>
              <a:t>In this service, </a:t>
            </a:r>
            <a:r>
              <a:rPr lang="en-US" sz="1200" b="0" i="0" kern="1200" dirty="0" err="1" smtClean="0">
                <a:solidFill>
                  <a:schemeClr val="tx1"/>
                </a:solidFill>
                <a:effectLst/>
                <a:latin typeface="+mn-lt"/>
                <a:ea typeface="+mn-ea"/>
                <a:cs typeface="+mn-cs"/>
              </a:rPr>
              <a:t>RunAsync</a:t>
            </a:r>
            <a:r>
              <a:rPr lang="en-US" sz="1200" b="0" i="0" kern="1200" dirty="0" smtClean="0">
                <a:solidFill>
                  <a:schemeClr val="tx1"/>
                </a:solidFill>
                <a:effectLst/>
                <a:latin typeface="+mn-lt"/>
                <a:ea typeface="+mn-ea"/>
                <a:cs typeface="+mn-cs"/>
              </a:rPr>
              <a:t> could be more complex. The service could have a loop inside its </a:t>
            </a:r>
            <a:r>
              <a:rPr lang="en-US" sz="1200" b="0" i="0" kern="1200" dirty="0" err="1" smtClean="0">
                <a:solidFill>
                  <a:schemeClr val="tx1"/>
                </a:solidFill>
                <a:effectLst/>
                <a:latin typeface="+mn-lt"/>
                <a:ea typeface="+mn-ea"/>
                <a:cs typeface="+mn-cs"/>
              </a:rPr>
              <a:t>RunAsync</a:t>
            </a:r>
            <a:r>
              <a:rPr lang="en-US" sz="1200" b="0" i="0" kern="1200" dirty="0" smtClean="0">
                <a:solidFill>
                  <a:schemeClr val="tx1"/>
                </a:solidFill>
                <a:effectLst/>
                <a:latin typeface="+mn-lt"/>
                <a:ea typeface="+mn-ea"/>
                <a:cs typeface="+mn-cs"/>
              </a:rPr>
              <a:t> that pulls requests out of </a:t>
            </a:r>
            <a:r>
              <a:rPr lang="en-US" sz="1200" b="0" i="0" kern="1200" dirty="0" err="1" smtClean="0">
                <a:solidFill>
                  <a:schemeClr val="tx1"/>
                </a:solidFill>
                <a:effectLst/>
                <a:latin typeface="+mn-lt"/>
                <a:ea typeface="+mn-ea"/>
                <a:cs typeface="+mn-cs"/>
              </a:rPr>
              <a:t>IReliableQueue</a:t>
            </a:r>
            <a:r>
              <a:rPr lang="en-US" sz="1200" b="0" i="0" kern="1200" dirty="0" smtClean="0">
                <a:solidFill>
                  <a:schemeClr val="tx1"/>
                </a:solidFill>
                <a:effectLst/>
                <a:latin typeface="+mn-lt"/>
                <a:ea typeface="+mn-ea"/>
                <a:cs typeface="+mn-cs"/>
              </a:rPr>
              <a:t>, performs the conversions listed, and stores the results in </a:t>
            </a:r>
            <a:r>
              <a:rPr lang="en-US" sz="1200" b="0" i="0" kern="1200" dirty="0" err="1" smtClean="0">
                <a:solidFill>
                  <a:schemeClr val="tx1"/>
                </a:solidFill>
                <a:effectLst/>
                <a:latin typeface="+mn-lt"/>
                <a:ea typeface="+mn-ea"/>
                <a:cs typeface="+mn-cs"/>
              </a:rPr>
              <a:t>IReliableDictionary</a:t>
            </a:r>
            <a:r>
              <a:rPr lang="en-US" sz="1200" b="0" i="0" kern="1200" dirty="0" smtClean="0">
                <a:solidFill>
                  <a:schemeClr val="tx1"/>
                </a:solidFill>
                <a:effectLst/>
                <a:latin typeface="+mn-lt"/>
                <a:ea typeface="+mn-ea"/>
                <a:cs typeface="+mn-cs"/>
              </a:rPr>
              <a:t>, so that when the client comes back, they can get their converted images. To ensure that even if something fails the image isn't lost, this Reliable Service would pull out of the queue, perform the conversions, and store the result in a transaction. In this case, the message is actually removed only from the queue and the results are stored in the result dictionary when the conversions are complete. If something fails in the middle (such as the machine this instance of the code is running on), the request remains in the queue waiting to be processed again.</a:t>
            </a:r>
          </a:p>
          <a:p>
            <a:r>
              <a:rPr lang="en-US" sz="1200" b="0" i="0" kern="1200" dirty="0" smtClean="0">
                <a:solidFill>
                  <a:schemeClr val="tx1"/>
                </a:solidFill>
                <a:effectLst/>
                <a:latin typeface="+mn-lt"/>
                <a:ea typeface="+mn-ea"/>
                <a:cs typeface="+mn-cs"/>
              </a:rPr>
              <a:t>One thing to note about this service is that it sounds like a normal .NET service. The only difference is that the data structures being used (</a:t>
            </a:r>
            <a:r>
              <a:rPr lang="en-US" sz="1200" b="0" i="0" kern="1200" dirty="0" err="1" smtClean="0">
                <a:solidFill>
                  <a:schemeClr val="tx1"/>
                </a:solidFill>
                <a:effectLst/>
                <a:latin typeface="+mn-lt"/>
                <a:ea typeface="+mn-ea"/>
                <a:cs typeface="+mn-cs"/>
              </a:rPr>
              <a:t>IReliableQueue</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IReliableDictionary</a:t>
            </a:r>
            <a:r>
              <a:rPr lang="en-US" sz="1200" b="0" i="0" kern="1200" dirty="0" smtClean="0">
                <a:solidFill>
                  <a:schemeClr val="tx1"/>
                </a:solidFill>
                <a:effectLst/>
                <a:latin typeface="+mn-lt"/>
                <a:ea typeface="+mn-ea"/>
                <a:cs typeface="+mn-cs"/>
              </a:rPr>
              <a:t>) are provided by Service Fabric, and hence are made highly reliable, available, and consistent.</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1/28/2016 7:53 AM</a:t>
            </a:fld>
            <a:endParaRPr lang="en-US" dirty="0">
              <a:solidFill>
                <a:prstClr val="black"/>
              </a:solidFill>
            </a:endParaRPr>
          </a:p>
        </p:txBody>
      </p:sp>
    </p:spTree>
    <p:extLst>
      <p:ext uri="{BB962C8B-B14F-4D97-AF65-F5344CB8AC3E}">
        <p14:creationId xmlns:p14="http://schemas.microsoft.com/office/powerpoint/2010/main" val="3939443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the instructor will show the structure of the new portal.azure.com and also some of the cmdlets.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20</a:t>
            </a:fld>
            <a:endParaRPr lang="en-US" dirty="0"/>
          </a:p>
        </p:txBody>
      </p:sp>
    </p:spTree>
    <p:extLst>
      <p:ext uri="{BB962C8B-B14F-4D97-AF65-F5344CB8AC3E}">
        <p14:creationId xmlns:p14="http://schemas.microsoft.com/office/powerpoint/2010/main" val="2485167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a distributed system, the ability to securely communicate between nodes is crucial. At the bottom of the stack is the transport subsystem, which provides secure communication between nodes. Above the transport subsystem lies the federation subsystem, which clusters the different nodes into a single entity (named clusters) so that the system can detect failures, perform leader election, and provide consistent routing. The reliability subsystem, layered on top of the federation subsystem, is responsible for the high reliability of Service Fabric services through mechanisms such as replication, resource management, and failover management. The federation subsystem also underlies the hosting subsystem, which manages the lifecycle of an application on a single node. The cluster management subsystem manages the multi-machine lifecycle of applications and services. The testability subsystem helps application developers test their services through simulated faults before deploying applications and services to production environments. Service Fabric also provides the ability to resolve service locations through its communication subsystem. The application programming model exposed to developers is layered on top of these subsystems.</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1/28/2016 7:53 AM</a:t>
            </a:fld>
            <a:endParaRPr lang="en-US" dirty="0">
              <a:solidFill>
                <a:prstClr val="black"/>
              </a:solidFill>
            </a:endParaRPr>
          </a:p>
        </p:txBody>
      </p:sp>
    </p:spTree>
    <p:extLst>
      <p:ext uri="{BB962C8B-B14F-4D97-AF65-F5344CB8AC3E}">
        <p14:creationId xmlns:p14="http://schemas.microsoft.com/office/powerpoint/2010/main" val="2062045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1/28/2016 7:53 AM</a:t>
            </a:fld>
            <a:endParaRPr lang="en-US" dirty="0">
              <a:solidFill>
                <a:prstClr val="black"/>
              </a:solidFill>
            </a:endParaRPr>
          </a:p>
        </p:txBody>
      </p:sp>
    </p:spTree>
    <p:extLst>
      <p:ext uri="{BB962C8B-B14F-4D97-AF65-F5344CB8AC3E}">
        <p14:creationId xmlns:p14="http://schemas.microsoft.com/office/powerpoint/2010/main" val="538419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 module</a:t>
            </a:r>
            <a:r>
              <a:rPr lang="en-US" baseline="0" dirty="0" smtClean="0"/>
              <a:t> &lt;module name&gt; (technical foundation – Azure Resource Manager) we will use the following persona(s):</a:t>
            </a:r>
          </a:p>
          <a:p>
            <a:endParaRPr lang="en-US" baseline="0" dirty="0" smtClean="0"/>
          </a:p>
          <a:p>
            <a:r>
              <a:rPr lang="en-US" baseline="0" dirty="0" smtClean="0"/>
              <a:t>Service Admin.</a:t>
            </a:r>
          </a:p>
          <a:p>
            <a:endParaRPr lang="en-US" baseline="0" dirty="0" smtClean="0"/>
          </a:p>
          <a:p>
            <a:r>
              <a:rPr lang="en-US" baseline="0" dirty="0" smtClean="0"/>
              <a:t>As this is a foundation session focusing on ARM in general and the objective is to get the participants familiar with its concepts and capabilities, tenant scenarios are out of scope. </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a:t>
            </a:fld>
            <a:endParaRPr lang="en-US" dirty="0"/>
          </a:p>
        </p:txBody>
      </p:sp>
    </p:spTree>
    <p:extLst>
      <p:ext uri="{BB962C8B-B14F-4D97-AF65-F5344CB8AC3E}">
        <p14:creationId xmlns:p14="http://schemas.microsoft.com/office/powerpoint/2010/main" val="3416232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management subsystem provides end-to-end service and application lifecycle management. PowerShell Cmdlets and administrative APIs enable you to provision, deploy, patch, upgrade, and de-provision applications without loss of availability. The management subsystem performs this through the following services.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Cluster Manager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 This is the primary service that interacts with the Failover Manager from reliability to place the applications with the various nodes based on the service placement constraints. Resource Balancer in failover ensures that the constraints are never broken. The cluster manager manages the lifecycle of the applications from provision to de-provision. It integrates with the health manager described in the next step to ensure that application availability is not lost from a semantic health perspective during upgrades.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Health Manager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 This services enables health monitoring of applications, services, and cluster entities. Cluster entities (such as nodes, service partitions, and replicas) can report health information, which is then aggregated into the centralized Health Store. This health information provides an overall point-in-time health snapshot of the services and nodes distributed across multiple nodes in the cluster, enabling you to take any needed corrective actions. Health Query APIs enable you to query the health events reported to the Health subsystem. The Health Query APIs return the raw health data stored in the Health Store or the aggregated, interpreted health data for a specific cluster entity.</a:t>
            </a:r>
          </a:p>
          <a:p>
            <a:r>
              <a:rPr lang="en-US" sz="1200" b="0" i="0" kern="1200" dirty="0" smtClean="0">
                <a:solidFill>
                  <a:schemeClr val="tx1"/>
                </a:solidFill>
                <a:effectLst/>
                <a:latin typeface="+mn-lt"/>
                <a:ea typeface="+mn-ea"/>
                <a:cs typeface="+mn-cs"/>
              </a:rPr>
              <a:t>Image Store - This service provides storage and distribution of the application binaries. This service provides a simple distributed file store where the applications are uploaded to and downloaded from.</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1/28/2016 7:53 AM</a:t>
            </a:fld>
            <a:endParaRPr lang="en-US" dirty="0">
              <a:solidFill>
                <a:prstClr val="black"/>
              </a:solidFill>
            </a:endParaRPr>
          </a:p>
        </p:txBody>
      </p:sp>
    </p:spTree>
    <p:extLst>
      <p:ext uri="{BB962C8B-B14F-4D97-AF65-F5344CB8AC3E}">
        <p14:creationId xmlns:p14="http://schemas.microsoft.com/office/powerpoint/2010/main" val="1851754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489747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smtClean="0">
                <a:solidFill>
                  <a:schemeClr val="tx1"/>
                </a:solidFill>
                <a:effectLst/>
                <a:latin typeface="+mn-lt"/>
                <a:ea typeface="+mn-ea"/>
                <a:cs typeface="+mn-cs"/>
              </a:rPr>
              <a:t>The cluster manager informs the hosting subsystem (running on each node) which services it needs to manage for a particular node. The hosting subsystem then manages the lifecycle of the application on that node. It interacts with the reliability and health components to ensure that the replicas are properly placed and are </a:t>
            </a:r>
            <a:r>
              <a:rPr lang="en-US" sz="1200" b="0" i="0" kern="1200" dirty="0" err="1" smtClean="0">
                <a:solidFill>
                  <a:schemeClr val="tx1"/>
                </a:solidFill>
                <a:effectLst/>
                <a:latin typeface="+mn-lt"/>
                <a:ea typeface="+mn-ea"/>
                <a:cs typeface="+mn-cs"/>
              </a:rPr>
              <a:t>healt</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1/28/2016 7:53 AM</a:t>
            </a:fld>
            <a:endParaRPr lang="en-US" dirty="0">
              <a:solidFill>
                <a:prstClr val="black"/>
              </a:solidFill>
            </a:endParaRPr>
          </a:p>
        </p:txBody>
      </p:sp>
    </p:spTree>
    <p:extLst>
      <p:ext uri="{BB962C8B-B14F-4D97-AF65-F5344CB8AC3E}">
        <p14:creationId xmlns:p14="http://schemas.microsoft.com/office/powerpoint/2010/main" val="3442085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the instructor will show the structure of the new portal.azure.com and also some of the cmdlets.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26</a:t>
            </a:fld>
            <a:endParaRPr lang="en-US" dirty="0"/>
          </a:p>
        </p:txBody>
      </p:sp>
    </p:spTree>
    <p:extLst>
      <p:ext uri="{BB962C8B-B14F-4D97-AF65-F5344CB8AC3E}">
        <p14:creationId xmlns:p14="http://schemas.microsoft.com/office/powerpoint/2010/main" val="2319664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reliability subsystem provides the mechanism to make the state of a Service Fabric service highly available through the use of the </a:t>
            </a:r>
            <a:r>
              <a:rPr lang="en-US" sz="1200" b="0" i="1" kern="1200" dirty="0" smtClean="0">
                <a:solidFill>
                  <a:schemeClr val="tx1"/>
                </a:solidFill>
                <a:effectLst/>
                <a:latin typeface="+mn-lt"/>
                <a:ea typeface="+mn-ea"/>
                <a:cs typeface="+mn-cs"/>
              </a:rPr>
              <a:t>Replicator</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Failover Manager</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Resource Balancer</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replicator ensures that state changes in the primary service replica will automatically be replicated to secondary replicas, maintaining consistency between the primary and secondary replicas in a service replica set. The replicator is responsible for quorum management among the replicas in the replica set. It interacts with the failover unit to get the list of operations to replicate, and the reconfiguration agent provides it with the configuration of the replica set. That configuration indicates which replicas the operations need to be replicated to.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Service Fabric provides a default replicator called Fabric Replicator, which can be used by service developers to make the service state highly available and reliable.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Failover Manager ensures that when nodes are added to or removed from the cluster, the load is automatically redistributed across the available nodes. If a node in the cluster fails, the cluster will automatically reconfigure the service replicas to maintain availability.</a:t>
            </a:r>
          </a:p>
          <a:p>
            <a:r>
              <a:rPr lang="en-US" sz="1200" b="0" i="0" kern="1200" dirty="0" smtClean="0">
                <a:solidFill>
                  <a:schemeClr val="tx1"/>
                </a:solidFill>
                <a:effectLst/>
                <a:latin typeface="+mn-lt"/>
                <a:ea typeface="+mn-ea"/>
                <a:cs typeface="+mn-cs"/>
              </a:rPr>
              <a:t>Resource Balancer places service replicas across failure domain in the cluster and ensures that all failover units are operational. The Resource Balancer also balances service resources across the underlying shared pool of cluster nodes to achieve optimal uniform load distribution.</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1/28/2016 7:53 AM</a:t>
            </a:fld>
            <a:endParaRPr lang="en-US" dirty="0">
              <a:solidFill>
                <a:prstClr val="black"/>
              </a:solidFill>
            </a:endParaRPr>
          </a:p>
        </p:txBody>
      </p:sp>
    </p:spTree>
    <p:extLst>
      <p:ext uri="{BB962C8B-B14F-4D97-AF65-F5344CB8AC3E}">
        <p14:creationId xmlns:p14="http://schemas.microsoft.com/office/powerpoint/2010/main" val="1157861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1/28/2016 7:53 AM</a:t>
            </a:fld>
            <a:endParaRPr lang="en-US" dirty="0">
              <a:solidFill>
                <a:prstClr val="black"/>
              </a:solidFill>
            </a:endParaRPr>
          </a:p>
        </p:txBody>
      </p:sp>
    </p:spTree>
    <p:extLst>
      <p:ext uri="{BB962C8B-B14F-4D97-AF65-F5344CB8AC3E}">
        <p14:creationId xmlns:p14="http://schemas.microsoft.com/office/powerpoint/2010/main" val="3583009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1/28/2016 7:53 AM</a:t>
            </a:fld>
            <a:endParaRPr lang="en-US" dirty="0">
              <a:solidFill>
                <a:prstClr val="black"/>
              </a:solidFill>
            </a:endParaRPr>
          </a:p>
        </p:txBody>
      </p:sp>
    </p:spTree>
    <p:extLst>
      <p:ext uri="{BB962C8B-B14F-4D97-AF65-F5344CB8AC3E}">
        <p14:creationId xmlns:p14="http://schemas.microsoft.com/office/powerpoint/2010/main" val="11971746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2835365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859695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1476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a:t>6</a:t>
            </a:fld>
            <a:endParaRPr lang="en-US" dirty="0"/>
          </a:p>
        </p:txBody>
      </p:sp>
    </p:spTree>
    <p:extLst>
      <p:ext uri="{BB962C8B-B14F-4D97-AF65-F5344CB8AC3E}">
        <p14:creationId xmlns:p14="http://schemas.microsoft.com/office/powerpoint/2010/main" val="1214411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the instructor will show the structure of the new portal.azure.com and also some of the cmdlets.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33</a:t>
            </a:fld>
            <a:endParaRPr lang="en-US" dirty="0"/>
          </a:p>
        </p:txBody>
      </p:sp>
    </p:spTree>
    <p:extLst>
      <p:ext uri="{BB962C8B-B14F-4D97-AF65-F5344CB8AC3E}">
        <p14:creationId xmlns:p14="http://schemas.microsoft.com/office/powerpoint/2010/main" val="155545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a:t>
            </a:r>
            <a:r>
              <a:rPr lang="en-US" sz="1200" b="0" i="1" kern="1200" dirty="0" smtClean="0">
                <a:solidFill>
                  <a:schemeClr val="tx1"/>
                </a:solidFill>
                <a:effectLst/>
                <a:latin typeface="+mn-lt"/>
                <a:ea typeface="+mn-ea"/>
                <a:cs typeface="+mn-cs"/>
              </a:rPr>
              <a:t>service developer</a:t>
            </a:r>
            <a:r>
              <a:rPr lang="en-US" sz="1200" b="0" i="0" kern="1200" dirty="0" smtClean="0">
                <a:solidFill>
                  <a:schemeClr val="tx1"/>
                </a:solidFill>
                <a:effectLst/>
                <a:latin typeface="+mn-lt"/>
                <a:ea typeface="+mn-ea"/>
                <a:cs typeface="+mn-cs"/>
              </a:rPr>
              <a:t> updates the constituent services of the instantiated application and/or fixes bugs and provides a new version of the service manifest</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 </a:t>
            </a:r>
            <a:r>
              <a:rPr lang="en-US" sz="1200" b="0" i="1" kern="1200" dirty="0" smtClean="0">
                <a:solidFill>
                  <a:schemeClr val="tx1"/>
                </a:solidFill>
                <a:effectLst/>
                <a:latin typeface="+mn-lt"/>
                <a:ea typeface="+mn-ea"/>
                <a:cs typeface="+mn-cs"/>
              </a:rPr>
              <a:t>application developer</a:t>
            </a:r>
            <a:r>
              <a:rPr lang="en-US" sz="1200" b="0" i="0" kern="1200" dirty="0" smtClean="0">
                <a:solidFill>
                  <a:schemeClr val="tx1"/>
                </a:solidFill>
                <a:effectLst/>
                <a:latin typeface="+mn-lt"/>
                <a:ea typeface="+mn-ea"/>
                <a:cs typeface="+mn-cs"/>
              </a:rPr>
              <a:t> overrides and parameterizes the configuration and deployment settings of the consistent services and provides a new version of the application manifest. The application developer then incorporates the new versions of the service manifests into the application and provides a new version of the application type in an updated application package</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 </a:t>
            </a:r>
            <a:r>
              <a:rPr lang="en-US" sz="1200" b="0" i="1" kern="1200" dirty="0" smtClean="0">
                <a:solidFill>
                  <a:schemeClr val="tx1"/>
                </a:solidFill>
                <a:effectLst/>
                <a:latin typeface="+mn-lt"/>
                <a:ea typeface="+mn-ea"/>
                <a:cs typeface="+mn-cs"/>
              </a:rPr>
              <a:t>application administrator</a:t>
            </a:r>
            <a:r>
              <a:rPr lang="en-US" sz="1200" b="0" i="0" kern="1200" dirty="0" smtClean="0">
                <a:solidFill>
                  <a:schemeClr val="tx1"/>
                </a:solidFill>
                <a:effectLst/>
                <a:latin typeface="+mn-lt"/>
                <a:ea typeface="+mn-ea"/>
                <a:cs typeface="+mn-cs"/>
              </a:rPr>
              <a:t> incorporates the new version of the application type into the target application by updating the appropriate parameters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 </a:t>
            </a:r>
            <a:r>
              <a:rPr lang="en-US" sz="1200" b="0" i="1" kern="1200" dirty="0" smtClean="0">
                <a:solidFill>
                  <a:schemeClr val="tx1"/>
                </a:solidFill>
                <a:effectLst/>
                <a:latin typeface="+mn-lt"/>
                <a:ea typeface="+mn-ea"/>
                <a:cs typeface="+mn-cs"/>
              </a:rPr>
              <a:t>operator</a:t>
            </a:r>
            <a:r>
              <a:rPr lang="en-US" sz="1200" b="0" i="0" kern="1200" dirty="0" smtClean="0">
                <a:solidFill>
                  <a:schemeClr val="tx1"/>
                </a:solidFill>
                <a:effectLst/>
                <a:latin typeface="+mn-lt"/>
                <a:ea typeface="+mn-ea"/>
                <a:cs typeface="+mn-cs"/>
              </a:rPr>
              <a:t> uploads the updated application package to the cluster image store using the </a:t>
            </a:r>
            <a:r>
              <a:rPr lang="en-US" sz="1200" b="1" i="0" u="none" strike="noStrike" kern="1200" dirty="0" err="1" smtClean="0">
                <a:solidFill>
                  <a:schemeClr val="tx1"/>
                </a:solidFill>
                <a:effectLst/>
                <a:latin typeface="+mn-lt"/>
                <a:ea typeface="+mn-ea"/>
                <a:cs typeface="+mn-cs"/>
                <a:hlinkClick r:id="rId3"/>
              </a:rPr>
              <a:t>CopyApplicationPackage</a:t>
            </a:r>
            <a:r>
              <a:rPr lang="en-US" sz="1200" b="0" i="0" u="none" strike="noStrike" kern="1200" dirty="0" smtClean="0">
                <a:solidFill>
                  <a:schemeClr val="tx1"/>
                </a:solidFill>
                <a:effectLst/>
                <a:latin typeface="+mn-lt"/>
                <a:ea typeface="+mn-ea"/>
                <a:cs typeface="+mn-cs"/>
                <a:hlinkClick r:id="rId3"/>
              </a:rPr>
              <a:t> method</a:t>
            </a:r>
            <a:r>
              <a:rPr lang="en-US" sz="1200" b="0" i="0" kern="1200" dirty="0" smtClean="0">
                <a:solidFill>
                  <a:schemeClr val="tx1"/>
                </a:solidFill>
                <a:effectLst/>
                <a:latin typeface="+mn-lt"/>
                <a:ea typeface="+mn-ea"/>
                <a:cs typeface="+mn-cs"/>
              </a:rPr>
              <a:t> or the </a:t>
            </a:r>
            <a:r>
              <a:rPr lang="en-US" sz="1200" b="1" i="0" u="none" strike="noStrike" kern="1200" dirty="0" smtClean="0">
                <a:solidFill>
                  <a:schemeClr val="tx1"/>
                </a:solidFill>
                <a:effectLst/>
                <a:latin typeface="+mn-lt"/>
                <a:ea typeface="+mn-ea"/>
                <a:cs typeface="+mn-cs"/>
                <a:hlinkClick r:id="rId4"/>
              </a:rPr>
              <a:t>Copy-</a:t>
            </a:r>
            <a:r>
              <a:rPr lang="en-US" sz="1200" b="1" i="0" u="none" strike="noStrike" kern="1200" dirty="0" err="1" smtClean="0">
                <a:solidFill>
                  <a:schemeClr val="tx1"/>
                </a:solidFill>
                <a:effectLst/>
                <a:latin typeface="+mn-lt"/>
                <a:ea typeface="+mn-ea"/>
                <a:cs typeface="+mn-cs"/>
                <a:hlinkClick r:id="rId4"/>
              </a:rPr>
              <a:t>ServiceFabricApplicationPackage</a:t>
            </a:r>
            <a:r>
              <a:rPr lang="en-US" sz="1200" b="0" i="0" u="none" strike="noStrike" kern="1200" dirty="0" smtClean="0">
                <a:solidFill>
                  <a:schemeClr val="tx1"/>
                </a:solidFill>
                <a:effectLst/>
                <a:latin typeface="+mn-lt"/>
                <a:ea typeface="+mn-ea"/>
                <a:cs typeface="+mn-cs"/>
                <a:hlinkClick r:id="rId4"/>
              </a:rPr>
              <a:t> cmdlet</a:t>
            </a:r>
            <a:r>
              <a:rPr lang="en-US" sz="1200" b="0" i="0" kern="1200" dirty="0" smtClean="0">
                <a:solidFill>
                  <a:schemeClr val="tx1"/>
                </a:solidFill>
                <a:effectLst/>
                <a:latin typeface="+mn-lt"/>
                <a:ea typeface="+mn-ea"/>
                <a:cs typeface="+mn-cs"/>
              </a:rPr>
              <a:t>. The application package contains the application manifest and the collection of service packages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 </a:t>
            </a:r>
            <a:r>
              <a:rPr lang="en-US" sz="1200" b="0" i="1" kern="1200" dirty="0" smtClean="0">
                <a:solidFill>
                  <a:schemeClr val="tx1"/>
                </a:solidFill>
                <a:effectLst/>
                <a:latin typeface="+mn-lt"/>
                <a:ea typeface="+mn-ea"/>
                <a:cs typeface="+mn-cs"/>
              </a:rPr>
              <a:t>operator</a:t>
            </a:r>
            <a:r>
              <a:rPr lang="en-US" sz="1200" b="0" i="0" kern="1200" dirty="0" smtClean="0">
                <a:solidFill>
                  <a:schemeClr val="tx1"/>
                </a:solidFill>
                <a:effectLst/>
                <a:latin typeface="+mn-lt"/>
                <a:ea typeface="+mn-ea"/>
                <a:cs typeface="+mn-cs"/>
              </a:rPr>
              <a:t> provisions the new version of the application in the target cluster by using the </a:t>
            </a:r>
            <a:r>
              <a:rPr lang="en-US" sz="1200" b="1" i="0" u="none" strike="noStrike" kern="1200" dirty="0" err="1" smtClean="0">
                <a:solidFill>
                  <a:schemeClr val="tx1"/>
                </a:solidFill>
                <a:effectLst/>
                <a:latin typeface="+mn-lt"/>
                <a:ea typeface="+mn-ea"/>
                <a:cs typeface="+mn-cs"/>
                <a:hlinkClick r:id="rId5"/>
              </a:rPr>
              <a:t>ProvisionApplicationAsync</a:t>
            </a:r>
            <a:r>
              <a:rPr lang="en-US" sz="1200" b="0" i="0" u="none" strike="noStrike" kern="1200" dirty="0" smtClean="0">
                <a:solidFill>
                  <a:schemeClr val="tx1"/>
                </a:solidFill>
                <a:effectLst/>
                <a:latin typeface="+mn-lt"/>
                <a:ea typeface="+mn-ea"/>
                <a:cs typeface="+mn-cs"/>
                <a:hlinkClick r:id="rId5"/>
              </a:rPr>
              <a:t> method</a:t>
            </a:r>
            <a:r>
              <a:rPr lang="en-US" sz="1200" b="0" i="0" kern="1200" dirty="0" smtClean="0">
                <a:solidFill>
                  <a:schemeClr val="tx1"/>
                </a:solidFill>
                <a:effectLst/>
                <a:latin typeface="+mn-lt"/>
                <a:ea typeface="+mn-ea"/>
                <a:cs typeface="+mn-cs"/>
              </a:rPr>
              <a:t>, the </a:t>
            </a:r>
            <a:r>
              <a:rPr lang="en-US" sz="1200" b="1" i="0" u="none" strike="noStrike" kern="1200" dirty="0" smtClean="0">
                <a:solidFill>
                  <a:schemeClr val="tx1"/>
                </a:solidFill>
                <a:effectLst/>
                <a:latin typeface="+mn-lt"/>
                <a:ea typeface="+mn-ea"/>
                <a:cs typeface="+mn-cs"/>
                <a:hlinkClick r:id="rId6"/>
              </a:rPr>
              <a:t>Register-</a:t>
            </a:r>
            <a:r>
              <a:rPr lang="en-US" sz="1200" b="1" i="0" u="none" strike="noStrike" kern="1200" dirty="0" err="1" smtClean="0">
                <a:solidFill>
                  <a:schemeClr val="tx1"/>
                </a:solidFill>
                <a:effectLst/>
                <a:latin typeface="+mn-lt"/>
                <a:ea typeface="+mn-ea"/>
                <a:cs typeface="+mn-cs"/>
                <a:hlinkClick r:id="rId6"/>
              </a:rPr>
              <a:t>ServiceFabricApplicationType</a:t>
            </a:r>
            <a:r>
              <a:rPr lang="en-US" sz="1200" b="0" i="0" u="none" strike="noStrike" kern="1200" dirty="0" smtClean="0">
                <a:solidFill>
                  <a:schemeClr val="tx1"/>
                </a:solidFill>
                <a:effectLst/>
                <a:latin typeface="+mn-lt"/>
                <a:ea typeface="+mn-ea"/>
                <a:cs typeface="+mn-cs"/>
                <a:hlinkClick r:id="rId6"/>
              </a:rPr>
              <a:t> cmdlet</a:t>
            </a:r>
            <a:r>
              <a:rPr lang="en-US" sz="1200" b="0" i="0" kern="1200" dirty="0" smtClean="0">
                <a:solidFill>
                  <a:schemeClr val="tx1"/>
                </a:solidFill>
                <a:effectLst/>
                <a:latin typeface="+mn-lt"/>
                <a:ea typeface="+mn-ea"/>
                <a:cs typeface="+mn-cs"/>
              </a:rPr>
              <a:t>, or the </a:t>
            </a:r>
            <a:r>
              <a:rPr lang="en-US" sz="1200" b="1" i="0" u="none" strike="noStrike" kern="1200" dirty="0" smtClean="0">
                <a:solidFill>
                  <a:schemeClr val="tx1"/>
                </a:solidFill>
                <a:effectLst/>
                <a:latin typeface="+mn-lt"/>
                <a:ea typeface="+mn-ea"/>
                <a:cs typeface="+mn-cs"/>
                <a:hlinkClick r:id="rId7"/>
              </a:rPr>
              <a:t>Provision an Application</a:t>
            </a:r>
            <a:r>
              <a:rPr lang="en-US" sz="1200" b="0" i="0" u="none" strike="noStrike" kern="1200" dirty="0" smtClean="0">
                <a:solidFill>
                  <a:schemeClr val="tx1"/>
                </a:solidFill>
                <a:effectLst/>
                <a:latin typeface="+mn-lt"/>
                <a:ea typeface="+mn-ea"/>
                <a:cs typeface="+mn-cs"/>
                <a:hlinkClick r:id="rId7"/>
              </a:rPr>
              <a:t> REST operation</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 </a:t>
            </a:r>
            <a:r>
              <a:rPr lang="en-US" sz="1200" b="0" i="1" kern="1200" dirty="0" smtClean="0">
                <a:solidFill>
                  <a:schemeClr val="tx1"/>
                </a:solidFill>
                <a:effectLst/>
                <a:latin typeface="+mn-lt"/>
                <a:ea typeface="+mn-ea"/>
                <a:cs typeface="+mn-cs"/>
              </a:rPr>
              <a:t>operator</a:t>
            </a:r>
            <a:r>
              <a:rPr lang="en-US" sz="1200" b="0" i="0" kern="1200" dirty="0" smtClean="0">
                <a:solidFill>
                  <a:schemeClr val="tx1"/>
                </a:solidFill>
                <a:effectLst/>
                <a:latin typeface="+mn-lt"/>
                <a:ea typeface="+mn-ea"/>
                <a:cs typeface="+mn-cs"/>
              </a:rPr>
              <a:t> upgrades the target application to the new version using the </a:t>
            </a:r>
            <a:r>
              <a:rPr lang="en-US" sz="1200" b="1" i="0" u="none" strike="noStrike" kern="1200" dirty="0" err="1" smtClean="0">
                <a:solidFill>
                  <a:schemeClr val="tx1"/>
                </a:solidFill>
                <a:effectLst/>
                <a:latin typeface="+mn-lt"/>
                <a:ea typeface="+mn-ea"/>
                <a:cs typeface="+mn-cs"/>
                <a:hlinkClick r:id="rId8"/>
              </a:rPr>
              <a:t>UpgradeApplicationAsync</a:t>
            </a:r>
            <a:r>
              <a:rPr lang="en-US" sz="1200" b="0" i="0" u="none" strike="noStrike" kern="1200" dirty="0" smtClean="0">
                <a:solidFill>
                  <a:schemeClr val="tx1"/>
                </a:solidFill>
                <a:effectLst/>
                <a:latin typeface="+mn-lt"/>
                <a:ea typeface="+mn-ea"/>
                <a:cs typeface="+mn-cs"/>
                <a:hlinkClick r:id="rId8"/>
              </a:rPr>
              <a:t> method</a:t>
            </a:r>
            <a:r>
              <a:rPr lang="en-US" sz="1200" b="0" i="0" kern="1200" dirty="0" smtClean="0">
                <a:solidFill>
                  <a:schemeClr val="tx1"/>
                </a:solidFill>
                <a:effectLst/>
                <a:latin typeface="+mn-lt"/>
                <a:ea typeface="+mn-ea"/>
                <a:cs typeface="+mn-cs"/>
              </a:rPr>
              <a:t>, the </a:t>
            </a:r>
            <a:r>
              <a:rPr lang="en-US" sz="1200" b="1" i="0" u="none" strike="noStrike" kern="1200" dirty="0" smtClean="0">
                <a:solidFill>
                  <a:schemeClr val="tx1"/>
                </a:solidFill>
                <a:effectLst/>
                <a:latin typeface="+mn-lt"/>
                <a:ea typeface="+mn-ea"/>
                <a:cs typeface="+mn-cs"/>
                <a:hlinkClick r:id="rId9"/>
              </a:rPr>
              <a:t>Start-</a:t>
            </a:r>
            <a:r>
              <a:rPr lang="en-US" sz="1200" b="1" i="0" u="none" strike="noStrike" kern="1200" dirty="0" err="1" smtClean="0">
                <a:solidFill>
                  <a:schemeClr val="tx1"/>
                </a:solidFill>
                <a:effectLst/>
                <a:latin typeface="+mn-lt"/>
                <a:ea typeface="+mn-ea"/>
                <a:cs typeface="+mn-cs"/>
                <a:hlinkClick r:id="rId9"/>
              </a:rPr>
              <a:t>ServiceFabricApplicationUpgrade</a:t>
            </a:r>
            <a:r>
              <a:rPr lang="en-US" sz="1200" b="0" i="0" u="none" strike="noStrike" kern="1200" dirty="0" smtClean="0">
                <a:solidFill>
                  <a:schemeClr val="tx1"/>
                </a:solidFill>
                <a:effectLst/>
                <a:latin typeface="+mn-lt"/>
                <a:ea typeface="+mn-ea"/>
                <a:cs typeface="+mn-cs"/>
                <a:hlinkClick r:id="rId9"/>
              </a:rPr>
              <a:t> cmdlet</a:t>
            </a:r>
            <a:r>
              <a:rPr lang="en-US" sz="1200" b="0" i="0" kern="1200" dirty="0" smtClean="0">
                <a:solidFill>
                  <a:schemeClr val="tx1"/>
                </a:solidFill>
                <a:effectLst/>
                <a:latin typeface="+mn-lt"/>
                <a:ea typeface="+mn-ea"/>
                <a:cs typeface="+mn-cs"/>
              </a:rPr>
              <a:t>, or the </a:t>
            </a:r>
            <a:r>
              <a:rPr lang="en-US" sz="1200" b="1" i="0" u="none" strike="noStrike" kern="1200" dirty="0" smtClean="0">
                <a:solidFill>
                  <a:schemeClr val="tx1"/>
                </a:solidFill>
                <a:effectLst/>
                <a:latin typeface="+mn-lt"/>
                <a:ea typeface="+mn-ea"/>
                <a:cs typeface="+mn-cs"/>
                <a:hlinkClick r:id="rId10"/>
              </a:rPr>
              <a:t>Upgrade an Application</a:t>
            </a:r>
            <a:r>
              <a:rPr lang="en-US" sz="1200" b="0" i="0" u="none" strike="noStrike" kern="1200" dirty="0" smtClean="0">
                <a:solidFill>
                  <a:schemeClr val="tx1"/>
                </a:solidFill>
                <a:effectLst/>
                <a:latin typeface="+mn-lt"/>
                <a:ea typeface="+mn-ea"/>
                <a:cs typeface="+mn-cs"/>
                <a:hlinkClick r:id="rId10"/>
              </a:rPr>
              <a:t> REST operation</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 </a:t>
            </a:r>
            <a:r>
              <a:rPr lang="en-US" sz="1200" b="0" i="1" kern="1200" dirty="0" smtClean="0">
                <a:solidFill>
                  <a:schemeClr val="tx1"/>
                </a:solidFill>
                <a:effectLst/>
                <a:latin typeface="+mn-lt"/>
                <a:ea typeface="+mn-ea"/>
                <a:cs typeface="+mn-cs"/>
              </a:rPr>
              <a:t>operator</a:t>
            </a:r>
            <a:r>
              <a:rPr lang="en-US" sz="1200" b="0" i="0" kern="1200" dirty="0" smtClean="0">
                <a:solidFill>
                  <a:schemeClr val="tx1"/>
                </a:solidFill>
                <a:effectLst/>
                <a:latin typeface="+mn-lt"/>
                <a:ea typeface="+mn-ea"/>
                <a:cs typeface="+mn-cs"/>
              </a:rPr>
              <a:t> checks the progress of upgrade using the </a:t>
            </a:r>
            <a:r>
              <a:rPr lang="en-US" sz="1200" b="1" i="0" u="none" strike="noStrike" kern="1200" dirty="0" err="1" smtClean="0">
                <a:solidFill>
                  <a:schemeClr val="tx1"/>
                </a:solidFill>
                <a:effectLst/>
                <a:latin typeface="+mn-lt"/>
                <a:ea typeface="+mn-ea"/>
                <a:cs typeface="+mn-cs"/>
                <a:hlinkClick r:id="rId11"/>
              </a:rPr>
              <a:t>GetApplicationUpgradeProgressAsync</a:t>
            </a:r>
            <a:r>
              <a:rPr lang="en-US" sz="1200" b="0" i="0" u="none" strike="noStrike" kern="1200" dirty="0" smtClean="0">
                <a:solidFill>
                  <a:schemeClr val="tx1"/>
                </a:solidFill>
                <a:effectLst/>
                <a:latin typeface="+mn-lt"/>
                <a:ea typeface="+mn-ea"/>
                <a:cs typeface="+mn-cs"/>
                <a:hlinkClick r:id="rId11"/>
              </a:rPr>
              <a:t> method</a:t>
            </a:r>
            <a:r>
              <a:rPr lang="en-US" sz="1200" b="0" i="0" kern="1200" dirty="0" smtClean="0">
                <a:solidFill>
                  <a:schemeClr val="tx1"/>
                </a:solidFill>
                <a:effectLst/>
                <a:latin typeface="+mn-lt"/>
                <a:ea typeface="+mn-ea"/>
                <a:cs typeface="+mn-cs"/>
              </a:rPr>
              <a:t>, the </a:t>
            </a:r>
            <a:r>
              <a:rPr lang="en-US" sz="1200" b="1" i="0" u="none" strike="noStrike" kern="1200" dirty="0" smtClean="0">
                <a:solidFill>
                  <a:schemeClr val="tx1"/>
                </a:solidFill>
                <a:effectLst/>
                <a:latin typeface="+mn-lt"/>
                <a:ea typeface="+mn-ea"/>
                <a:cs typeface="+mn-cs"/>
                <a:hlinkClick r:id="rId12"/>
              </a:rPr>
              <a:t>Get-</a:t>
            </a:r>
            <a:r>
              <a:rPr lang="en-US" sz="1200" b="1" i="0" u="none" strike="noStrike" kern="1200" dirty="0" err="1" smtClean="0">
                <a:solidFill>
                  <a:schemeClr val="tx1"/>
                </a:solidFill>
                <a:effectLst/>
                <a:latin typeface="+mn-lt"/>
                <a:ea typeface="+mn-ea"/>
                <a:cs typeface="+mn-cs"/>
                <a:hlinkClick r:id="rId12"/>
              </a:rPr>
              <a:t>ServiceFabricApplicationUpgrade</a:t>
            </a:r>
            <a:r>
              <a:rPr lang="en-US" sz="1200" b="0" i="0" u="none" strike="noStrike" kern="1200" dirty="0" err="1" smtClean="0">
                <a:solidFill>
                  <a:schemeClr val="tx1"/>
                </a:solidFill>
                <a:effectLst/>
                <a:latin typeface="+mn-lt"/>
                <a:ea typeface="+mn-ea"/>
                <a:cs typeface="+mn-cs"/>
                <a:hlinkClick r:id="rId12"/>
              </a:rPr>
              <a:t>cmdlet</a:t>
            </a:r>
            <a:r>
              <a:rPr lang="en-US" sz="1200" b="0" i="0" kern="1200" dirty="0" smtClean="0">
                <a:solidFill>
                  <a:schemeClr val="tx1"/>
                </a:solidFill>
                <a:effectLst/>
                <a:latin typeface="+mn-lt"/>
                <a:ea typeface="+mn-ea"/>
                <a:cs typeface="+mn-cs"/>
              </a:rPr>
              <a:t>, or the </a:t>
            </a:r>
            <a:r>
              <a:rPr lang="en-US" sz="1200" b="1" i="0" u="none" strike="noStrike" kern="1200" dirty="0" smtClean="0">
                <a:solidFill>
                  <a:schemeClr val="tx1"/>
                </a:solidFill>
                <a:effectLst/>
                <a:latin typeface="+mn-lt"/>
                <a:ea typeface="+mn-ea"/>
                <a:cs typeface="+mn-cs"/>
                <a:hlinkClick r:id="rId13"/>
              </a:rPr>
              <a:t>Get Application Upgrade Progress</a:t>
            </a:r>
            <a:r>
              <a:rPr lang="en-US" sz="1200" b="0" i="0" u="none" strike="noStrike" kern="1200" dirty="0" smtClean="0">
                <a:solidFill>
                  <a:schemeClr val="tx1"/>
                </a:solidFill>
                <a:effectLst/>
                <a:latin typeface="+mn-lt"/>
                <a:ea typeface="+mn-ea"/>
                <a:cs typeface="+mn-cs"/>
                <a:hlinkClick r:id="rId13"/>
              </a:rPr>
              <a:t> REST operation</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necessary, the </a:t>
            </a:r>
            <a:r>
              <a:rPr lang="en-US" sz="1200" b="0" i="1" kern="1200" dirty="0" smtClean="0">
                <a:solidFill>
                  <a:schemeClr val="tx1"/>
                </a:solidFill>
                <a:effectLst/>
                <a:latin typeface="+mn-lt"/>
                <a:ea typeface="+mn-ea"/>
                <a:cs typeface="+mn-cs"/>
              </a:rPr>
              <a:t>operator</a:t>
            </a:r>
            <a:r>
              <a:rPr lang="en-US" sz="1200" b="0" i="0" kern="1200" dirty="0" smtClean="0">
                <a:solidFill>
                  <a:schemeClr val="tx1"/>
                </a:solidFill>
                <a:effectLst/>
                <a:latin typeface="+mn-lt"/>
                <a:ea typeface="+mn-ea"/>
                <a:cs typeface="+mn-cs"/>
              </a:rPr>
              <a:t> modifies and reapplies the parameters of the current application upgrade using the </a:t>
            </a:r>
            <a:r>
              <a:rPr lang="en-US" sz="1200" b="1" i="0" u="none" strike="noStrike" kern="1200" dirty="0" err="1" smtClean="0">
                <a:solidFill>
                  <a:schemeClr val="tx1"/>
                </a:solidFill>
                <a:effectLst/>
                <a:latin typeface="+mn-lt"/>
                <a:ea typeface="+mn-ea"/>
                <a:cs typeface="+mn-cs"/>
                <a:hlinkClick r:id="rId14"/>
              </a:rPr>
              <a:t>UpdateApplicationUpgradeAsync</a:t>
            </a:r>
            <a:r>
              <a:rPr lang="en-US" sz="1200" b="0" i="0" u="none" strike="noStrike" kern="1200" dirty="0" err="1" smtClean="0">
                <a:solidFill>
                  <a:schemeClr val="tx1"/>
                </a:solidFill>
                <a:effectLst/>
                <a:latin typeface="+mn-lt"/>
                <a:ea typeface="+mn-ea"/>
                <a:cs typeface="+mn-cs"/>
                <a:hlinkClick r:id="rId14"/>
              </a:rPr>
              <a:t>method</a:t>
            </a:r>
            <a:r>
              <a:rPr lang="en-US" sz="1200" b="0" i="0" kern="1200" dirty="0" smtClean="0">
                <a:solidFill>
                  <a:schemeClr val="tx1"/>
                </a:solidFill>
                <a:effectLst/>
                <a:latin typeface="+mn-lt"/>
                <a:ea typeface="+mn-ea"/>
                <a:cs typeface="+mn-cs"/>
              </a:rPr>
              <a:t>, the </a:t>
            </a:r>
            <a:r>
              <a:rPr lang="en-US" sz="1200" b="1" i="0" u="none" strike="noStrike" kern="1200" dirty="0" smtClean="0">
                <a:solidFill>
                  <a:schemeClr val="tx1"/>
                </a:solidFill>
                <a:effectLst/>
                <a:latin typeface="+mn-lt"/>
                <a:ea typeface="+mn-ea"/>
                <a:cs typeface="+mn-cs"/>
                <a:hlinkClick r:id="rId15"/>
              </a:rPr>
              <a:t>Update-</a:t>
            </a:r>
            <a:r>
              <a:rPr lang="en-US" sz="1200" b="1" i="0" u="none" strike="noStrike" kern="1200" dirty="0" err="1" smtClean="0">
                <a:solidFill>
                  <a:schemeClr val="tx1"/>
                </a:solidFill>
                <a:effectLst/>
                <a:latin typeface="+mn-lt"/>
                <a:ea typeface="+mn-ea"/>
                <a:cs typeface="+mn-cs"/>
                <a:hlinkClick r:id="rId15"/>
              </a:rPr>
              <a:t>ServiceFabricApplicationUpgrade</a:t>
            </a:r>
            <a:r>
              <a:rPr lang="en-US" sz="1200" b="0" i="0" u="none" strike="noStrike" kern="1200" dirty="0" smtClean="0">
                <a:solidFill>
                  <a:schemeClr val="tx1"/>
                </a:solidFill>
                <a:effectLst/>
                <a:latin typeface="+mn-lt"/>
                <a:ea typeface="+mn-ea"/>
                <a:cs typeface="+mn-cs"/>
                <a:hlinkClick r:id="rId15"/>
              </a:rPr>
              <a:t> cmdlet</a:t>
            </a:r>
            <a:r>
              <a:rPr lang="en-US" sz="1200" b="0" i="0" kern="1200" dirty="0" smtClean="0">
                <a:solidFill>
                  <a:schemeClr val="tx1"/>
                </a:solidFill>
                <a:effectLst/>
                <a:latin typeface="+mn-lt"/>
                <a:ea typeface="+mn-ea"/>
                <a:cs typeface="+mn-cs"/>
              </a:rPr>
              <a:t>, or the </a:t>
            </a:r>
            <a:r>
              <a:rPr lang="en-US" sz="1200" b="1" i="0" u="none" strike="noStrike" kern="1200" dirty="0" smtClean="0">
                <a:solidFill>
                  <a:schemeClr val="tx1"/>
                </a:solidFill>
                <a:effectLst/>
                <a:latin typeface="+mn-lt"/>
                <a:ea typeface="+mn-ea"/>
                <a:cs typeface="+mn-cs"/>
                <a:hlinkClick r:id="rId16"/>
              </a:rPr>
              <a:t>Update Application Upgrade</a:t>
            </a:r>
            <a:r>
              <a:rPr lang="en-US" sz="1200" b="0" i="0" u="none" strike="noStrike" kern="1200" dirty="0" smtClean="0">
                <a:solidFill>
                  <a:schemeClr val="tx1"/>
                </a:solidFill>
                <a:effectLst/>
                <a:latin typeface="+mn-lt"/>
                <a:ea typeface="+mn-ea"/>
                <a:cs typeface="+mn-cs"/>
                <a:hlinkClick r:id="rId16"/>
              </a:rPr>
              <a:t> REST operation</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necessary, the </a:t>
            </a:r>
            <a:r>
              <a:rPr lang="en-US" sz="1200" b="0" i="1" kern="1200" dirty="0" smtClean="0">
                <a:solidFill>
                  <a:schemeClr val="tx1"/>
                </a:solidFill>
                <a:effectLst/>
                <a:latin typeface="+mn-lt"/>
                <a:ea typeface="+mn-ea"/>
                <a:cs typeface="+mn-cs"/>
              </a:rPr>
              <a:t>operator</a:t>
            </a:r>
            <a:r>
              <a:rPr lang="en-US" sz="1200" b="0" i="0" kern="1200" dirty="0" smtClean="0">
                <a:solidFill>
                  <a:schemeClr val="tx1"/>
                </a:solidFill>
                <a:effectLst/>
                <a:latin typeface="+mn-lt"/>
                <a:ea typeface="+mn-ea"/>
                <a:cs typeface="+mn-cs"/>
              </a:rPr>
              <a:t> rolls back the current application upgrade using the </a:t>
            </a:r>
            <a:r>
              <a:rPr lang="en-US" sz="1200" b="1" i="0" u="none" strike="noStrike" kern="1200" dirty="0" err="1" smtClean="0">
                <a:solidFill>
                  <a:schemeClr val="tx1"/>
                </a:solidFill>
                <a:effectLst/>
                <a:latin typeface="+mn-lt"/>
                <a:ea typeface="+mn-ea"/>
                <a:cs typeface="+mn-cs"/>
                <a:hlinkClick r:id="rId17"/>
              </a:rPr>
              <a:t>RollbackApplicationUpgradeAsync</a:t>
            </a:r>
            <a:r>
              <a:rPr lang="en-US" sz="1200" b="0" i="0" u="none" strike="noStrike" kern="1200" dirty="0" smtClean="0">
                <a:solidFill>
                  <a:schemeClr val="tx1"/>
                </a:solidFill>
                <a:effectLst/>
                <a:latin typeface="+mn-lt"/>
                <a:ea typeface="+mn-ea"/>
                <a:cs typeface="+mn-cs"/>
                <a:hlinkClick r:id="rId17"/>
              </a:rPr>
              <a:t> method</a:t>
            </a:r>
            <a:r>
              <a:rPr lang="en-US" sz="1200" b="0" i="0" kern="1200" dirty="0" smtClean="0">
                <a:solidFill>
                  <a:schemeClr val="tx1"/>
                </a:solidFill>
                <a:effectLst/>
                <a:latin typeface="+mn-lt"/>
                <a:ea typeface="+mn-ea"/>
                <a:cs typeface="+mn-cs"/>
              </a:rPr>
              <a:t>, the </a:t>
            </a:r>
            <a:r>
              <a:rPr lang="en-US" sz="1200" b="1" i="0" u="none" strike="noStrike" kern="1200" dirty="0" smtClean="0">
                <a:solidFill>
                  <a:schemeClr val="tx1"/>
                </a:solidFill>
                <a:effectLst/>
                <a:latin typeface="+mn-lt"/>
                <a:ea typeface="+mn-ea"/>
                <a:cs typeface="+mn-cs"/>
                <a:hlinkClick r:id="rId18"/>
              </a:rPr>
              <a:t>Start-</a:t>
            </a:r>
            <a:r>
              <a:rPr lang="en-US" sz="1200" b="1" i="0" u="none" strike="noStrike" kern="1200" dirty="0" err="1" smtClean="0">
                <a:solidFill>
                  <a:schemeClr val="tx1"/>
                </a:solidFill>
                <a:effectLst/>
                <a:latin typeface="+mn-lt"/>
                <a:ea typeface="+mn-ea"/>
                <a:cs typeface="+mn-cs"/>
                <a:hlinkClick r:id="rId18"/>
              </a:rPr>
              <a:t>ServiceFabricApplicationRollback</a:t>
            </a:r>
            <a:r>
              <a:rPr lang="en-US" sz="1200" b="0" i="0" u="none" strike="noStrike" kern="1200" dirty="0" smtClean="0">
                <a:solidFill>
                  <a:schemeClr val="tx1"/>
                </a:solidFill>
                <a:effectLst/>
                <a:latin typeface="+mn-lt"/>
                <a:ea typeface="+mn-ea"/>
                <a:cs typeface="+mn-cs"/>
                <a:hlinkClick r:id="rId18"/>
              </a:rPr>
              <a:t> cmdlet</a:t>
            </a:r>
            <a:r>
              <a:rPr lang="en-US" sz="1200" b="0" i="0" kern="1200" dirty="0" smtClean="0">
                <a:solidFill>
                  <a:schemeClr val="tx1"/>
                </a:solidFill>
                <a:effectLst/>
                <a:latin typeface="+mn-lt"/>
                <a:ea typeface="+mn-ea"/>
                <a:cs typeface="+mn-cs"/>
              </a:rPr>
              <a:t>, or the </a:t>
            </a:r>
            <a:r>
              <a:rPr lang="en-US" sz="1200" b="1" i="0" u="none" strike="noStrike" kern="1200" dirty="0" smtClean="0">
                <a:solidFill>
                  <a:schemeClr val="tx1"/>
                </a:solidFill>
                <a:effectLst/>
                <a:latin typeface="+mn-lt"/>
                <a:ea typeface="+mn-ea"/>
                <a:cs typeface="+mn-cs"/>
                <a:hlinkClick r:id="rId19"/>
              </a:rPr>
              <a:t>Rollback Application Upgrade</a:t>
            </a:r>
            <a:r>
              <a:rPr lang="en-US" sz="1200" b="0" i="0" u="none" strike="noStrike" kern="1200" dirty="0" smtClean="0">
                <a:solidFill>
                  <a:schemeClr val="tx1"/>
                </a:solidFill>
                <a:effectLst/>
                <a:latin typeface="+mn-lt"/>
                <a:ea typeface="+mn-ea"/>
                <a:cs typeface="+mn-cs"/>
                <a:hlinkClick r:id="rId19"/>
              </a:rPr>
              <a:t> REST </a:t>
            </a:r>
            <a:r>
              <a:rPr lang="en-US" sz="1200" b="0" i="0" u="none" strike="noStrike" kern="1200" smtClean="0">
                <a:solidFill>
                  <a:schemeClr val="tx1"/>
                </a:solidFill>
                <a:effectLst/>
                <a:latin typeface="+mn-lt"/>
                <a:ea typeface="+mn-ea"/>
                <a:cs typeface="+mn-cs"/>
                <a:hlinkClick r:id="rId19"/>
              </a:rPr>
              <a:t>operation</a:t>
            </a:r>
            <a:r>
              <a:rPr lang="en-US" sz="1200" b="0" i="0" kern="120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Service Fabric upgrades the target application running in the cluster without losing the availability of any of its constituent services.</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1/28/2016 7:53 AM</a:t>
            </a:fld>
            <a:endParaRPr lang="en-US" dirty="0">
              <a:solidFill>
                <a:prstClr val="black"/>
              </a:solidFill>
            </a:endParaRPr>
          </a:p>
        </p:txBody>
      </p:sp>
    </p:spTree>
    <p:extLst>
      <p:ext uri="{BB962C8B-B14F-4D97-AF65-F5344CB8AC3E}">
        <p14:creationId xmlns:p14="http://schemas.microsoft.com/office/powerpoint/2010/main" val="8915348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1/28/2016 7:53 AM</a:t>
            </a:fld>
            <a:endParaRPr lang="en-US" dirty="0">
              <a:solidFill>
                <a:prstClr val="black"/>
              </a:solidFill>
            </a:endParaRPr>
          </a:p>
        </p:txBody>
      </p:sp>
    </p:spTree>
    <p:extLst>
      <p:ext uri="{BB962C8B-B14F-4D97-AF65-F5344CB8AC3E}">
        <p14:creationId xmlns:p14="http://schemas.microsoft.com/office/powerpoint/2010/main" val="988348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53203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Talk through</a:t>
            </a:r>
            <a:r>
              <a:rPr lang="nb-NO" baseline="0" dirty="0" smtClean="0"/>
              <a:t> the process and required steps as mentioned earlier</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1/28/2016 7:53 AM</a:t>
            </a:fld>
            <a:endParaRPr lang="en-US" dirty="0">
              <a:solidFill>
                <a:prstClr val="black"/>
              </a:solidFill>
            </a:endParaRPr>
          </a:p>
        </p:txBody>
      </p:sp>
    </p:spTree>
    <p:extLst>
      <p:ext uri="{BB962C8B-B14F-4D97-AF65-F5344CB8AC3E}">
        <p14:creationId xmlns:p14="http://schemas.microsoft.com/office/powerpoint/2010/main" val="4121148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Testability is a suite of tools specifically designed for testing services built on Service Fabric. The tools let the developer easily induce meaningful faults and run test scenarios to exercise and validate the numerous states and transitions that a service will experience throughout its lifetime, all in a controlled and safe manner. Testability also provides a mechanism to run long tests that can iterate through various possible failures without losing availability. This provides users with a test-in-production environment.</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1/28/2016 7:53 AM</a:t>
            </a:fld>
            <a:endParaRPr lang="en-US" dirty="0">
              <a:solidFill>
                <a:prstClr val="black"/>
              </a:solidFill>
            </a:endParaRPr>
          </a:p>
        </p:txBody>
      </p:sp>
    </p:spTree>
    <p:extLst>
      <p:ext uri="{BB962C8B-B14F-4D97-AF65-F5344CB8AC3E}">
        <p14:creationId xmlns:p14="http://schemas.microsoft.com/office/powerpoint/2010/main" val="10980123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As a recap, talk through the bullet points in this slide to summary what Service Fabric is all about.</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1/28/2016 7:53 AM</a:t>
            </a:fld>
            <a:endParaRPr lang="en-US" dirty="0">
              <a:solidFill>
                <a:prstClr val="black"/>
              </a:solidFill>
            </a:endParaRPr>
          </a:p>
        </p:txBody>
      </p:sp>
    </p:spTree>
    <p:extLst>
      <p:ext uri="{BB962C8B-B14F-4D97-AF65-F5344CB8AC3E}">
        <p14:creationId xmlns:p14="http://schemas.microsoft.com/office/powerpoint/2010/main" val="6964761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the instructor will show the structure of the new portal.azure.com and also some of the cmdlets.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40</a:t>
            </a:fld>
            <a:endParaRPr lang="en-US" dirty="0"/>
          </a:p>
        </p:txBody>
      </p:sp>
    </p:spTree>
    <p:extLst>
      <p:ext uri="{BB962C8B-B14F-4D97-AF65-F5344CB8AC3E}">
        <p14:creationId xmlns:p14="http://schemas.microsoft.com/office/powerpoint/2010/main" val="8624580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remaining presentation</a:t>
            </a:r>
            <a:r>
              <a:rPr lang="en-US" baseline="0" dirty="0" smtClean="0"/>
              <a:t> will focus on Azure Container Service</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41</a:t>
            </a:fld>
            <a:endParaRPr lang="en-US" dirty="0"/>
          </a:p>
        </p:txBody>
      </p:sp>
    </p:spTree>
    <p:extLst>
      <p:ext uri="{BB962C8B-B14F-4D97-AF65-F5344CB8AC3E}">
        <p14:creationId xmlns:p14="http://schemas.microsoft.com/office/powerpoint/2010/main" val="17624233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 Service Fabric provides everything out of the box. You can think of it as a complete way to handle everything from beginning to the end, including a defined programming model that even brings an easy way of handling </a:t>
            </a:r>
            <a:r>
              <a:rPr lang="en-US" sz="1200" b="0" i="0"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applications.</a:t>
            </a:r>
          </a:p>
          <a:p>
            <a:r>
              <a:rPr lang="en-US" sz="1200" b="0" i="0" kern="1200" dirty="0" smtClean="0">
                <a:solidFill>
                  <a:schemeClr val="tx1"/>
                </a:solidFill>
                <a:effectLst/>
                <a:latin typeface="+mn-lt"/>
                <a:ea typeface="+mn-ea"/>
                <a:cs typeface="+mn-cs"/>
              </a:rPr>
              <a:t>ACS on the other side provides a core infrastructure which provides significant flexibility but this brings a cost when trying to implement </a:t>
            </a:r>
            <a:r>
              <a:rPr lang="en-US" sz="1200" b="0" i="1"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services. However, the applications themselves are more portable since we can run them wherever Docker containers can run, while microservices on Service Fabric can only run on Service Fabric.</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focus for ACS right now is around open source technologies that can be taken in whole or in part. The orchestration layer and also the application layer brings a great level of portability as a result of that, where you can leverage open source components and deploy them wherever you want.</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end of the day, Service Fabric has a more restrictive nature but also gives you a more rapid development experience, while ACS provides the most flexibility.</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So what exactly is the comparison of Containers and microservices with Service Fabric at this point?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 they indeed do have in common is that this is another layer of abstraction in addition to the things we are already dealing with. Forget what you know about virtual machines for a moment. Containers and microservices is exactly what engineers and developers are demanding to unlock new business scenarios, especially in a time where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Big Data, insight and analytics is becoming more and more important for businesses world wide. The cloud itself is the foundation that enables all of this, but having the great flexibility that both container – and service fabric provides is really speeding up the innovation we’re seeing.</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organizations that has truly been able to adopt the DevOps mindset, they are harnessing that investment and is capable of shipping quality code at a much more frequent cadence than ever before.</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42</a:t>
            </a:fld>
            <a:endParaRPr lang="en-US" dirty="0"/>
          </a:p>
        </p:txBody>
      </p:sp>
    </p:spTree>
    <p:extLst>
      <p:ext uri="{BB962C8B-B14F-4D97-AF65-F5344CB8AC3E}">
        <p14:creationId xmlns:p14="http://schemas.microsoft.com/office/powerpoint/2010/main" val="1741177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Overview of what to expect from this module</a:t>
            </a:r>
            <a:r>
              <a:rPr lang="en-US" dirty="0" smtClean="0"/>
              <a:t>.</a:t>
            </a:r>
            <a:endParaRPr lang="en-US" dirty="0" smtClean="0"/>
          </a:p>
        </p:txBody>
      </p:sp>
      <p:sp>
        <p:nvSpPr>
          <p:cNvPr id="4" name="Slide Number Placeholder 3"/>
          <p:cNvSpPr>
            <a:spLocks noGrp="1"/>
          </p:cNvSpPr>
          <p:nvPr>
            <p:ph type="sldNum" sz="quarter" idx="10"/>
          </p:nvPr>
        </p:nvSpPr>
        <p:spPr/>
        <p:txBody>
          <a:bodyPr/>
          <a:lstStyle/>
          <a:p>
            <a:fld id="{CA86937A-5142-4007-92F8-007A0FAC5DCA}" type="slidenum">
              <a:rPr lang="en-US"/>
              <a:t>7</a:t>
            </a:fld>
            <a:endParaRPr lang="en-US" dirty="0"/>
          </a:p>
        </p:txBody>
      </p:sp>
    </p:spTree>
    <p:extLst>
      <p:ext uri="{BB962C8B-B14F-4D97-AF65-F5344CB8AC3E}">
        <p14:creationId xmlns:p14="http://schemas.microsoft.com/office/powerpoint/2010/main" val="11743721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a:t>
            </a:r>
            <a:r>
              <a:rPr lang="en-US" baseline="0" dirty="0" smtClean="0"/>
              <a:t> Stack and Azure provides the foundations</a:t>
            </a:r>
          </a:p>
          <a:p>
            <a:endParaRPr lang="en-US" baseline="0" dirty="0" smtClean="0"/>
          </a:p>
          <a:p>
            <a:r>
              <a:rPr lang="en-US" baseline="0" dirty="0" smtClean="0"/>
              <a:t>VMs provide the initial unit of computation for management purposes</a:t>
            </a:r>
          </a:p>
          <a:p>
            <a:endParaRPr lang="en-US" baseline="0" dirty="0" smtClean="0"/>
          </a:p>
          <a:p>
            <a:r>
              <a:rPr lang="en-US" baseline="0" dirty="0" smtClean="0"/>
              <a:t>Windows Server and Linux provide the OS for those VMs and allow BYO management software</a:t>
            </a:r>
          </a:p>
          <a:p>
            <a:endParaRPr lang="en-US" baseline="0" dirty="0" smtClean="0"/>
          </a:p>
          <a:p>
            <a:r>
              <a:rPr lang="en-US" baseline="0" dirty="0" smtClean="0"/>
              <a:t>Today we offer containers, managed by Docker compatible Container tooling</a:t>
            </a:r>
          </a:p>
          <a:p>
            <a:endParaRPr lang="en-US" baseline="0" dirty="0" smtClean="0"/>
          </a:p>
          <a:p>
            <a:r>
              <a:rPr lang="en-US" baseline="0" dirty="0" smtClean="0"/>
              <a:t>The infrastructure is hand crafted using ARM templates</a:t>
            </a:r>
          </a:p>
          <a:p>
            <a:endParaRPr lang="en-US" baseline="0" dirty="0" smtClean="0"/>
          </a:p>
          <a:p>
            <a:r>
              <a:rPr lang="en-US" baseline="0" dirty="0" smtClean="0"/>
              <a:t>Azure Container Services will ease the management of 1</a:t>
            </a:r>
            <a:r>
              <a:rPr lang="en-US" baseline="30000" dirty="0" smtClean="0"/>
              <a:t>st</a:t>
            </a:r>
            <a:r>
              <a:rPr lang="en-US" baseline="0" dirty="0" smtClean="0"/>
              <a:t> and 3</a:t>
            </a:r>
            <a:r>
              <a:rPr lang="en-US" baseline="30000" dirty="0" smtClean="0"/>
              <a:t>rd</a:t>
            </a:r>
            <a:r>
              <a:rPr lang="en-US" baseline="0" dirty="0" smtClean="0"/>
              <a:t> party container technologies</a:t>
            </a:r>
          </a:p>
          <a:p>
            <a:endParaRPr lang="en-US" baseline="0" dirty="0" smtClean="0"/>
          </a:p>
          <a:p>
            <a:r>
              <a:rPr lang="en-US" baseline="0" dirty="0" smtClean="0"/>
              <a:t>We are taking a layered approach to providing these services</a:t>
            </a:r>
            <a:endParaRPr lang="en-US" dirty="0"/>
          </a:p>
        </p:txBody>
      </p:sp>
      <p:sp>
        <p:nvSpPr>
          <p:cNvPr id="4" name="Slide Number Placeholder 3"/>
          <p:cNvSpPr>
            <a:spLocks noGrp="1"/>
          </p:cNvSpPr>
          <p:nvPr>
            <p:ph type="sldNum" sz="quarter" idx="10"/>
          </p:nvPr>
        </p:nvSpPr>
        <p:spPr/>
        <p:txBody>
          <a:bodyPr/>
          <a:lstStyle/>
          <a:p>
            <a:fld id="{1D805A5C-A1C8-4F96-867F-EDC5D95A2DFC}" type="slidenum">
              <a:rPr lang="en-US" smtClean="0"/>
              <a:t>43</a:t>
            </a:fld>
            <a:endParaRPr lang="en-US"/>
          </a:p>
        </p:txBody>
      </p:sp>
    </p:spTree>
    <p:extLst>
      <p:ext uri="{BB962C8B-B14F-4D97-AF65-F5344CB8AC3E}">
        <p14:creationId xmlns:p14="http://schemas.microsoft.com/office/powerpoint/2010/main" val="4779787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the instructor will demonstrate the Azure Container Service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46</a:t>
            </a:fld>
            <a:endParaRPr lang="en-US" dirty="0"/>
          </a:p>
        </p:txBody>
      </p:sp>
    </p:spTree>
    <p:extLst>
      <p:ext uri="{BB962C8B-B14F-4D97-AF65-F5344CB8AC3E}">
        <p14:creationId xmlns:p14="http://schemas.microsoft.com/office/powerpoint/2010/main" val="2192304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47</a:t>
            </a:fld>
            <a:endParaRPr lang="en-US" dirty="0"/>
          </a:p>
        </p:txBody>
      </p:sp>
    </p:spTree>
    <p:extLst>
      <p:ext uri="{BB962C8B-B14F-4D97-AF65-F5344CB8AC3E}">
        <p14:creationId xmlns:p14="http://schemas.microsoft.com/office/powerpoint/2010/main" val="41110883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48</a:t>
            </a:fld>
            <a:endParaRPr lang="en-US" dirty="0"/>
          </a:p>
        </p:txBody>
      </p:sp>
    </p:spTree>
    <p:extLst>
      <p:ext uri="{BB962C8B-B14F-4D97-AF65-F5344CB8AC3E}">
        <p14:creationId xmlns:p14="http://schemas.microsoft.com/office/powerpoint/2010/main" val="3836860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nb-NO" dirty="0" smtClean="0"/>
              <a:t>The</a:t>
            </a:r>
            <a:r>
              <a:rPr lang="nb-NO" baseline="0" dirty="0" smtClean="0"/>
              <a:t> agenda for this module is to cover some exciting preview technology that basically changes and improves the way we are building and delivering applications in the future.</a:t>
            </a:r>
          </a:p>
          <a:p>
            <a:pPr marL="0" indent="0">
              <a:buFont typeface="Arial" panose="020B0604020202020204" pitchFamily="34" charset="0"/>
              <a:buNone/>
            </a:pPr>
            <a:r>
              <a:rPr lang="nb-NO" baseline="0" dirty="0" smtClean="0"/>
              <a:t>Azure Service Fabric is Microsoft</a:t>
            </a:r>
            <a:r>
              <a:rPr lang="en-US" baseline="0" dirty="0" smtClean="0"/>
              <a:t>’ ideal runtime environment for microservices and provides us with many great capabilities we have spent decades on trying to solve at the lower levels.</a:t>
            </a:r>
          </a:p>
          <a:p>
            <a:pPr marL="0" indent="0">
              <a:buFont typeface="Arial" panose="020B0604020202020204" pitchFamily="34" charset="0"/>
              <a:buNone/>
            </a:pPr>
            <a:endParaRPr lang="nb-NO" baseline="0" dirty="0" smtClean="0"/>
          </a:p>
          <a:p>
            <a:pPr marL="0" indent="0">
              <a:buFont typeface="Arial" panose="020B0604020202020204" pitchFamily="34" charset="0"/>
              <a:buNone/>
            </a:pPr>
            <a:r>
              <a:rPr lang="nb-NO" baseline="0" dirty="0" smtClean="0"/>
              <a:t>We will explore Service Fabric and dive into microservices, covering both stateless and stateful together with the programming APIs.</a:t>
            </a:r>
          </a:p>
          <a:p>
            <a:pPr marL="0" indent="0">
              <a:buFont typeface="Arial" panose="020B0604020202020204" pitchFamily="34" charset="0"/>
              <a:buNone/>
            </a:pPr>
            <a:endParaRPr lang="nb-NO" baseline="0" dirty="0" smtClean="0"/>
          </a:p>
          <a:p>
            <a:pPr marL="0" indent="0">
              <a:buFont typeface="Arial" panose="020B0604020202020204" pitchFamily="34" charset="0"/>
              <a:buNone/>
            </a:pPr>
            <a:r>
              <a:rPr lang="nb-NO" baseline="0" dirty="0" smtClean="0"/>
              <a:t>Azure Container Service is yet another preview feature in Azure that brings you a complete container environment end-to-end where you can deploy, run and host your Docker containers and orchestrate using well-known tools.</a:t>
            </a:r>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1/28/2016 7:53 AM</a:t>
            </a:fld>
            <a:endParaRPr lang="en-US" dirty="0">
              <a:solidFill>
                <a:prstClr val="black"/>
              </a:solidFill>
            </a:endParaRPr>
          </a:p>
        </p:txBody>
      </p:sp>
    </p:spTree>
    <p:extLst>
      <p:ext uri="{BB962C8B-B14F-4D97-AF65-F5344CB8AC3E}">
        <p14:creationId xmlns:p14="http://schemas.microsoft.com/office/powerpoint/2010/main" val="1663044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start with an</a:t>
            </a:r>
            <a:r>
              <a:rPr lang="en-US" baseline="0" dirty="0" smtClean="0"/>
              <a:t> overview to give you a comprehensive introduction to Azure Service Fabric and explain some of the context of the evolution we are witnessing. </a:t>
            </a:r>
          </a:p>
          <a:p>
            <a:r>
              <a:rPr lang="nb-NO" baseline="0" dirty="0" smtClean="0"/>
              <a:t>Service Fabric was originally called ‘Windows Fabric’ but was renamed when it was first announced during the Build conference in 2015, showing the way forward with Microsoft and Microservices.</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9</a:t>
            </a:fld>
            <a:endParaRPr lang="en-US" dirty="0"/>
          </a:p>
        </p:txBody>
      </p:sp>
    </p:spTree>
    <p:extLst>
      <p:ext uri="{BB962C8B-B14F-4D97-AF65-F5344CB8AC3E}">
        <p14:creationId xmlns:p14="http://schemas.microsoft.com/office/powerpoint/2010/main" val="2054412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Starting </a:t>
            </a:r>
            <a:r>
              <a:rPr lang="en-US" sz="1200" b="0" i="0" kern="1200" dirty="0" smtClean="0">
                <a:solidFill>
                  <a:schemeClr val="tx1"/>
                </a:solidFill>
                <a:effectLst/>
                <a:latin typeface="+mn-lt"/>
                <a:ea typeface="+mn-ea"/>
                <a:cs typeface="+mn-cs"/>
              </a:rPr>
              <a:t>at the bottom, the early generation in this industry used to have a lot of physical machines to run their business. We all know that having workloads and applications on physical machines is not where we want to be today, because that is not flexible, scalable and for sure want do any good for our demand for utilization.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Above physical machines we can find machine virtualization. This should all be quite common now and we have been very good at virtualizing servers for quite some time. In fact, we are now not only virtualizing servers – but also the other infra components too, such as networks and storage.</a:t>
            </a:r>
          </a:p>
          <a:p>
            <a:r>
              <a:rPr lang="en-US" sz="1200" b="0" i="0" kern="1200" dirty="0" smtClean="0">
                <a:solidFill>
                  <a:schemeClr val="tx1"/>
                </a:solidFill>
                <a:effectLst/>
                <a:latin typeface="+mn-lt"/>
                <a:ea typeface="+mn-ea"/>
                <a:cs typeface="+mn-cs"/>
              </a:rPr>
              <a:t>Machine virtualization in this context is showing us that we are abstracting the compute resources from the underlying physical machine – which introduces us to the first stepping stones towards flexibility, scalability and increase the utilization.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Further, we have infrastructure hosting which can be seen as the early days of cloud, although the exact service model here is not defined. This means that “someone” would do the investment and ensure the required amount of capacity for you as a customer, and you can have your workloads and applications hosted in the hosting datacenter. This was machine virtualization at scale.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next step is the more familiar service models we can consume from a cloud, such as Infrastructure as a Service, Platform as a Service and Software as a Service. Although these service models are different, they share the same set of attributes such as elasticity, self-servicing, broad network access, chargeback/usage and resource pooling. Especially elasticity and resource pooling is a way to describe the level of flexibility, scalability and utilization we can achieve. I expect you as the reader to be quite comfortable with cloud computing in general, so I won’t dive deeper into the definition at this point.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Next, we are now facing an era where containers are lit up – regardless whether you are a developer or IT-pro. Containers builds on many of the same principals as machine virtualization, where abstraction is key. A container can easily be lifted – and shifted to other deployment environments without having the same cost, luggage and complexity as a virtual machine – as a comparison.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Microsoft world we have two different runtimes for containers.</a:t>
            </a:r>
          </a:p>
          <a:p>
            <a:r>
              <a:rPr lang="en-US" sz="1200" b="0" i="0" kern="1200" dirty="0" smtClean="0">
                <a:solidFill>
                  <a:schemeClr val="tx1"/>
                </a:solidFill>
                <a:effectLst/>
                <a:latin typeface="+mn-lt"/>
                <a:ea typeface="+mn-ea"/>
                <a:cs typeface="+mn-cs"/>
              </a:rPr>
              <a:t>Windows Server Containers that are sharing the kernel with the container </a:t>
            </a:r>
            <a:r>
              <a:rPr lang="en-US" sz="1200" b="0" i="1" kern="1200" dirty="0" smtClean="0">
                <a:solidFill>
                  <a:schemeClr val="tx1"/>
                </a:solidFill>
                <a:effectLst/>
                <a:latin typeface="+mn-lt"/>
                <a:ea typeface="+mn-ea"/>
                <a:cs typeface="+mn-cs"/>
              </a:rPr>
              <a:t>host</a:t>
            </a:r>
            <a:r>
              <a:rPr lang="en-US" sz="1200" b="0" i="0" kern="1200" dirty="0" smtClean="0">
                <a:solidFill>
                  <a:schemeClr val="tx1"/>
                </a:solidFill>
                <a:effectLst/>
                <a:latin typeface="+mn-lt"/>
                <a:ea typeface="+mn-ea"/>
                <a:cs typeface="+mn-cs"/>
              </a:rPr>
              <a:t> which is ideal for scalability, performance and resource utilization</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Hyper-V Containers gives you the exact same experience, only that the kernel in this case isn’t shared among the containers. This is something you need to specify during deployment time. Hyper-V Containers will give you the level of isolation you require and is ideal when the containers aren’t trusting each other nor the container host</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Microsoft has also announced that they will come with their own Azure Container Service in the future, as a first-class citizen resource provider managed by ARM.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Last but not least, we have something called “microservices” on the top in this graphic. In the context of Microsoft we are talking about Service Fabric – which is currently a preview feature in Microsoft Azure today</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Service Fabric is a distributed system platform where you can build scalable, reliable and easily managed applications for the cloud. This is where we are really seeing that the redundancy, high-availability, resiliency and flexibility isn’t built into the infrastructure – but handled at the application level instead.</a:t>
            </a:r>
          </a:p>
          <a:p>
            <a:r>
              <a:rPr lang="en-US" sz="1200" b="0" i="0" kern="1200" dirty="0" smtClean="0">
                <a:solidFill>
                  <a:schemeClr val="tx1"/>
                </a:solidFill>
                <a:effectLst/>
                <a:latin typeface="+mn-lt"/>
                <a:ea typeface="+mn-ea"/>
                <a:cs typeface="+mn-cs"/>
              </a:rPr>
              <a:t>Service Fabric represents the next-generation middleware platform for building and managing these enterprise class, tier-1 cloud scale services.</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1/28/2016 7:53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653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Starting at the bottom, IaaS is on the left side while PaaS is on the right hand side.</a:t>
            </a:r>
          </a:p>
          <a:p>
            <a:r>
              <a:rPr lang="en-US" sz="1200" b="0" i="0" kern="1200" dirty="0" smtClean="0">
                <a:solidFill>
                  <a:schemeClr val="tx1"/>
                </a:solidFill>
                <a:effectLst/>
                <a:latin typeface="+mn-lt"/>
                <a:ea typeface="+mn-ea"/>
                <a:cs typeface="+mn-cs"/>
              </a:rPr>
              <a:t>By climbing up, you can see that both Azure Stack and Azure Public cloud – which will be consistent has the same approach. VMs and VM Scale sets covers both IaaS and PaaS, but VM Scale Sets is place more on the right hand side than VMs. This is because VM Scale Sets is considered as the powering backbone from the other PaaS services on top of it.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Also VM Extensions leans more to the right as it gives us the opportunity to do more than traditional IaaS. We can extend our virtual machines to perform advanced in-guest operations when using extensions, so anything from provisioning of complex applications, configuration management and more can be handled automatically by the Azure platform.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 the left hand side on top of VM Extensions, we will find Cluster orchestration such as SCALR, </a:t>
            </a:r>
            <a:r>
              <a:rPr lang="en-US" sz="1200" b="0" i="0" kern="1200" dirty="0" err="1" smtClean="0">
                <a:solidFill>
                  <a:schemeClr val="tx1"/>
                </a:solidFill>
                <a:effectLst/>
                <a:latin typeface="+mn-lt"/>
                <a:ea typeface="+mn-ea"/>
                <a:cs typeface="+mn-cs"/>
              </a:rPr>
              <a:t>RightScale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and Swarm. Again dealing with a lot of infrastructure, but also providing orchestration on top of it</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Batch is a service that is powered by Azure compute and is a compute job scheduling service that will start a pool of virtual machines for you, installing applications and staging data, running jobs with as many tasks as you have.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Going further to the right, we are seeing two very interesting things.</a:t>
            </a:r>
          </a:p>
          <a:p>
            <a:r>
              <a:rPr lang="en-US" sz="1200" b="0" i="0" kern="1200" dirty="0" smtClean="0">
                <a:solidFill>
                  <a:schemeClr val="tx1"/>
                </a:solidFill>
                <a:effectLst/>
                <a:latin typeface="+mn-lt"/>
                <a:ea typeface="+mn-ea"/>
                <a:cs typeface="+mn-cs"/>
              </a:rPr>
              <a:t>Containers and Service Fabric is leaning more to the PaaS side, and it is not by coincident that Service Fabric is at the right hand side of containers.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4E5211-12D7-4616-8071-FB4BA1D2D2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573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Service Fabric provides the complete runtime management for microservices and is dealing with the things we have been fighting against for decades. Out-of-the box, we get hyper scale, partitioning, rolling upgrades, rollbacks, health monitoring, load balancing, failover and replication. All of these capabilities </a:t>
            </a:r>
            <a:r>
              <a:rPr lang="en-US" sz="1200" b="0" i="0" kern="1200" dirty="0" smtClean="0">
                <a:solidFill>
                  <a:schemeClr val="tx1"/>
                </a:solidFill>
                <a:effectLst/>
                <a:latin typeface="+mn-lt"/>
                <a:ea typeface="+mn-ea"/>
                <a:cs typeface="+mn-cs"/>
              </a:rPr>
              <a:t>are </a:t>
            </a:r>
            <a:r>
              <a:rPr lang="en-US" sz="1200" b="0" i="0" kern="1200" dirty="0" smtClean="0">
                <a:solidFill>
                  <a:schemeClr val="tx1"/>
                </a:solidFill>
                <a:effectLst/>
                <a:latin typeface="+mn-lt"/>
                <a:ea typeface="+mn-ea"/>
                <a:cs typeface="+mn-cs"/>
              </a:rPr>
              <a:t>built-in so we can focus on building those applications we want to be scalable, reliable, consistent and available </a:t>
            </a:r>
            <a:r>
              <a:rPr lang="en-US" sz="1200" b="0" i="0" kern="1200" dirty="0" smtClean="0">
                <a:solidFill>
                  <a:schemeClr val="tx1"/>
                </a:solidFill>
                <a:effectLst/>
                <a:latin typeface="+mn-lt"/>
                <a:ea typeface="+mn-ea"/>
                <a:cs typeface="+mn-cs"/>
              </a:rPr>
              <a:t>as microservices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Service Fabric provides a model so you can wrap together the code for a collection of related microservices and their related configuration manifests to an application package. The package is then deployed to a Service Fabric Cluster (this is actually a cluster that runs on </a:t>
            </a:r>
            <a:r>
              <a:rPr lang="en-US" sz="1200" b="0" i="0" kern="1200" dirty="0" smtClean="0">
                <a:solidFill>
                  <a:schemeClr val="tx1"/>
                </a:solidFill>
                <a:effectLst/>
                <a:latin typeface="+mn-lt"/>
                <a:ea typeface="+mn-ea"/>
                <a:cs typeface="+mn-cs"/>
              </a:rPr>
              <a:t>a few or as </a:t>
            </a:r>
            <a:r>
              <a:rPr lang="en-US" sz="1200" b="0" i="0" kern="1200" dirty="0" err="1" smtClean="0">
                <a:solidFill>
                  <a:schemeClr val="tx1"/>
                </a:solidFill>
                <a:effectLst/>
                <a:latin typeface="+mn-lt"/>
                <a:ea typeface="+mn-ea"/>
                <a:cs typeface="+mn-cs"/>
              </a:rPr>
              <a:t>as</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many thousands Windows virtual machines – yes, hyper scale). We have two defined programming models in Service Fabric, which is ‘Reliable Actor’ and ‘Reliable Service’. Both of these models provides you with – and makes it possible to write both stateless and </a:t>
            </a:r>
            <a:r>
              <a:rPr lang="en-US" sz="1200" b="0" i="0"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applications.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a:t>
            </a:r>
            <a:r>
              <a:rPr lang="en-US" sz="1200" b="0" i="0" kern="1200" dirty="0" smtClean="0">
                <a:solidFill>
                  <a:schemeClr val="tx1"/>
                </a:solidFill>
                <a:effectLst/>
                <a:latin typeface="+mn-lt"/>
                <a:ea typeface="+mn-ea"/>
                <a:cs typeface="+mn-cs"/>
              </a:rPr>
              <a:t>can go ahead and create and develop stateless applications in more or less the same way you have been doing for years, trusting to externalize the state to some queuing system or some other data store, but again handling the complexity of having a distributed application at scale.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Personally </a:t>
            </a:r>
            <a:r>
              <a:rPr lang="en-US" sz="1200" b="0" i="0" kern="1200" dirty="0" smtClean="0">
                <a:solidFill>
                  <a:schemeClr val="tx1"/>
                </a:solidFill>
                <a:effectLst/>
                <a:latin typeface="+mn-lt"/>
                <a:ea typeface="+mn-ea"/>
                <a:cs typeface="+mn-cs"/>
              </a:rPr>
              <a:t>I think the </a:t>
            </a:r>
            <a:r>
              <a:rPr lang="en-US" sz="1200" b="0" i="0"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approach in Service Fabric is what make this so exciting. Being able to write </a:t>
            </a:r>
            <a:r>
              <a:rPr lang="en-US" sz="1200" b="0" i="0"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applications that </a:t>
            </a:r>
            <a:r>
              <a:rPr lang="en-US" sz="1200" b="0" i="0" kern="1200" dirty="0" smtClean="0">
                <a:solidFill>
                  <a:schemeClr val="tx1"/>
                </a:solidFill>
                <a:effectLst/>
                <a:latin typeface="+mn-lt"/>
                <a:ea typeface="+mn-ea"/>
                <a:cs typeface="+mn-cs"/>
              </a:rPr>
              <a:t>are </a:t>
            </a:r>
            <a:r>
              <a:rPr lang="en-US" sz="1200" b="0" i="0" kern="1200" dirty="0" smtClean="0">
                <a:solidFill>
                  <a:schemeClr val="tx1"/>
                </a:solidFill>
                <a:effectLst/>
                <a:latin typeface="+mn-lt"/>
                <a:ea typeface="+mn-ea"/>
                <a:cs typeface="+mn-cs"/>
              </a:rPr>
              <a:t>constantly available, having a primary/replica relationship with its members is very </a:t>
            </a:r>
            <a:r>
              <a:rPr lang="en-US" sz="1200" b="0" i="0" kern="1200" dirty="0" smtClean="0">
                <a:solidFill>
                  <a:schemeClr val="tx1"/>
                </a:solidFill>
                <a:effectLst/>
                <a:latin typeface="+mn-lt"/>
                <a:ea typeface="+mn-ea"/>
                <a:cs typeface="+mn-cs"/>
              </a:rPr>
              <a:t>enticing. Service </a:t>
            </a:r>
            <a:r>
              <a:rPr lang="en-US" sz="1200" b="0" i="0" kern="1200" dirty="0" smtClean="0">
                <a:solidFill>
                  <a:schemeClr val="tx1"/>
                </a:solidFill>
                <a:effectLst/>
                <a:latin typeface="+mn-lt"/>
                <a:ea typeface="+mn-ea"/>
                <a:cs typeface="+mn-cs"/>
              </a:rPr>
              <a:t>Fabric </a:t>
            </a:r>
            <a:r>
              <a:rPr lang="en-US" sz="1200" b="0" i="0" kern="1200" dirty="0" smtClean="0">
                <a:solidFill>
                  <a:schemeClr val="tx1"/>
                </a:solidFill>
                <a:effectLst/>
                <a:latin typeface="+mn-lt"/>
                <a:ea typeface="+mn-ea"/>
                <a:cs typeface="+mn-cs"/>
              </a:rPr>
              <a:t>deals with </a:t>
            </a:r>
            <a:r>
              <a:rPr lang="en-US" sz="1200" b="0" i="0" kern="1200" dirty="0" smtClean="0">
                <a:solidFill>
                  <a:schemeClr val="tx1"/>
                </a:solidFill>
                <a:effectLst/>
                <a:latin typeface="+mn-lt"/>
                <a:ea typeface="+mn-ea"/>
                <a:cs typeface="+mn-cs"/>
              </a:rPr>
              <a:t>all the complexity we have been trying to enable in the Infrastructure layer for </a:t>
            </a:r>
            <a:r>
              <a:rPr lang="en-US" sz="1200" b="0" i="0" kern="1200" dirty="0" smtClean="0">
                <a:solidFill>
                  <a:schemeClr val="tx1"/>
                </a:solidFill>
                <a:effectLst/>
                <a:latin typeface="+mn-lt"/>
                <a:ea typeface="+mn-ea"/>
                <a:cs typeface="+mn-cs"/>
              </a:rPr>
              <a:t>years while at </a:t>
            </a:r>
            <a:r>
              <a:rPr lang="en-US" sz="1200" b="0" i="0" kern="1200" dirty="0" smtClean="0">
                <a:solidFill>
                  <a:schemeClr val="tx1"/>
                </a:solidFill>
                <a:effectLst/>
                <a:latin typeface="+mn-lt"/>
                <a:ea typeface="+mn-ea"/>
                <a:cs typeface="+mn-cs"/>
              </a:rPr>
              <a:t>the same </a:t>
            </a:r>
            <a:r>
              <a:rPr lang="en-US" sz="1200" b="0" i="0" kern="1200" dirty="0" smtClean="0">
                <a:solidFill>
                  <a:schemeClr val="tx1"/>
                </a:solidFill>
                <a:effectLst/>
                <a:latin typeface="+mn-lt"/>
                <a:ea typeface="+mn-ea"/>
                <a:cs typeface="+mn-cs"/>
              </a:rPr>
              <a:t>time allowing the </a:t>
            </a:r>
            <a:r>
              <a:rPr lang="en-US" sz="1200" b="0" i="0"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microservices </a:t>
            </a:r>
            <a:r>
              <a:rPr lang="en-US" sz="1200" b="0" i="0" kern="1200" dirty="0" smtClean="0">
                <a:solidFill>
                  <a:schemeClr val="tx1"/>
                </a:solidFill>
                <a:effectLst/>
                <a:latin typeface="+mn-lt"/>
                <a:ea typeface="+mn-ea"/>
                <a:cs typeface="+mn-cs"/>
              </a:rPr>
              <a:t>to maintain the </a:t>
            </a:r>
            <a:r>
              <a:rPr lang="en-US" sz="1200" b="0" i="0" kern="1200" dirty="0" smtClean="0">
                <a:solidFill>
                  <a:schemeClr val="tx1"/>
                </a:solidFill>
                <a:effectLst/>
                <a:latin typeface="+mn-lt"/>
                <a:ea typeface="+mn-ea"/>
                <a:cs typeface="+mn-cs"/>
              </a:rPr>
              <a:t>logic and data </a:t>
            </a:r>
            <a:r>
              <a:rPr lang="en-US" sz="1200" b="0" i="0" kern="1200" dirty="0" smtClean="0">
                <a:solidFill>
                  <a:schemeClr val="tx1"/>
                </a:solidFill>
                <a:effectLst/>
                <a:latin typeface="+mn-lt"/>
                <a:ea typeface="+mn-ea"/>
                <a:cs typeface="+mn-cs"/>
              </a:rPr>
              <a:t>so </a:t>
            </a:r>
            <a:r>
              <a:rPr lang="en-US" sz="1200" b="0" i="0" kern="1200" dirty="0" smtClean="0">
                <a:solidFill>
                  <a:schemeClr val="tx1"/>
                </a:solidFill>
                <a:effectLst/>
                <a:latin typeface="+mn-lt"/>
                <a:ea typeface="+mn-ea"/>
                <a:cs typeface="+mn-cs"/>
              </a:rPr>
              <a:t>we don’t need queues and caches.</a:t>
            </a:r>
          </a:p>
          <a:p>
            <a:pPr marL="0" indent="0">
              <a:buFont typeface="Arial" panose="020B0604020202020204" pitchFamily="34" charset="0"/>
              <a:buNone/>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1/28/2016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6311668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 Id="rId4" Type="http://schemas.openxmlformats.org/officeDocument/2006/relationships/image" Target="../media/image20.pn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20.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60045" y="6149922"/>
            <a:ext cx="1383369" cy="296380"/>
          </a:xfrm>
          <a:prstGeom prst="rect">
            <a:avLst/>
          </a:prstGeom>
        </p:spPr>
      </p:pic>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2"/>
                    </a:gs>
                    <a:gs pos="39000">
                      <a:schemeClr val="tx2"/>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63660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5" y="2082443"/>
            <a:ext cx="7171399" cy="1794808"/>
          </a:xfrm>
          <a:noFill/>
        </p:spPr>
        <p:txBody>
          <a:bodyPr lIns="143381" tIns="89614" rIns="143381" bIns="89614" anchor="t" anchorCtr="0"/>
          <a:lstStyle>
            <a:lvl1pPr>
              <a:defRPr sz="53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5" y="3877258"/>
            <a:ext cx="7171399" cy="1789991"/>
          </a:xfrm>
        </p:spPr>
        <p:txBody>
          <a:bodyPr tIns="107536" bIns="107536">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145276776"/>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70587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96114366"/>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542533"/>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397339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759912810"/>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898387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64136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47376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049183"/>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12141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785456020"/>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4067717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736901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81840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18848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prstClr val="black">
                        <a:alpha val="50000"/>
                      </a:prstClr>
                    </a:gs>
                    <a:gs pos="86000">
                      <a:prstClr val="black">
                        <a:alpha val="50000"/>
                      </a:prstClr>
                    </a:gs>
                  </a:gsLst>
                  <a:lin ang="5400000" scaled="0"/>
                </a:gradFill>
                <a:latin typeface="Segoe Semibold" pitchFamily="34" charset="0"/>
              </a:rPr>
              <a:t>MICROSOFT CONFIDENTIAL – INTERNAL ONLY</a:t>
            </a:r>
          </a:p>
        </p:txBody>
      </p:sp>
      <p:sp>
        <p:nvSpPr>
          <p:cNvPr id="5" name="Title 1"/>
          <p:cNvSpPr>
            <a:spLocks noGrp="1"/>
          </p:cNvSpPr>
          <p:nvPr>
            <p:ph type="title" hasCustomPrompt="1"/>
          </p:nvPr>
        </p:nvSpPr>
        <p:spPr>
          <a:xfrm>
            <a:off x="519250" y="228601"/>
            <a:ext cx="11151919" cy="757131"/>
          </a:xfrm>
        </p:spPr>
        <p:txBody>
          <a:bodyPr lIns="0" rIns="0"/>
          <a:lstStyle>
            <a:lvl1pPr>
              <a:defRPr sz="4500"/>
            </a:lvl1pPr>
          </a:lstStyle>
          <a:p>
            <a:r>
              <a:rPr lang="en-US" dirty="0" smtClean="0"/>
              <a:t>Click to edit master title style</a:t>
            </a:r>
            <a:endParaRPr lang="en-US" dirty="0"/>
          </a:p>
        </p:txBody>
      </p:sp>
      <p:sp>
        <p:nvSpPr>
          <p:cNvPr id="7" name="Text Placeholder 4"/>
          <p:cNvSpPr>
            <a:spLocks noGrp="1"/>
          </p:cNvSpPr>
          <p:nvPr>
            <p:ph type="body" sz="quarter" idx="10" hasCustomPrompt="1"/>
          </p:nvPr>
        </p:nvSpPr>
        <p:spPr>
          <a:xfrm>
            <a:off x="519249" y="1171355"/>
            <a:ext cx="11151919" cy="5218812"/>
          </a:xfrm>
          <a:prstGeom prst="rect">
            <a:avLst/>
          </a:prstGeom>
        </p:spPr>
        <p:txBody>
          <a:bodyPr lIns="0" rIns="0"/>
          <a:lstStyle>
            <a:lvl1pPr marL="0" indent="0">
              <a:buFont typeface="Wingdings" pitchFamily="2" charset="2"/>
              <a:buNone/>
              <a:defRPr sz="3300"/>
            </a:lvl1pPr>
            <a:lvl2pPr marL="284181" indent="0">
              <a:buFont typeface="Wingdings" pitchFamily="2" charset="2"/>
              <a:buNone/>
              <a:defRPr spc="-51" baseline="0">
                <a:latin typeface="+mn-lt"/>
              </a:defRPr>
            </a:lvl2pPr>
            <a:lvl3pPr marL="517560" indent="0">
              <a:buFont typeface="Wingdings" pitchFamily="2" charset="2"/>
              <a:buNone/>
              <a:tabLst/>
              <a:defRPr spc="-51" baseline="0">
                <a:latin typeface="+mn-lt"/>
              </a:defRPr>
            </a:lvl3pPr>
            <a:lvl4pPr marL="741412" indent="0">
              <a:buFont typeface="Wingdings" pitchFamily="2" charset="2"/>
              <a:buNone/>
              <a:defRPr spc="-51" baseline="0">
                <a:latin typeface="+mn-lt"/>
              </a:defRPr>
            </a:lvl4pPr>
            <a:lvl5pPr marL="914461" indent="0">
              <a:buFont typeface="Wingdings" pitchFamily="2" charset="2"/>
              <a:buNone/>
              <a:tabLst/>
              <a:defRPr spc="-51"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8100595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37007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91560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029303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9622637"/>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8624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997126862"/>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806288110"/>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168090438"/>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5803485"/>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185636766"/>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216419587"/>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6224152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92" indent="-228792">
              <a:spcBef>
                <a:spcPts val="1176"/>
              </a:spcBef>
              <a:defRPr sz="2549">
                <a:latin typeface="+mn-lt"/>
              </a:defRPr>
            </a:lvl1pPr>
            <a:lvl2pPr marL="677035" indent="-228792">
              <a:spcBef>
                <a:spcPts val="1176"/>
              </a:spcBef>
              <a:buSzPct val="100000"/>
              <a:buFont typeface="Segoe UI" pitchFamily="34" charset="0"/>
              <a:buChar char="‐"/>
              <a:defRPr/>
            </a:lvl2pPr>
            <a:lvl3pPr marL="1125279" indent="-228792">
              <a:spcBef>
                <a:spcPts val="1176"/>
              </a:spcBef>
              <a:buFont typeface="Wingdings" pitchFamily="2" charset="2"/>
              <a:buChar char="§"/>
              <a:defRPr/>
            </a:lvl3pPr>
            <a:lvl4pPr marL="1568853" indent="-336184">
              <a:spcBef>
                <a:spcPts val="1176"/>
              </a:spcBef>
              <a:buFont typeface="+mj-lt"/>
              <a:buAutoNum type="arabicPeriod"/>
              <a:defRPr/>
            </a:lvl4pPr>
            <a:lvl5pPr marL="1908148" indent="-33618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980570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2"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3" indent="0">
              <a:lnSpc>
                <a:spcPts val="1421"/>
              </a:lnSpc>
              <a:spcBef>
                <a:spcPts val="0"/>
              </a:spcBef>
              <a:spcAft>
                <a:spcPts val="1176"/>
              </a:spcAft>
              <a:buNone/>
              <a:defRPr sz="1275"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2576795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40" y="1218283"/>
            <a:ext cx="4930336" cy="4931036"/>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84" indent="0">
              <a:buNone/>
              <a:defRPr/>
            </a:lvl2pPr>
            <a:lvl3pPr marL="560305" indent="0">
              <a:buNone/>
              <a:defRPr/>
            </a:lvl3pPr>
            <a:lvl4pPr marL="784427" indent="0">
              <a:buNone/>
              <a:defRPr/>
            </a:lvl4pPr>
            <a:lvl5pPr marL="1008548" indent="0">
              <a:buNone/>
              <a:defRPr/>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2560364119"/>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2708137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292151403"/>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4" y="1470577"/>
            <a:ext cx="8082585" cy="663892"/>
          </a:xfrm>
        </p:spPr>
        <p:txBody>
          <a:bodyPr lIns="146304" tIns="91440" rIns="146304" bIns="91440"/>
          <a:lstStyle>
            <a:lvl1pPr marL="0" indent="0">
              <a:lnSpc>
                <a:spcPct val="90000"/>
              </a:lnSpc>
              <a:buFontTx/>
              <a:buNone/>
              <a:defRPr sz="4707">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406246098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1" y="368327"/>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1"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5"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39"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1" y="3877272"/>
            <a:ext cx="2689275" cy="2510689"/>
          </a:xfrm>
        </p:spPr>
        <p:txBody>
          <a:bodyPr lIns="182880" tIns="146304" bIns="146304">
            <a:noAutofit/>
          </a:bodyPr>
          <a:lstStyle>
            <a:lvl1pPr marL="0" indent="0">
              <a:lnSpc>
                <a:spcPct val="90000"/>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7"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8"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Segoe Pro"/>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3"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r>
              <a:rPr dirty="0" smtClean="0"/>
              <a:t>Microsoft Confidential</a:t>
            </a:r>
            <a:endParaRPr dirty="0"/>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674657884"/>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408777998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622112"/>
            <a:ext cx="11007660" cy="1703429"/>
          </a:xfrm>
        </p:spPr>
        <p:txBody>
          <a:bodyPr anchor="ctr"/>
          <a:lstStyle>
            <a:lvl1pPr>
              <a:defRPr sz="5883">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7" y="482863"/>
            <a:ext cx="1225864" cy="261495"/>
          </a:xfrm>
          <a:prstGeom prst="rect">
            <a:avLst/>
          </a:prstGeom>
        </p:spPr>
      </p:pic>
    </p:spTree>
    <p:extLst>
      <p:ext uri="{BB962C8B-B14F-4D97-AF65-F5344CB8AC3E}">
        <p14:creationId xmlns:p14="http://schemas.microsoft.com/office/powerpoint/2010/main" val="3837296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7" kern="1200" spc="0" baseline="0" dirty="0" smtClean="0">
                <a:solidFill>
                  <a:schemeClr val="bg1"/>
                </a:solidFill>
                <a:latin typeface="+mj-lt"/>
                <a:ea typeface="+mn-ea"/>
                <a:cs typeface="+mn-cs"/>
              </a:defRPr>
            </a:lvl1pPr>
            <a:lvl2pPr marL="336150" indent="0" algn="l">
              <a:buNone/>
              <a:defRPr sz="4707"/>
            </a:lvl2pPr>
            <a:lvl3pPr marL="560250" indent="0" algn="l">
              <a:buNone/>
              <a:defRPr sz="4707"/>
            </a:lvl3pPr>
            <a:lvl4pPr marL="784350" indent="0" algn="l">
              <a:buNone/>
              <a:defRPr sz="4707"/>
            </a:lvl4pPr>
            <a:lvl5pPr marL="1008448" indent="0" algn="l">
              <a:buNone/>
              <a:defRPr sz="4707"/>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470"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31878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24808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312082"/>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2696597"/>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034546"/>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62185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
        <p:nvSpPr>
          <p:cNvPr id="10" name="Rectangle 9"/>
          <p:cNvSpPr/>
          <p:nvPr userDrawn="1"/>
        </p:nvSpPr>
        <p:spPr bwMode="gray">
          <a:xfrm>
            <a:off x="269305"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42" y="1187620"/>
            <a:ext cx="7171399" cy="1793108"/>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5" y="2971385"/>
            <a:ext cx="7171399" cy="1794661"/>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994194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780673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163227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18964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smtClean="0"/>
              <a:t>Click to edit Master text styles</a:t>
            </a:r>
          </a:p>
        </p:txBody>
      </p:sp>
    </p:spTree>
    <p:extLst>
      <p:ext uri="{BB962C8B-B14F-4D97-AF65-F5344CB8AC3E}">
        <p14:creationId xmlns:p14="http://schemas.microsoft.com/office/powerpoint/2010/main" val="26950366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26135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395100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3747" indent="-283747">
              <a:buFont typeface="Wingdings" pitchFamily="2" charset="2"/>
              <a:buChar char=""/>
              <a:defRPr sz="4000"/>
            </a:lvl1pPr>
            <a:lvl2pPr marL="516767" indent="-233021">
              <a:buFont typeface="Wingdings" pitchFamily="2" charset="2"/>
              <a:buChar char=""/>
              <a:defRPr>
                <a:latin typeface="+mn-lt"/>
              </a:defRPr>
            </a:lvl2pPr>
            <a:lvl3pPr marL="740275" indent="-223510">
              <a:buFont typeface="Wingdings" pitchFamily="2" charset="2"/>
              <a:buChar char=""/>
              <a:tabLst/>
              <a:defRPr>
                <a:latin typeface="+mn-lt"/>
              </a:defRPr>
            </a:lvl3pPr>
            <a:lvl4pPr marL="913058" indent="-172784">
              <a:buFont typeface="Wingdings" pitchFamily="2" charset="2"/>
              <a:buChar char=""/>
              <a:defRPr>
                <a:latin typeface="+mn-lt"/>
              </a:defRPr>
            </a:lvl4pPr>
            <a:lvl5pPr marL="1085843" indent="-172784">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193679082"/>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
        <p:nvSpPr>
          <p:cNvPr id="8" name="Date Placeholder 7"/>
          <p:cNvSpPr>
            <a:spLocks noGrp="1"/>
          </p:cNvSpPr>
          <p:nvPr>
            <p:ph type="dt" sz="half" idx="10"/>
          </p:nvPr>
        </p:nvSpPr>
        <p:spPr>
          <a:xfrm>
            <a:off x="8534400" y="6356351"/>
            <a:ext cx="3052064" cy="365760"/>
          </a:xfrm>
          <a:prstGeom prst="rect">
            <a:avLst/>
          </a:prstGeom>
        </p:spPr>
        <p:txBody>
          <a:bodyPr/>
          <a:lstStyle/>
          <a:p>
            <a:pPr algn="r"/>
            <a:fld id="{85526287-B2AA-4534-9616-8C1371A5F2E4}" type="datetime1">
              <a:rPr lang="en-US" smtClean="0">
                <a:solidFill>
                  <a:srgbClr val="FFFFFF"/>
                </a:solidFill>
              </a:rPr>
              <a:pPr algn="r"/>
              <a:t>1/28/2016</a:t>
            </a:fld>
            <a:endParaRPr lang="en-US" sz="1600">
              <a:solidFill>
                <a:srgbClr val="00188F">
                  <a:shade val="50000"/>
                </a:srgbClr>
              </a:solidFill>
            </a:endParaRPr>
          </a:p>
        </p:txBody>
      </p:sp>
      <p:sp>
        <p:nvSpPr>
          <p:cNvPr id="9" name="Slide Number Placeholder 8"/>
          <p:cNvSpPr>
            <a:spLocks noGrp="1"/>
          </p:cNvSpPr>
          <p:nvPr>
            <p:ph type="sldNum" sz="quarter" idx="11"/>
          </p:nvPr>
        </p:nvSpPr>
        <p:spPr>
          <a:xfrm>
            <a:off x="816864" y="6356351"/>
            <a:ext cx="2641600" cy="365760"/>
          </a:xfrm>
          <a:prstGeom prst="rect">
            <a:avLst/>
          </a:prstGeom>
        </p:spPr>
        <p:txBody>
          <a:bodyPr/>
          <a:lstStyle/>
          <a:p>
            <a:fld id="{0C2EF4DC-10BE-438D-A0C2-4265DEFE2ED1}" type="slidenum">
              <a:rPr lang="en-US" smtClean="0">
                <a:solidFill>
                  <a:srgbClr val="00188F">
                    <a:shade val="50000"/>
                  </a:srgbClr>
                </a:solidFill>
              </a:rPr>
              <a:pPr/>
              <a:t>‹#›</a:t>
            </a:fld>
            <a:endParaRPr lang="en-US" dirty="0">
              <a:solidFill>
                <a:srgbClr val="00188F">
                  <a:shade val="50000"/>
                </a:srgbClr>
              </a:solidFill>
            </a:endParaRPr>
          </a:p>
        </p:txBody>
      </p:sp>
      <p:sp>
        <p:nvSpPr>
          <p:cNvPr id="10" name="Footer Placeholder 9"/>
          <p:cNvSpPr>
            <a:spLocks noGrp="1"/>
          </p:cNvSpPr>
          <p:nvPr>
            <p:ph type="ftr" sz="quarter" idx="12"/>
          </p:nvPr>
        </p:nvSpPr>
        <p:spPr>
          <a:xfrm>
            <a:off x="3864865" y="6356351"/>
            <a:ext cx="4673600" cy="365760"/>
          </a:xfrm>
          <a:prstGeom prst="rect">
            <a:avLst/>
          </a:prstGeom>
        </p:spPr>
        <p:txBody>
          <a:bodyPr/>
          <a:lstStyle/>
          <a:p>
            <a:endParaRPr lang="en-US" sz="1600" dirty="0">
              <a:solidFill>
                <a:srgbClr val="00188F">
                  <a:shade val="50000"/>
                </a:srgbClr>
              </a:solidFill>
            </a:endParaRPr>
          </a:p>
        </p:txBody>
      </p:sp>
    </p:spTree>
    <p:extLst>
      <p:ext uri="{BB962C8B-B14F-4D97-AF65-F5344CB8AC3E}">
        <p14:creationId xmlns:p14="http://schemas.microsoft.com/office/powerpoint/2010/main" val="2864503169"/>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4902" b="0" i="0" u="none" strike="noStrike" kern="1200" cap="none" spc="-123" normalizeH="0" baseline="0" noProof="0" dirty="0">
                <a:ln w="3175">
                  <a:noFill/>
                </a:ln>
                <a:gradFill>
                  <a:gsLst>
                    <a:gs pos="84066">
                      <a:srgbClr val="000000"/>
                    </a:gs>
                    <a:gs pos="57576">
                      <a:srgbClr val="000000"/>
                    </a:gs>
                  </a:gsLst>
                  <a:lin ang="5400000" scaled="0"/>
                </a:gradFill>
                <a:effectLst/>
                <a:uLnTx/>
                <a:uFillTx/>
                <a:latin typeface="Segoe UI Light"/>
                <a:ea typeface="+mn-ea"/>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May 4 – 8, 2015</a:t>
            </a:r>
            <a:b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b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379187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254593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305028321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274982"/>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180502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2706049"/>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0424738"/>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1002921"/>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6334377"/>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0496591"/>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8191716"/>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92609644"/>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391443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975236488"/>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336510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962103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73558361"/>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071648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07331145"/>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5285987"/>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89869648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3968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714915"/>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55984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806056370"/>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76240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6500249"/>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r" defTabSz="9138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2526968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57755165"/>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422343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847981"/>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1333479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1602547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124815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3324273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76607328"/>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1820597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24106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smtClean="0"/>
              <a:t>Click to edit Master text styles</a:t>
            </a:r>
          </a:p>
        </p:txBody>
      </p:sp>
    </p:spTree>
    <p:extLst>
      <p:ext uri="{BB962C8B-B14F-4D97-AF65-F5344CB8AC3E}">
        <p14:creationId xmlns:p14="http://schemas.microsoft.com/office/powerpoint/2010/main" val="2871133882"/>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9396498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0403047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57156546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0702427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677073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0522023"/>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959179474"/>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0759705"/>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2938788"/>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smtClean="0"/>
              <a:t>Click to edit Master text styles</a:t>
            </a:r>
          </a:p>
        </p:txBody>
      </p:sp>
    </p:spTree>
    <p:extLst>
      <p:ext uri="{BB962C8B-B14F-4D97-AF65-F5344CB8AC3E}">
        <p14:creationId xmlns:p14="http://schemas.microsoft.com/office/powerpoint/2010/main" val="2785875000"/>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467299587"/>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55854443"/>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849305330"/>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822964115"/>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3524606329"/>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71465"/>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86706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454439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9488193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5829809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943933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smtClean="0"/>
              <a:t>Thank you</a:t>
            </a:r>
            <a:endParaRPr lang="en-US" dirty="0"/>
          </a:p>
        </p:txBody>
      </p:sp>
    </p:spTree>
    <p:extLst>
      <p:ext uri="{BB962C8B-B14F-4D97-AF65-F5344CB8AC3E}">
        <p14:creationId xmlns:p14="http://schemas.microsoft.com/office/powerpoint/2010/main" val="408184010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557"/>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
        <p:nvSpPr>
          <p:cNvPr id="9" name="Rectangle 8"/>
          <p:cNvSpPr/>
          <p:nvPr/>
        </p:nvSpPr>
        <p:spPr>
          <a:xfrm>
            <a:off x="291153" y="2979831"/>
            <a:ext cx="4244880" cy="771301"/>
          </a:xfrm>
          <a:prstGeom prst="rect">
            <a:avLst/>
          </a:prstGeom>
        </p:spPr>
        <p:txBody>
          <a:bodyPr wrap="none" anchor="ctr">
            <a:spAutoFit/>
          </a:bodyPr>
          <a:lstStyle/>
          <a:p>
            <a:pPr algn="r" defTabSz="114264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4100" y="4526821"/>
            <a:ext cx="2141933" cy="703398"/>
          </a:xfrm>
          <a:prstGeom prst="rect">
            <a:avLst/>
          </a:prstGeom>
        </p:spPr>
        <p:txBody>
          <a:bodyPr wrap="none" anchor="ctr">
            <a:spAutoFit/>
          </a:bodyPr>
          <a:lstStyle/>
          <a:p>
            <a:pPr algn="r" defTabSz="114264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8"/>
            <a:ext cx="2445282" cy="377435"/>
          </a:xfrm>
          <a:prstGeom prst="rect">
            <a:avLst/>
          </a:prstGeom>
        </p:spPr>
      </p:pic>
    </p:spTree>
    <p:extLst>
      <p:ext uri="{BB962C8B-B14F-4D97-AF65-F5344CB8AC3E}">
        <p14:creationId xmlns:p14="http://schemas.microsoft.com/office/powerpoint/2010/main" val="3314599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2"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3"/>
            <a:ext cx="7171337" cy="1792326"/>
          </a:xfrm>
          <a:noFill/>
        </p:spPr>
        <p:txBody>
          <a:bodyPr lIns="146304" tIns="109728" rIns="146304" bIns="109728">
            <a:noAutofit/>
          </a:bodyPr>
          <a:lstStyle>
            <a:lvl1pPr marL="0" indent="0">
              <a:spcBef>
                <a:spcPts val="0"/>
              </a:spcBef>
              <a:buNone/>
              <a:defRPr sz="3136"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905742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418324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6861816"/>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64704015"/>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40" y="1189178"/>
            <a:ext cx="11653523" cy="2052030"/>
          </a:xfrm>
        </p:spPr>
        <p:txBody>
          <a:bodyPr>
            <a:spAutoFit/>
          </a:bodyPr>
          <a:lstStyle>
            <a:lvl1pPr>
              <a:defRPr sz="392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82842951"/>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7317588"/>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991747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869221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943268"/>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3268"/>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2374643"/>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943268"/>
          </a:xfrm>
        </p:spPr>
        <p:txBody>
          <a:bodyPr wrap="square">
            <a:spAutoFit/>
          </a:bodyPr>
          <a:lstStyle>
            <a:lvl1pPr marL="281601" indent="-281601">
              <a:spcBef>
                <a:spcPts val="1200"/>
              </a:spcBef>
              <a:buClr>
                <a:schemeClr val="tx1"/>
              </a:buClr>
              <a:buFont typeface="Wingdings" panose="05000000000000000000" pitchFamily="2" charset="2"/>
              <a:buChar char="§"/>
              <a:defRPr sz="3136"/>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3268"/>
          </a:xfrm>
        </p:spPr>
        <p:txBody>
          <a:bodyPr wrap="square">
            <a:spAutoFit/>
          </a:bodyPr>
          <a:lstStyle>
            <a:lvl1pPr marL="281601" indent="-281601">
              <a:spcBef>
                <a:spcPts val="1200"/>
              </a:spcBef>
              <a:buClr>
                <a:schemeClr val="tx1"/>
              </a:buClr>
              <a:buFont typeface="Wingdings" panose="05000000000000000000" pitchFamily="2" charset="2"/>
              <a:buChar char="§"/>
              <a:defRPr sz="3136"/>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4979883"/>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29137458"/>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95070"/>
            <a:ext cx="9859116"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4785989"/>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3093395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84174"/>
            <a:ext cx="9859116" cy="1158793"/>
          </a:xfrm>
          <a:noFill/>
        </p:spPr>
        <p:txBody>
          <a:bodyPr tIns="91440" bIns="91440" anchor="t" anchorCtr="0">
            <a:spAutoFit/>
          </a:bodyPr>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1881563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596954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55485566"/>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1633220"/>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9508164"/>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3573425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887845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465864055"/>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3815000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787054"/>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663964"/>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864030"/>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854"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1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421096"/>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6" y="1"/>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4" y="6171617"/>
            <a:ext cx="448212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algn="r" defTabSz="913675"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4" y="5471929"/>
            <a:ext cx="3227129" cy="687975"/>
          </a:xfrm>
          <a:prstGeom prst="rect">
            <a:avLst/>
          </a:prstGeom>
        </p:spPr>
      </p:pic>
    </p:spTree>
    <p:extLst>
      <p:ext uri="{BB962C8B-B14F-4D97-AF65-F5344CB8AC3E}">
        <p14:creationId xmlns:p14="http://schemas.microsoft.com/office/powerpoint/2010/main" val="18541889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12" indent="-28471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9" indent="-27537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02" indent="-2847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38" indent="-224036">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73" indent="-224036">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20704465"/>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008230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85797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em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8263809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itle 1"/>
          <p:cNvSpPr>
            <a:spLocks noGrp="1"/>
          </p:cNvSpPr>
          <p:nvPr>
            <p:ph type="title" hasCustomPrompt="1"/>
          </p:nvPr>
        </p:nvSpPr>
        <p:spPr>
          <a:xfrm>
            <a:off x="519251" y="228601"/>
            <a:ext cx="11151919" cy="757131"/>
          </a:xfrm>
        </p:spPr>
        <p:txBody>
          <a:bodyPr lIns="0" rIns="0"/>
          <a:lstStyle>
            <a:lvl1pPr>
              <a:defRPr sz="4500"/>
            </a:lvl1pPr>
          </a:lstStyle>
          <a:p>
            <a:r>
              <a:rPr lang="en-US" dirty="0" smtClean="0"/>
              <a:t>Click to edit master title style</a:t>
            </a:r>
            <a:endParaRPr lang="en-US" dirty="0"/>
          </a:p>
        </p:txBody>
      </p:sp>
    </p:spTree>
    <p:extLst>
      <p:ext uri="{BB962C8B-B14F-4D97-AF65-F5344CB8AC3E}">
        <p14:creationId xmlns:p14="http://schemas.microsoft.com/office/powerpoint/2010/main" val="3115298660"/>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1_Video slide 2">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278272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29"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40980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2"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2"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5254592"/>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4" y="0"/>
            <a:ext cx="12200651" cy="6858000"/>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9"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9"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3064931"/>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9"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9"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37448291"/>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087049"/>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4214038401"/>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solidFill>
                  <a:schemeClr val="bg1"/>
                </a:solidFill>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843411588"/>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solidFill>
                  <a:schemeClr val="bg1"/>
                </a:solidFill>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695658902"/>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Demo slide 2">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21290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1418802159"/>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418411673"/>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307384004"/>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3"/>
            <a:ext cx="8964247" cy="1075884"/>
          </a:xfrm>
        </p:spPr>
        <p:txBody>
          <a:bodyPr lIns="146304" tIns="91440" rIns="146304" bIns="91440"/>
          <a:lstStyle>
            <a:lvl1pPr>
              <a:lnSpc>
                <a:spcPts val="6175"/>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7"/>
          <p:cNvSpPr>
            <a:spLocks noGrp="1"/>
          </p:cNvSpPr>
          <p:nvPr>
            <p:ph type="body" sz="quarter" idx="13" hasCustomPrompt="1"/>
          </p:nvPr>
        </p:nvSpPr>
        <p:spPr>
          <a:xfrm>
            <a:off x="269239" y="2084174"/>
            <a:ext cx="8964248" cy="2577108"/>
          </a:xfrm>
        </p:spPr>
        <p:txBody>
          <a:bodyPr/>
          <a:lstStyle>
            <a:lvl1pPr marL="228748" indent="-228748">
              <a:spcBef>
                <a:spcPts val="1175"/>
              </a:spcBef>
              <a:defRPr sz="2549">
                <a:latin typeface="+mn-lt"/>
              </a:defRPr>
            </a:lvl1pPr>
            <a:lvl2pPr marL="676905" indent="-228748">
              <a:spcBef>
                <a:spcPts val="1175"/>
              </a:spcBef>
              <a:buSzPct val="100000"/>
              <a:buFont typeface="Segoe UI" pitchFamily="34" charset="0"/>
              <a:buChar char="‐"/>
              <a:defRPr/>
            </a:lvl2pPr>
            <a:lvl3pPr marL="1125063" indent="-228748">
              <a:spcBef>
                <a:spcPts val="1175"/>
              </a:spcBef>
              <a:buFont typeface="Wingdings" pitchFamily="2" charset="2"/>
              <a:buChar char="§"/>
              <a:defRPr/>
            </a:lvl3pPr>
            <a:lvl4pPr marL="1568552" indent="-336119">
              <a:spcBef>
                <a:spcPts val="1175"/>
              </a:spcBef>
              <a:buFont typeface="+mj-lt"/>
              <a:buAutoNum type="arabicPeriod"/>
              <a:defRPr/>
            </a:lvl4pPr>
            <a:lvl5pPr marL="1907781" indent="-336119">
              <a:spcBef>
                <a:spcPts val="1175"/>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26173875"/>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4"/>
          <p:cNvSpPr>
            <a:spLocks noGrp="1"/>
          </p:cNvSpPr>
          <p:nvPr>
            <p:ph type="body" sz="quarter" idx="11"/>
          </p:nvPr>
        </p:nvSpPr>
        <p:spPr>
          <a:xfrm>
            <a:off x="269243" y="348574"/>
            <a:ext cx="6274973" cy="669927"/>
          </a:xfrm>
        </p:spPr>
        <p:txBody>
          <a:bodyPr lIns="146304" tIns="109728" rIns="146304" bIns="109728" anchor="t" anchorCtr="0"/>
          <a:lstStyle>
            <a:lvl1pPr marL="0" indent="0">
              <a:lnSpc>
                <a:spcPts val="3528"/>
              </a:lnSpc>
              <a:buFontTx/>
              <a:buNone/>
              <a:defRPr sz="3528">
                <a:solidFill>
                  <a:schemeClr val="tx2"/>
                </a:solidFill>
                <a:latin typeface="+mj-lt"/>
              </a:defRPr>
            </a:lvl1pPr>
            <a:lvl2pPr marL="336085" indent="0">
              <a:buFontTx/>
              <a:buNone/>
              <a:defRPr sz="3528">
                <a:latin typeface="Segoe Pro Light"/>
              </a:defRPr>
            </a:lvl2pPr>
            <a:lvl3pPr marL="560142" indent="0">
              <a:buFontTx/>
              <a:buNone/>
              <a:defRPr sz="3528">
                <a:latin typeface="Segoe Pro Light"/>
              </a:defRPr>
            </a:lvl3pPr>
            <a:lvl4pPr marL="784200" indent="0">
              <a:buFontTx/>
              <a:buNone/>
              <a:defRPr sz="3528">
                <a:latin typeface="Segoe Pro Light"/>
              </a:defRPr>
            </a:lvl4pPr>
            <a:lvl5pPr marL="1008254" indent="0">
              <a:buFontTx/>
              <a:buNone/>
              <a:defRPr sz="3528">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1" y="2084173"/>
            <a:ext cx="3137515" cy="1277489"/>
          </a:xfrm>
        </p:spPr>
        <p:txBody>
          <a:bodyPr/>
          <a:lstStyle>
            <a:lvl1pPr marL="0" indent="0">
              <a:lnSpc>
                <a:spcPct val="100000"/>
              </a:lnSpc>
              <a:spcBef>
                <a:spcPts val="0"/>
              </a:spcBef>
              <a:spcAft>
                <a:spcPts val="2941"/>
              </a:spcAft>
              <a:buNone/>
              <a:defRPr sz="1765">
                <a:latin typeface="+mn-lt"/>
              </a:defRPr>
            </a:lvl1pPr>
            <a:lvl2pPr marL="3112" indent="0">
              <a:lnSpc>
                <a:spcPts val="1420"/>
              </a:lnSpc>
              <a:spcBef>
                <a:spcPts val="0"/>
              </a:spcBef>
              <a:spcAft>
                <a:spcPts val="1175"/>
              </a:spcAft>
              <a:buNone/>
              <a:defRPr sz="1274"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46265355"/>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24121"/>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9" name="Text Placeholder 8"/>
          <p:cNvSpPr>
            <a:spLocks noGrp="1"/>
          </p:cNvSpPr>
          <p:nvPr>
            <p:ph type="body" sz="quarter" idx="14"/>
          </p:nvPr>
        </p:nvSpPr>
        <p:spPr>
          <a:xfrm>
            <a:off x="269240" y="1218283"/>
            <a:ext cx="4930336" cy="1871282"/>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19" indent="0">
              <a:buNone/>
              <a:defRPr/>
            </a:lvl2pPr>
            <a:lvl3pPr marL="560197" indent="0">
              <a:buNone/>
              <a:defRPr/>
            </a:lvl3pPr>
            <a:lvl4pPr marL="784276" indent="0">
              <a:buNone/>
              <a:defRPr/>
            </a:lvl4pPr>
            <a:lvl5pPr marL="1008354" indent="0">
              <a:buNone/>
              <a:defRPr/>
            </a:lvl5pPr>
          </a:lstStyle>
          <a:p>
            <a:pPr marL="0" marR="0" lvl="0"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824469827"/>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9" name="Text Placeholder 4"/>
          <p:cNvSpPr>
            <a:spLocks noGrp="1"/>
          </p:cNvSpPr>
          <p:nvPr>
            <p:ph type="body" sz="quarter" idx="10"/>
          </p:nvPr>
        </p:nvSpPr>
        <p:spPr>
          <a:xfrm>
            <a:off x="269417" y="271583"/>
            <a:ext cx="6274792"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089824885"/>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5" y="1470578"/>
            <a:ext cx="8082585" cy="833009"/>
          </a:xfrm>
        </p:spPr>
        <p:txBody>
          <a:bodyPr lIns="146304" tIns="91440" rIns="146304" bIns="91440"/>
          <a:lstStyle>
            <a:lvl1pPr marL="0" indent="0">
              <a:lnSpc>
                <a:spcPct val="90000"/>
              </a:lnSpc>
              <a:buFontTx/>
              <a:buNone/>
              <a:defRPr sz="4706">
                <a:solidFill>
                  <a:schemeClr val="tx2"/>
                </a:solidFill>
                <a:latin typeface="+mj-lt"/>
              </a:defRPr>
            </a:lvl1pPr>
            <a:lvl2pPr marL="336085" indent="0">
              <a:buFontTx/>
              <a:buNone/>
              <a:defRPr sz="3528">
                <a:latin typeface="Segoe Pro Light"/>
              </a:defRPr>
            </a:lvl2pPr>
            <a:lvl3pPr marL="560142" indent="0">
              <a:buFontTx/>
              <a:buNone/>
              <a:defRPr sz="3528">
                <a:latin typeface="Segoe Pro Light"/>
              </a:defRPr>
            </a:lvl3pPr>
            <a:lvl4pPr marL="784200" indent="0">
              <a:buFontTx/>
              <a:buNone/>
              <a:defRPr sz="3528">
                <a:latin typeface="Segoe Pro Light"/>
              </a:defRPr>
            </a:lvl4pPr>
            <a:lvl5pPr marL="1008254" indent="0">
              <a:buFontTx/>
              <a:buNone/>
              <a:defRPr sz="3528">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10" name="Text Placeholder 4"/>
          <p:cNvSpPr>
            <a:spLocks noGrp="1"/>
          </p:cNvSpPr>
          <p:nvPr>
            <p:ph type="body" sz="quarter" idx="10"/>
          </p:nvPr>
        </p:nvSpPr>
        <p:spPr>
          <a:xfrm>
            <a:off x="269417" y="271583"/>
            <a:ext cx="6274792"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187788247"/>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2" y="271583"/>
            <a:ext cx="6274791"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2"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7"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40"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2" y="3877272"/>
            <a:ext cx="2689275" cy="2510689"/>
          </a:xfrm>
        </p:spPr>
        <p:txBody>
          <a:bodyPr lIns="182880" tIns="146304" bIns="146304">
            <a:noAutofit/>
          </a:bodyPr>
          <a:lstStyle>
            <a:lvl1pPr marL="0" indent="0">
              <a:lnSpc>
                <a:spcPct val="90000"/>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8"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9"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Segoe Pro"/>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4"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pPr defTabSz="914225"/>
            <a:r>
              <a:rPr lang="en-US" smtClean="0"/>
              <a:t>Microsoft Confidential</a:t>
            </a:r>
            <a:endParaRPr lang="en-US" dirty="0"/>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pPr defTabSz="914225"/>
            <a:fld id="{27258FFF-F925-446B-8502-81C933981705}" type="slidenum">
              <a:rPr lang="en-US" smtClean="0"/>
              <a:pPr defTabSz="914225"/>
              <a:t>‹#›</a:t>
            </a:fld>
            <a:endParaRPr lang="en-US" dirty="0"/>
          </a:p>
        </p:txBody>
      </p:sp>
    </p:spTree>
    <p:extLst>
      <p:ext uri="{BB962C8B-B14F-4D97-AF65-F5344CB8AC3E}">
        <p14:creationId xmlns:p14="http://schemas.microsoft.com/office/powerpoint/2010/main" val="1261383981"/>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Tree>
    <p:extLst>
      <p:ext uri="{BB962C8B-B14F-4D97-AF65-F5344CB8AC3E}">
        <p14:creationId xmlns:p14="http://schemas.microsoft.com/office/powerpoint/2010/main" val="413728875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Demo slide 2">
    <p:bg>
      <p:bgPr>
        <a:solidFill>
          <a:schemeClr val="accent4"/>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294274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3" y="2622113"/>
            <a:ext cx="11007660" cy="1703429"/>
          </a:xfrm>
        </p:spPr>
        <p:txBody>
          <a:bodyPr anchor="ctr"/>
          <a:lstStyle>
            <a:lvl1pPr>
              <a:defRPr sz="5882">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8" y="482864"/>
            <a:ext cx="1225864" cy="261495"/>
          </a:xfrm>
          <a:prstGeom prst="rect">
            <a:avLst/>
          </a:prstGeom>
        </p:spPr>
      </p:pic>
    </p:spTree>
    <p:extLst>
      <p:ext uri="{BB962C8B-B14F-4D97-AF65-F5344CB8AC3E}">
        <p14:creationId xmlns:p14="http://schemas.microsoft.com/office/powerpoint/2010/main" val="87847499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24121"/>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6" kern="1200" spc="0" baseline="0" dirty="0" smtClean="0">
                <a:solidFill>
                  <a:schemeClr val="bg1"/>
                </a:solidFill>
                <a:latin typeface="+mj-lt"/>
                <a:ea typeface="+mn-ea"/>
                <a:cs typeface="+mn-cs"/>
              </a:defRPr>
            </a:lvl1pPr>
            <a:lvl2pPr marL="336085" indent="0" algn="l">
              <a:buNone/>
              <a:defRPr sz="4706"/>
            </a:lvl2pPr>
            <a:lvl3pPr marL="560142" indent="0" algn="l">
              <a:buNone/>
              <a:defRPr sz="4706"/>
            </a:lvl3pPr>
            <a:lvl4pPr marL="784200" indent="0" algn="l">
              <a:buNone/>
              <a:defRPr sz="4706"/>
            </a:lvl4pPr>
            <a:lvl5pPr marL="1008254" indent="0" algn="l">
              <a:buNone/>
              <a:defRPr sz="4706"/>
            </a:lvl5pPr>
          </a:lstStyle>
          <a:p>
            <a:pPr marL="0" marR="0" lvl="0"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294"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203280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29"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363716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2"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2"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486896"/>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4" y="0"/>
            <a:ext cx="12200651" cy="6858000"/>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9"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9"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1728972"/>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9"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9"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94149493"/>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596091"/>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8"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2579" y="4056270"/>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081545"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698916"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5890230"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268002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2486326"/>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2486326"/>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6541924"/>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0740439"/>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50362703"/>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4"/>
            </a:lvl1pPr>
            <a:lvl2pPr>
              <a:defRPr sz="3528"/>
            </a:lvl2pPr>
            <a:lvl3pPr>
              <a:defRPr sz="3528"/>
            </a:lvl3pPr>
            <a:lvl4pPr>
              <a:defRPr sz="3528"/>
            </a:lvl4pPr>
            <a:lvl5pPr>
              <a:defRPr sz="3528"/>
            </a:lvl5pPr>
          </a:lstStyle>
          <a:p>
            <a:pPr lvl="0"/>
            <a:r>
              <a:rPr lang="en-US" dirty="0" smtClean="0"/>
              <a:t>Click to edit Master text styles</a:t>
            </a:r>
          </a:p>
        </p:txBody>
      </p:sp>
    </p:spTree>
    <p:extLst>
      <p:ext uri="{BB962C8B-B14F-4D97-AF65-F5344CB8AC3E}">
        <p14:creationId xmlns:p14="http://schemas.microsoft.com/office/powerpoint/2010/main" val="108682621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66993"/>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6322474"/>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558"/>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
        <p:nvSpPr>
          <p:cNvPr id="9" name="Rectangle 8"/>
          <p:cNvSpPr/>
          <p:nvPr userDrawn="1"/>
        </p:nvSpPr>
        <p:spPr>
          <a:xfrm>
            <a:off x="291153" y="2979832"/>
            <a:ext cx="4244880" cy="771301"/>
          </a:xfrm>
          <a:prstGeom prst="rect">
            <a:avLst/>
          </a:prstGeom>
        </p:spPr>
        <p:txBody>
          <a:bodyPr wrap="none" anchor="ctr">
            <a:spAutoFit/>
          </a:bodyPr>
          <a:lstStyle/>
          <a:p>
            <a:pPr algn="r" defTabSz="1142428">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4100" y="4526822"/>
            <a:ext cx="2141933" cy="703398"/>
          </a:xfrm>
          <a:prstGeom prst="rect">
            <a:avLst/>
          </a:prstGeom>
        </p:spPr>
        <p:txBody>
          <a:bodyPr wrap="none" anchor="ctr">
            <a:spAutoFit/>
          </a:bodyPr>
          <a:lstStyle/>
          <a:p>
            <a:pPr algn="r" defTabSz="1142428">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963145" y="4008249"/>
            <a:ext cx="2445282" cy="377435"/>
          </a:xfrm>
          <a:prstGeom prst="rect">
            <a:avLst/>
          </a:prstGeom>
        </p:spPr>
      </p:pic>
    </p:spTree>
    <p:extLst>
      <p:ext uri="{BB962C8B-B14F-4D97-AF65-F5344CB8AC3E}">
        <p14:creationId xmlns:p14="http://schemas.microsoft.com/office/powerpoint/2010/main" val="1690101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558"/>
            <a:ext cx="12185847" cy="6855511"/>
          </a:xfrm>
          <a:prstGeom prst="rect">
            <a:avLst/>
          </a:prstGeom>
          <a:noFill/>
          <a:ln>
            <a:noFill/>
          </a:ln>
        </p:spPr>
      </p:pic>
      <p:sp>
        <p:nvSpPr>
          <p:cNvPr id="4" name="Rectangle 3"/>
          <p:cNvSpPr/>
          <p:nvPr userDrawn="1"/>
        </p:nvSpPr>
        <p:spPr bwMode="auto">
          <a:xfrm>
            <a:off x="5232400" y="3027917"/>
            <a:ext cx="6959600" cy="3830083"/>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a:xfrm>
            <a:off x="266475" y="2345478"/>
            <a:ext cx="4269559" cy="1364877"/>
          </a:xfrm>
          <a:prstGeom prst="rect">
            <a:avLst/>
          </a:prstGeom>
        </p:spPr>
        <p:txBody>
          <a:bodyPr wrap="square" anchor="ctr">
            <a:spAutoFit/>
          </a:bodyPr>
          <a:lstStyle/>
          <a:p>
            <a:pPr algn="r" defTabSz="1142428">
              <a:lnSpc>
                <a:spcPct val="90000"/>
              </a:lnSpc>
              <a:spcBef>
                <a:spcPct val="0"/>
              </a:spcBef>
            </a:pPr>
            <a:r>
              <a:rPr lang="en-US" sz="4600" spc="-123" dirty="0" smtClean="0">
                <a:ln w="3175">
                  <a:noFill/>
                </a:ln>
                <a:gradFill>
                  <a:gsLst>
                    <a:gs pos="84066">
                      <a:srgbClr val="000000"/>
                    </a:gs>
                    <a:gs pos="57576">
                      <a:srgbClr val="000000"/>
                    </a:gs>
                  </a:gsLst>
                  <a:lin ang="5400000" scaled="0"/>
                </a:gradFill>
                <a:latin typeface="Segoe UI Light"/>
                <a:cs typeface="Segoe UI" pitchFamily="34" charset="0"/>
              </a:rPr>
              <a:t>Bringing Azure to your datacenter</a:t>
            </a:r>
          </a:p>
        </p:txBody>
      </p:sp>
      <p:sp>
        <p:nvSpPr>
          <p:cNvPr id="10" name="Rectangle 9"/>
          <p:cNvSpPr/>
          <p:nvPr userDrawn="1"/>
        </p:nvSpPr>
        <p:spPr>
          <a:xfrm>
            <a:off x="2394100" y="4526822"/>
            <a:ext cx="2141933" cy="703398"/>
          </a:xfrm>
          <a:prstGeom prst="rect">
            <a:avLst/>
          </a:prstGeom>
        </p:spPr>
        <p:txBody>
          <a:bodyPr wrap="none" anchor="ctr">
            <a:spAutoFit/>
          </a:bodyPr>
          <a:lstStyle/>
          <a:p>
            <a:pPr algn="r" defTabSz="1142428">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3145" y="4008249"/>
            <a:ext cx="2445282" cy="377435"/>
          </a:xfrm>
          <a:prstGeom prst="rect">
            <a:avLst/>
          </a:prstGeom>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2202554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1"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4" y="3878573"/>
            <a:ext cx="7171337" cy="1792326"/>
          </a:xfrm>
          <a:noFill/>
        </p:spPr>
        <p:txBody>
          <a:bodyPr lIns="146304" tIns="109728" rIns="146304" bIns="109728">
            <a:noAutofit/>
          </a:bodyPr>
          <a:lstStyle>
            <a:lvl1pPr marL="0" indent="0">
              <a:spcBef>
                <a:spcPts val="0"/>
              </a:spcBef>
              <a:buNone/>
              <a:defRPr sz="3135"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2901078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2351289"/>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862861"/>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3429968"/>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defRPr sz="391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04175831"/>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91198252"/>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5669027"/>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7178360"/>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429472"/>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10236199"/>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20474162"/>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52205906"/>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427431"/>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sz="4800"/>
            </a:lvl1pPr>
          </a:lstStyle>
          <a:p>
            <a:r>
              <a:rPr lang="en-US" smtClean="0"/>
              <a:t>Click to edit Master title style</a:t>
            </a:r>
            <a:endParaRPr lang="en-US"/>
          </a:p>
        </p:txBody>
      </p:sp>
    </p:spTree>
    <p:extLst>
      <p:ext uri="{BB962C8B-B14F-4D97-AF65-F5344CB8AC3E}">
        <p14:creationId xmlns:p14="http://schemas.microsoft.com/office/powerpoint/2010/main" val="1704187846"/>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defRPr sz="391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sz="4800"/>
            </a:lvl1pPr>
          </a:lstStyle>
          <a:p>
            <a:r>
              <a:rPr lang="en-US" smtClean="0"/>
              <a:t>Click to edit Master title style</a:t>
            </a:r>
            <a:endParaRPr lang="en-US"/>
          </a:p>
        </p:txBody>
      </p:sp>
    </p:spTree>
    <p:extLst>
      <p:ext uri="{BB962C8B-B14F-4D97-AF65-F5344CB8AC3E}">
        <p14:creationId xmlns:p14="http://schemas.microsoft.com/office/powerpoint/2010/main" val="1192526117"/>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5540752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9016269"/>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73100438"/>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67579804"/>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89857655"/>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348815288"/>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0" y="2095071"/>
            <a:ext cx="9859116"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4785989"/>
            <a:ext cx="9860674"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3555071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0" y="2084175"/>
            <a:ext cx="9859116" cy="1158793"/>
          </a:xfrm>
          <a:noFill/>
        </p:spPr>
        <p:txBody>
          <a:bodyPr tIns="91440" bIns="91440" anchor="t" anchorCtr="0">
            <a:spAutoFit/>
          </a:bodyPr>
          <a:lstStyle>
            <a:lvl1pPr>
              <a:defRPr lang="en-US" sz="7053"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772316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9127603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76105496"/>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78804409"/>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30855904"/>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gs>
                    <a:gs pos="10000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72697559"/>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06074560"/>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1217195"/>
            <a:ext cx="5378548"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110494424"/>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33744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486155"/>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395218"/>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952387"/>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679"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5"/>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4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1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3362586"/>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7" y="2"/>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679"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5" y="6171618"/>
            <a:ext cx="4482123"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algn="r" defTabSz="913499"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205" y="5471930"/>
            <a:ext cx="3227129" cy="687975"/>
          </a:xfrm>
          <a:prstGeom prst="rect">
            <a:avLst/>
          </a:prstGeom>
        </p:spPr>
      </p:pic>
    </p:spTree>
    <p:extLst>
      <p:ext uri="{BB962C8B-B14F-4D97-AF65-F5344CB8AC3E}">
        <p14:creationId xmlns:p14="http://schemas.microsoft.com/office/powerpoint/2010/main" val="3489383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58" indent="-284658">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82" indent="-275325">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40" indent="-28465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33" indent="-22399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25" indent="-22399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98053028"/>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680244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7568564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245051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089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241292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17932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256774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940068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909592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225727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426374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200768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4" indent="0">
              <a:buNone/>
              <a:defRPr/>
            </a:lvl3pPr>
            <a:lvl4pPr marL="448067" indent="0">
              <a:buNone/>
              <a:defRPr/>
            </a:lvl4pPr>
            <a:lvl5pPr marL="67210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5489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75394"/>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81029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5703847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4692478"/>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880954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430695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4165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4857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4440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2410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9014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844"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78444"/>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3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91"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0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922345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84710" indent="-28471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5" indent="-275376">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93" indent="-28471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28" indent="-2240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61" indent="-2240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2351" tIns="76177" rIns="152351" bIns="7617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553941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3504072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Title Slide_Option 2">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222323" y="825500"/>
            <a:ext cx="6170384" cy="5191124"/>
          </a:xfrm>
          <a:prstGeom prst="rect">
            <a:avLst/>
          </a:prstGeom>
        </p:spPr>
      </p:pic>
      <p:sp>
        <p:nvSpPr>
          <p:cNvPr id="4" name="Rectangle 1"/>
          <p:cNvSpPr/>
          <p:nvPr userDrawn="1"/>
        </p:nvSpPr>
        <p:spPr bwMode="auto">
          <a:xfrm>
            <a:off x="-122" y="0"/>
            <a:ext cx="12192127" cy="6858000"/>
          </a:xfrm>
          <a:custGeom>
            <a:avLst/>
            <a:gdLst/>
            <a:ahLst/>
            <a:cxnLst/>
            <a:rect l="l" t="t" r="r" b="b"/>
            <a:pathLst>
              <a:path w="12188952" h="6858000">
                <a:moveTo>
                  <a:pt x="514344" y="919950"/>
                </a:moveTo>
                <a:cubicBezTo>
                  <a:pt x="508127" y="2575229"/>
                  <a:pt x="516335" y="4288195"/>
                  <a:pt x="510118" y="5943474"/>
                </a:cubicBezTo>
                <a:lnTo>
                  <a:pt x="5537327" y="5218261"/>
                </a:lnTo>
                <a:cubicBezTo>
                  <a:pt x="5531110" y="4020361"/>
                  <a:pt x="5530863" y="2808040"/>
                  <a:pt x="5524646" y="1610140"/>
                </a:cubicBezTo>
                <a:close/>
                <a:moveTo>
                  <a:pt x="0" y="0"/>
                </a:moveTo>
                <a:lnTo>
                  <a:pt x="12188952" y="0"/>
                </a:lnTo>
                <a:lnTo>
                  <a:pt x="12188952" y="6858000"/>
                </a:lnTo>
                <a:lnTo>
                  <a:pt x="0" y="6858000"/>
                </a:lnTo>
                <a:close/>
              </a:path>
            </a:pathLst>
          </a:cu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87" tIns="45696" rIns="91387" bIns="45696" numCol="1" rtlCol="0" anchor="ctr" anchorCtr="0" compatLnSpc="1">
            <a:prstTxWarp prst="textNoShape">
              <a:avLst/>
            </a:prstTxWarp>
          </a:bodyPr>
          <a:lstStyle/>
          <a:p>
            <a:pPr algn="ctr" defTabSz="913637" fontAlgn="base">
              <a:lnSpc>
                <a:spcPct val="90000"/>
              </a:lnSpc>
              <a:spcBef>
                <a:spcPct val="0"/>
              </a:spcBef>
              <a:spcAft>
                <a:spcPct val="0"/>
              </a:spcAft>
            </a:pPr>
            <a:endParaRPr lang="en-US" sz="2000" spc="-50" dirty="0" smtClean="0">
              <a:gradFill>
                <a:gsLst>
                  <a:gs pos="0">
                    <a:srgbClr val="EFEFEF"/>
                  </a:gs>
                  <a:gs pos="100000">
                    <a:srgbClr val="EFEFEF"/>
                  </a:gs>
                </a:gsLst>
                <a:lin ang="5400000" scaled="0"/>
              </a:gradFill>
            </a:endParaRPr>
          </a:p>
        </p:txBody>
      </p:sp>
      <p:sp>
        <p:nvSpPr>
          <p:cNvPr id="2" name="Title 1"/>
          <p:cNvSpPr>
            <a:spLocks noGrp="1"/>
          </p:cNvSpPr>
          <p:nvPr>
            <p:ph type="title" hasCustomPrompt="1"/>
          </p:nvPr>
        </p:nvSpPr>
        <p:spPr>
          <a:xfrm>
            <a:off x="6092827" y="2109546"/>
            <a:ext cx="5583104" cy="1994392"/>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6092827" y="4419600"/>
            <a:ext cx="5583104" cy="498598"/>
          </a:xfrm>
        </p:spPr>
        <p:txBody>
          <a:bodyPr>
            <a:noAutofit/>
          </a:bodyPr>
          <a:lstStyle>
            <a:lvl1pPr marL="0" indent="0">
              <a:spcBef>
                <a:spcPts val="0"/>
              </a:spcBef>
              <a:buNone/>
              <a:defRPr sz="2800" spc="-70" baseline="0">
                <a:gradFill>
                  <a:gsLst>
                    <a:gs pos="125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07600713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Section Title">
    <p:bg>
      <p:bgPr>
        <a:solidFill>
          <a:srgbClr val="FFFFFF"/>
        </a:solidFill>
        <a:effectLst/>
      </p:bgPr>
    </p:bg>
    <p:spTree>
      <p:nvGrpSpPr>
        <p:cNvPr id="1" name=""/>
        <p:cNvGrpSpPr/>
        <p:nvPr/>
      </p:nvGrpSpPr>
      <p:grpSpPr>
        <a:xfrm>
          <a:off x="0" y="0"/>
          <a:ext cx="0" cy="0"/>
          <a:chOff x="0" y="0"/>
          <a:chExt cx="0" cy="0"/>
        </a:xfrm>
      </p:grpSpPr>
      <p:pic>
        <p:nvPicPr>
          <p:cNvPr id="2" name="Picture 1" descr="iStock_000012586763Large.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79045" y="6028964"/>
            <a:ext cx="1812954" cy="666978"/>
          </a:xfrm>
          <a:prstGeom prst="rect">
            <a:avLst/>
          </a:prstGeom>
        </p:spPr>
      </p:pic>
    </p:spTree>
    <p:extLst>
      <p:ext uri="{BB962C8B-B14F-4D97-AF65-F5344CB8AC3E}">
        <p14:creationId xmlns:p14="http://schemas.microsoft.com/office/powerpoint/2010/main" val="429012779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dirty="0" smtClean="0">
                <a:gradFill>
                  <a:gsLst>
                    <a:gs pos="2239">
                      <a:srgbClr val="FFFFFF"/>
                    </a:gs>
                    <a:gs pos="11940">
                      <a:srgbClr val="FFFFFF"/>
                    </a:gs>
                  </a:gsLst>
                  <a:lin ang="5400000" scaled="0"/>
                </a:gradFill>
              </a:rPr>
              <a:t>Microsoft Confidential</a:t>
            </a:r>
            <a:endParaRPr dirty="0">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4043488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37493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p:txBody>
          <a:body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65369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217795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2773788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11275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smtClean="0"/>
              <a:t>Click to edit Master text styles</a:t>
            </a:r>
          </a:p>
        </p:txBody>
      </p:sp>
    </p:spTree>
    <p:extLst>
      <p:ext uri="{BB962C8B-B14F-4D97-AF65-F5344CB8AC3E}">
        <p14:creationId xmlns:p14="http://schemas.microsoft.com/office/powerpoint/2010/main" val="22592294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777188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
        <p:nvSpPr>
          <p:cNvPr id="12" name="Rectangle 11"/>
          <p:cNvSpPr/>
          <p:nvPr userDrawn="1"/>
        </p:nvSpPr>
        <p:spPr bwMode="gray">
          <a:xfrm>
            <a:off x="269305"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42" y="1187620"/>
            <a:ext cx="7171399" cy="2242047"/>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5" y="3429667"/>
            <a:ext cx="7171399" cy="2240713"/>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5817044"/>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562496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4167849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4839571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4048070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893607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dirty="0" smtClean="0"/>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90848377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83841042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smtClean="0"/>
              <a:t>Click to edit Master text styles</a:t>
            </a:r>
          </a:p>
        </p:txBody>
      </p:sp>
    </p:spTree>
    <p:extLst>
      <p:ext uri="{BB962C8B-B14F-4D97-AF65-F5344CB8AC3E}">
        <p14:creationId xmlns:p14="http://schemas.microsoft.com/office/powerpoint/2010/main" val="2415569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332456543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dirty="0" smtClean="0"/>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6248187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022371256"/>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014663573"/>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66488771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1169806800"/>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166315"/>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193854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712080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325849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smtClean="0"/>
              <a:t>Thank you</a:t>
            </a:r>
            <a:endParaRPr lang="en-US" dirty="0"/>
          </a:p>
        </p:txBody>
      </p:sp>
    </p:spTree>
    <p:extLst>
      <p:ext uri="{BB962C8B-B14F-4D97-AF65-F5344CB8AC3E}">
        <p14:creationId xmlns:p14="http://schemas.microsoft.com/office/powerpoint/2010/main" val="3904216647"/>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7C50AD0B-2388-4445-AFCD-B7D8814FC016}" type="datetimeFigureOut">
              <a:rPr lang="en-US">
                <a:solidFill>
                  <a:srgbClr val="505050"/>
                </a:solidFill>
              </a:rPr>
              <a:pPr defTabSz="914192"/>
              <a:t>1/28/2016</a:t>
            </a:fld>
            <a:endParaRPr lang="en-US" dirty="0">
              <a:solidFill>
                <a:srgbClr val="505050"/>
              </a:solidFill>
            </a:endParaRPr>
          </a:p>
        </p:txBody>
      </p:sp>
      <p:sp>
        <p:nvSpPr>
          <p:cNvPr id="5" name="Footer Placeholder 4"/>
          <p:cNvSpPr>
            <a:spLocks noGrp="1"/>
          </p:cNvSpPr>
          <p:nvPr>
            <p:ph type="ftr" sz="quarter" idx="11"/>
          </p:nvPr>
        </p:nvSpPr>
        <p:spPr/>
        <p:txBody>
          <a:bodyPr/>
          <a:lstStyle/>
          <a:p>
            <a:endParaRPr dirty="0">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D6E1F34B-605D-4369-B0CF-3C823C3B3B66}"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0620095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pic>
        <p:nvPicPr>
          <p:cNvPr id="7" name="Picture 6" descr="WinAzure_rgb_Wht_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908" y="6297942"/>
            <a:ext cx="1703189" cy="408657"/>
          </a:xfrm>
          <a:prstGeom prst="rect">
            <a:avLst/>
          </a:prstGeom>
        </p:spPr>
      </p:pic>
      <p:sp>
        <p:nvSpPr>
          <p:cNvPr id="11" name="Slide Number Placeholder 5"/>
          <p:cNvSpPr txBox="1">
            <a:spLocks/>
          </p:cNvSpPr>
          <p:nvPr/>
        </p:nvSpPr>
        <p:spPr>
          <a:xfrm>
            <a:off x="11531480" y="7225046"/>
            <a:ext cx="430130" cy="228169"/>
          </a:xfrm>
          <a:prstGeom prst="rect">
            <a:avLst/>
          </a:prstGeom>
        </p:spPr>
        <p:txBody>
          <a:bodyPr lIns="89609" tIns="44803" rIns="89609" bIns="44803"/>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6" name="Title 1"/>
          <p:cNvSpPr>
            <a:spLocks noGrp="1"/>
          </p:cNvSpPr>
          <p:nvPr>
            <p:ph type="title" hasCustomPrompt="1"/>
          </p:nvPr>
        </p:nvSpPr>
        <p:spPr>
          <a:xfrm>
            <a:off x="266922" y="289511"/>
            <a:ext cx="11655840" cy="809388"/>
          </a:xfrm>
        </p:spPr>
        <p:txBody>
          <a:bodyPr/>
          <a:lstStyle>
            <a:lvl1pPr>
              <a:defRPr>
                <a:solidFill>
                  <a:schemeClr val="bg1">
                    <a:alpha val="99000"/>
                  </a:schemeClr>
                </a:solidFill>
              </a:defRPr>
            </a:lvl1pPr>
          </a:lstStyle>
          <a:p>
            <a:r>
              <a:rPr lang="en-US" dirty="0" smtClean="0"/>
              <a:t>Slide title</a:t>
            </a:r>
            <a:endParaRPr lang="en-US" dirty="0"/>
          </a:p>
        </p:txBody>
      </p:sp>
      <p:sp>
        <p:nvSpPr>
          <p:cNvPr id="17" name="Text Placeholder 4"/>
          <p:cNvSpPr>
            <a:spLocks noGrp="1"/>
          </p:cNvSpPr>
          <p:nvPr>
            <p:ph type="body" sz="quarter" idx="15" hasCustomPrompt="1"/>
          </p:nvPr>
        </p:nvSpPr>
        <p:spPr>
          <a:xfrm>
            <a:off x="266928" y="1008625"/>
            <a:ext cx="11655835" cy="718466"/>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dirty="0" smtClean="0"/>
              <a:t>Secondary title</a:t>
            </a:r>
          </a:p>
        </p:txBody>
      </p:sp>
    </p:spTree>
    <p:extLst>
      <p:ext uri="{BB962C8B-B14F-4D97-AF65-F5344CB8AC3E}">
        <p14:creationId xmlns:p14="http://schemas.microsoft.com/office/powerpoint/2010/main" val="43130782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8355170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47908" y="0"/>
            <a:ext cx="10696186" cy="1435100"/>
          </a:xfrm>
        </p:spPr>
        <p:txBody>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289629798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3" y="268966"/>
            <a:ext cx="8964247" cy="1075884"/>
          </a:xfrm>
        </p:spPr>
        <p:txBody>
          <a:bodyPr lIns="0" tIns="0" rIns="0" bIns="0"/>
          <a:lstStyle>
            <a:lvl1pPr>
              <a:lnSpc>
                <a:spcPts val="6174"/>
              </a:lnSpc>
              <a:defRPr sz="4703" baseline="0">
                <a:solidFill>
                  <a:schemeClr val="accent2"/>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358570" y="1524138"/>
            <a:ext cx="8964248" cy="2595214"/>
          </a:xfrm>
        </p:spPr>
        <p:txBody>
          <a:bodyPr lIns="0" tIns="0"/>
          <a:lstStyle>
            <a:lvl1pPr marL="228679" indent="-228679">
              <a:spcBef>
                <a:spcPts val="1174"/>
              </a:spcBef>
              <a:defRPr sz="2549">
                <a:latin typeface="+mn-lt"/>
              </a:defRPr>
            </a:lvl1pPr>
            <a:lvl2pPr marL="676699" indent="-228679">
              <a:spcBef>
                <a:spcPts val="1174"/>
              </a:spcBef>
              <a:buSzPct val="100000"/>
              <a:buFont typeface="Segoe UI" pitchFamily="34" charset="0"/>
              <a:buChar char="‐"/>
              <a:defRPr/>
            </a:lvl2pPr>
            <a:lvl3pPr marL="1124720" indent="-228679">
              <a:spcBef>
                <a:spcPts val="1174"/>
              </a:spcBef>
              <a:buFont typeface="Wingdings" pitchFamily="2" charset="2"/>
              <a:buChar char="§"/>
              <a:defRPr/>
            </a:lvl3pPr>
            <a:lvl4pPr marL="1568074" indent="-336015">
              <a:spcBef>
                <a:spcPts val="1174"/>
              </a:spcBef>
              <a:buFont typeface="+mj-lt"/>
              <a:buAutoNum type="arabicPeriod"/>
              <a:defRPr/>
            </a:lvl4pPr>
            <a:lvl5pPr marL="1907201" indent="-336015">
              <a:spcBef>
                <a:spcPts val="1174"/>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187057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1289"/>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956" y="218537"/>
            <a:ext cx="11655840" cy="899665"/>
          </a:xfrm>
        </p:spPr>
        <p:txBody>
          <a:bodyPr/>
          <a:lstStyle>
            <a:lvl1pPr>
              <a:defRPr sz="5495">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6369785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lvl1pPr>
              <a:defRPr>
                <a:solidFill>
                  <a:schemeClr val="tx2"/>
                </a:solidFill>
              </a:defRPr>
            </a:lvl1pPr>
          </a:lstStyle>
          <a:p>
            <a:r>
              <a:rPr dirty="0" smtClean="0">
                <a:solidFill>
                  <a:srgbClr val="505050"/>
                </a:solidFill>
              </a:rPr>
              <a:t>Microsoft Confidential</a:t>
            </a:r>
            <a:endParaRPr dirty="0">
              <a:solidFill>
                <a:srgbClr val="505050"/>
              </a:solidFill>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4"/>
              </a:spcBef>
              <a:spcAft>
                <a:spcPts val="2353"/>
              </a:spcAft>
              <a:buFontTx/>
              <a:buNone/>
              <a:defRPr lang="en-US" sz="5000" b="0" i="0" kern="1200" spc="0" baseline="0" dirty="0" smtClean="0">
                <a:solidFill>
                  <a:schemeClr val="tx2"/>
                </a:solidFill>
                <a:latin typeface="+mj-lt"/>
                <a:ea typeface="+mn-ea"/>
                <a:cs typeface="+mn-cs"/>
              </a:defRPr>
            </a:lvl1pPr>
          </a:lstStyle>
          <a:p>
            <a:pPr marL="0" marR="0" lvl="0" indent="0" algn="l" defTabSz="914016" rtl="0" eaLnBrk="1" fontAlgn="auto" latinLnBrk="0" hangingPunct="1">
              <a:lnSpc>
                <a:spcPct val="90000"/>
              </a:lnSpc>
              <a:spcBef>
                <a:spcPts val="1174"/>
              </a:spcBef>
              <a:spcAft>
                <a:spcPts val="2353"/>
              </a:spcAft>
              <a:buClrTx/>
              <a:buSzPct val="90000"/>
              <a:buFontTx/>
              <a:buNone/>
              <a:tabLst/>
            </a:pPr>
            <a:r>
              <a:rPr lang="en-US" dirty="0" smtClean="0"/>
              <a:t>Click to edit Master text</a:t>
            </a:r>
          </a:p>
        </p:txBody>
      </p:sp>
    </p:spTree>
    <p:extLst>
      <p:ext uri="{BB962C8B-B14F-4D97-AF65-F5344CB8AC3E}">
        <p14:creationId xmlns:p14="http://schemas.microsoft.com/office/powerpoint/2010/main" val="708855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6" y="3083657"/>
            <a:ext cx="3223860" cy="690695"/>
          </a:xfrm>
          <a:prstGeom prst="rect">
            <a:avLst/>
          </a:prstGeom>
        </p:spPr>
      </p:pic>
    </p:spTree>
    <p:extLst>
      <p:ext uri="{BB962C8B-B14F-4D97-AF65-F5344CB8AC3E}">
        <p14:creationId xmlns:p14="http://schemas.microsoft.com/office/powerpoint/2010/main" val="282389197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69366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797847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084232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945824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23749391"/>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3081576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3248108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9571674"/>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262530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814063"/>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764011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99015836"/>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098888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547880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939762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theme" Target="../theme/theme2.xml"/><Relationship Id="rId8"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slideLayout" Target="../slideLayouts/slideLayout140.xml"/><Relationship Id="rId63" Type="http://schemas.openxmlformats.org/officeDocument/2006/relationships/theme" Target="../theme/theme3.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8" Type="http://schemas.openxmlformats.org/officeDocument/2006/relationships/slideLayout" Target="../slideLayouts/slideLayout143.xml"/><Relationship Id="rId5" Type="http://schemas.openxmlformats.org/officeDocument/2006/relationships/slideLayout" Target="../slideLayouts/slideLayout90.xml"/><Relationship Id="rId61" Type="http://schemas.openxmlformats.org/officeDocument/2006/relationships/slideLayout" Target="../slideLayouts/slideLayout146.xml"/><Relationship Id="rId19" Type="http://schemas.openxmlformats.org/officeDocument/2006/relationships/slideLayout" Target="../slideLayouts/slideLayout10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56" Type="http://schemas.openxmlformats.org/officeDocument/2006/relationships/slideLayout" Target="../slideLayouts/slideLayout141.xml"/><Relationship Id="rId64" Type="http://schemas.openxmlformats.org/officeDocument/2006/relationships/image" Target="../media/image17.png"/><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59" Type="http://schemas.openxmlformats.org/officeDocument/2006/relationships/slideLayout" Target="../slideLayouts/slideLayout144.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62" Type="http://schemas.openxmlformats.org/officeDocument/2006/relationships/slideLayout" Target="../slideLayouts/slideLayout14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 Id="rId57" Type="http://schemas.openxmlformats.org/officeDocument/2006/relationships/slideLayout" Target="../slideLayouts/slideLayout142.xml"/><Relationship Id="rId10" Type="http://schemas.openxmlformats.org/officeDocument/2006/relationships/slideLayout" Target="../slideLayouts/slideLayout95.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60" Type="http://schemas.openxmlformats.org/officeDocument/2006/relationships/slideLayout" Target="../slideLayouts/slideLayout14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 Type="http://schemas.openxmlformats.org/officeDocument/2006/relationships/slideLayout" Target="../slideLayouts/slideLayout150.xml"/><Relationship Id="rId21" Type="http://schemas.openxmlformats.org/officeDocument/2006/relationships/slideLayout" Target="../slideLayouts/slideLayout168.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29" Type="http://schemas.openxmlformats.org/officeDocument/2006/relationships/theme" Target="../theme/theme4.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image" Target="../media/image1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slideLayout" Target="../slideLayouts/slideLayout227.xml"/><Relationship Id="rId39" Type="http://schemas.openxmlformats.org/officeDocument/2006/relationships/slideLayout" Target="../slideLayouts/slideLayout240.xml"/><Relationship Id="rId21" Type="http://schemas.openxmlformats.org/officeDocument/2006/relationships/slideLayout" Target="../slideLayouts/slideLayout222.xml"/><Relationship Id="rId34" Type="http://schemas.openxmlformats.org/officeDocument/2006/relationships/slideLayout" Target="../slideLayouts/slideLayout235.xml"/><Relationship Id="rId42" Type="http://schemas.openxmlformats.org/officeDocument/2006/relationships/slideLayout" Target="../slideLayouts/slideLayout243.xml"/><Relationship Id="rId47" Type="http://schemas.openxmlformats.org/officeDocument/2006/relationships/slideLayout" Target="../slideLayouts/slideLayout248.xml"/><Relationship Id="rId50" Type="http://schemas.openxmlformats.org/officeDocument/2006/relationships/slideLayout" Target="../slideLayouts/slideLayout251.xml"/><Relationship Id="rId55" Type="http://schemas.openxmlformats.org/officeDocument/2006/relationships/slideLayout" Target="../slideLayouts/slideLayout256.xml"/><Relationship Id="rId63" Type="http://schemas.openxmlformats.org/officeDocument/2006/relationships/image" Target="../media/image17.png"/><Relationship Id="rId7" Type="http://schemas.openxmlformats.org/officeDocument/2006/relationships/slideLayout" Target="../slideLayouts/slideLayout208.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9" Type="http://schemas.openxmlformats.org/officeDocument/2006/relationships/slideLayout" Target="../slideLayouts/slideLayout230.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32" Type="http://schemas.openxmlformats.org/officeDocument/2006/relationships/slideLayout" Target="../slideLayouts/slideLayout233.xml"/><Relationship Id="rId37" Type="http://schemas.openxmlformats.org/officeDocument/2006/relationships/slideLayout" Target="../slideLayouts/slideLayout238.xml"/><Relationship Id="rId40" Type="http://schemas.openxmlformats.org/officeDocument/2006/relationships/slideLayout" Target="../slideLayouts/slideLayout241.xml"/><Relationship Id="rId45" Type="http://schemas.openxmlformats.org/officeDocument/2006/relationships/slideLayout" Target="../slideLayouts/slideLayout246.xml"/><Relationship Id="rId53" Type="http://schemas.openxmlformats.org/officeDocument/2006/relationships/slideLayout" Target="../slideLayouts/slideLayout254.xml"/><Relationship Id="rId58" Type="http://schemas.openxmlformats.org/officeDocument/2006/relationships/slideLayout" Target="../slideLayouts/slideLayout259.xml"/><Relationship Id="rId5" Type="http://schemas.openxmlformats.org/officeDocument/2006/relationships/slideLayout" Target="../slideLayouts/slideLayout206.xml"/><Relationship Id="rId61" Type="http://schemas.openxmlformats.org/officeDocument/2006/relationships/slideLayout" Target="../slideLayouts/slideLayout262.xml"/><Relationship Id="rId19" Type="http://schemas.openxmlformats.org/officeDocument/2006/relationships/slideLayout" Target="../slideLayouts/slideLayout220.xml"/><Relationship Id="rId14" Type="http://schemas.openxmlformats.org/officeDocument/2006/relationships/slideLayout" Target="../slideLayouts/slideLayout215.xml"/><Relationship Id="rId22" Type="http://schemas.openxmlformats.org/officeDocument/2006/relationships/slideLayout" Target="../slideLayouts/slideLayout223.xml"/><Relationship Id="rId27" Type="http://schemas.openxmlformats.org/officeDocument/2006/relationships/slideLayout" Target="../slideLayouts/slideLayout228.xml"/><Relationship Id="rId30" Type="http://schemas.openxmlformats.org/officeDocument/2006/relationships/slideLayout" Target="../slideLayouts/slideLayout231.xml"/><Relationship Id="rId35" Type="http://schemas.openxmlformats.org/officeDocument/2006/relationships/slideLayout" Target="../slideLayouts/slideLayout236.xml"/><Relationship Id="rId43" Type="http://schemas.openxmlformats.org/officeDocument/2006/relationships/slideLayout" Target="../slideLayouts/slideLayout244.xml"/><Relationship Id="rId48" Type="http://schemas.openxmlformats.org/officeDocument/2006/relationships/slideLayout" Target="../slideLayouts/slideLayout249.xml"/><Relationship Id="rId56" Type="http://schemas.openxmlformats.org/officeDocument/2006/relationships/slideLayout" Target="../slideLayouts/slideLayout257.xml"/><Relationship Id="rId8" Type="http://schemas.openxmlformats.org/officeDocument/2006/relationships/slideLayout" Target="../slideLayouts/slideLayout209.xml"/><Relationship Id="rId51" Type="http://schemas.openxmlformats.org/officeDocument/2006/relationships/slideLayout" Target="../slideLayouts/slideLayout252.xml"/><Relationship Id="rId3" Type="http://schemas.openxmlformats.org/officeDocument/2006/relationships/slideLayout" Target="../slideLayouts/slideLayout204.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slideLayout" Target="../slideLayouts/slideLayout226.xml"/><Relationship Id="rId33" Type="http://schemas.openxmlformats.org/officeDocument/2006/relationships/slideLayout" Target="../slideLayouts/slideLayout234.xml"/><Relationship Id="rId38" Type="http://schemas.openxmlformats.org/officeDocument/2006/relationships/slideLayout" Target="../slideLayouts/slideLayout239.xml"/><Relationship Id="rId46" Type="http://schemas.openxmlformats.org/officeDocument/2006/relationships/slideLayout" Target="../slideLayouts/slideLayout247.xml"/><Relationship Id="rId59" Type="http://schemas.openxmlformats.org/officeDocument/2006/relationships/slideLayout" Target="../slideLayouts/slideLayout260.xml"/><Relationship Id="rId20" Type="http://schemas.openxmlformats.org/officeDocument/2006/relationships/slideLayout" Target="../slideLayouts/slideLayout221.xml"/><Relationship Id="rId41" Type="http://schemas.openxmlformats.org/officeDocument/2006/relationships/slideLayout" Target="../slideLayouts/slideLayout242.xml"/><Relationship Id="rId54" Type="http://schemas.openxmlformats.org/officeDocument/2006/relationships/slideLayout" Target="../slideLayouts/slideLayout255.xml"/><Relationship Id="rId62" Type="http://schemas.openxmlformats.org/officeDocument/2006/relationships/theme" Target="../theme/theme6.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28" Type="http://schemas.openxmlformats.org/officeDocument/2006/relationships/slideLayout" Target="../slideLayouts/slideLayout229.xml"/><Relationship Id="rId36" Type="http://schemas.openxmlformats.org/officeDocument/2006/relationships/slideLayout" Target="../slideLayouts/slideLayout237.xml"/><Relationship Id="rId49" Type="http://schemas.openxmlformats.org/officeDocument/2006/relationships/slideLayout" Target="../slideLayouts/slideLayout250.xml"/><Relationship Id="rId57" Type="http://schemas.openxmlformats.org/officeDocument/2006/relationships/slideLayout" Target="../slideLayouts/slideLayout258.xml"/><Relationship Id="rId10" Type="http://schemas.openxmlformats.org/officeDocument/2006/relationships/slideLayout" Target="../slideLayouts/slideLayout211.xml"/><Relationship Id="rId31" Type="http://schemas.openxmlformats.org/officeDocument/2006/relationships/slideLayout" Target="../slideLayouts/slideLayout232.xml"/><Relationship Id="rId44" Type="http://schemas.openxmlformats.org/officeDocument/2006/relationships/slideLayout" Target="../slideLayouts/slideLayout245.xml"/><Relationship Id="rId52" Type="http://schemas.openxmlformats.org/officeDocument/2006/relationships/slideLayout" Target="../slideLayouts/slideLayout253.xml"/><Relationship Id="rId60" Type="http://schemas.openxmlformats.org/officeDocument/2006/relationships/slideLayout" Target="../slideLayouts/slideLayout261.xml"/><Relationship Id="rId4" Type="http://schemas.openxmlformats.org/officeDocument/2006/relationships/slideLayout" Target="../slideLayouts/slideLayout205.xml"/><Relationship Id="rId9" Type="http://schemas.openxmlformats.org/officeDocument/2006/relationships/slideLayout" Target="../slideLayouts/slideLayout21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75.xml"/><Relationship Id="rId18" Type="http://schemas.openxmlformats.org/officeDocument/2006/relationships/slideLayout" Target="../slideLayouts/slideLayout280.xml"/><Relationship Id="rId26" Type="http://schemas.openxmlformats.org/officeDocument/2006/relationships/slideLayout" Target="../slideLayouts/slideLayout288.xml"/><Relationship Id="rId39" Type="http://schemas.openxmlformats.org/officeDocument/2006/relationships/theme" Target="../theme/theme7.xml"/><Relationship Id="rId21" Type="http://schemas.openxmlformats.org/officeDocument/2006/relationships/slideLayout" Target="../slideLayouts/slideLayout283.xml"/><Relationship Id="rId34" Type="http://schemas.openxmlformats.org/officeDocument/2006/relationships/slideLayout" Target="../slideLayouts/slideLayout296.xml"/><Relationship Id="rId7" Type="http://schemas.openxmlformats.org/officeDocument/2006/relationships/slideLayout" Target="../slideLayouts/slideLayout269.xml"/><Relationship Id="rId12" Type="http://schemas.openxmlformats.org/officeDocument/2006/relationships/slideLayout" Target="../slideLayouts/slideLayout274.xml"/><Relationship Id="rId17" Type="http://schemas.openxmlformats.org/officeDocument/2006/relationships/slideLayout" Target="../slideLayouts/slideLayout279.xml"/><Relationship Id="rId25" Type="http://schemas.openxmlformats.org/officeDocument/2006/relationships/slideLayout" Target="../slideLayouts/slideLayout287.xml"/><Relationship Id="rId33" Type="http://schemas.openxmlformats.org/officeDocument/2006/relationships/slideLayout" Target="../slideLayouts/slideLayout295.xml"/><Relationship Id="rId38" Type="http://schemas.openxmlformats.org/officeDocument/2006/relationships/slideLayout" Target="../slideLayouts/slideLayout300.xml"/><Relationship Id="rId2" Type="http://schemas.openxmlformats.org/officeDocument/2006/relationships/slideLayout" Target="../slideLayouts/slideLayout264.xml"/><Relationship Id="rId16" Type="http://schemas.openxmlformats.org/officeDocument/2006/relationships/slideLayout" Target="../slideLayouts/slideLayout278.xml"/><Relationship Id="rId20" Type="http://schemas.openxmlformats.org/officeDocument/2006/relationships/slideLayout" Target="../slideLayouts/slideLayout282.xml"/><Relationship Id="rId29" Type="http://schemas.openxmlformats.org/officeDocument/2006/relationships/slideLayout" Target="../slideLayouts/slideLayout291.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11" Type="http://schemas.openxmlformats.org/officeDocument/2006/relationships/slideLayout" Target="../slideLayouts/slideLayout273.xml"/><Relationship Id="rId24" Type="http://schemas.openxmlformats.org/officeDocument/2006/relationships/slideLayout" Target="../slideLayouts/slideLayout286.xml"/><Relationship Id="rId32" Type="http://schemas.openxmlformats.org/officeDocument/2006/relationships/slideLayout" Target="../slideLayouts/slideLayout294.xml"/><Relationship Id="rId37" Type="http://schemas.openxmlformats.org/officeDocument/2006/relationships/slideLayout" Target="../slideLayouts/slideLayout299.xml"/><Relationship Id="rId40" Type="http://schemas.openxmlformats.org/officeDocument/2006/relationships/image" Target="../media/image34.png"/><Relationship Id="rId5" Type="http://schemas.openxmlformats.org/officeDocument/2006/relationships/slideLayout" Target="../slideLayouts/slideLayout267.xml"/><Relationship Id="rId15" Type="http://schemas.openxmlformats.org/officeDocument/2006/relationships/slideLayout" Target="../slideLayouts/slideLayout277.xml"/><Relationship Id="rId23" Type="http://schemas.openxmlformats.org/officeDocument/2006/relationships/slideLayout" Target="../slideLayouts/slideLayout285.xml"/><Relationship Id="rId28" Type="http://schemas.openxmlformats.org/officeDocument/2006/relationships/slideLayout" Target="../slideLayouts/slideLayout290.xml"/><Relationship Id="rId36" Type="http://schemas.openxmlformats.org/officeDocument/2006/relationships/slideLayout" Target="../slideLayouts/slideLayout298.xml"/><Relationship Id="rId10" Type="http://schemas.openxmlformats.org/officeDocument/2006/relationships/slideLayout" Target="../slideLayouts/slideLayout272.xml"/><Relationship Id="rId19" Type="http://schemas.openxmlformats.org/officeDocument/2006/relationships/slideLayout" Target="../slideLayouts/slideLayout281.xml"/><Relationship Id="rId31" Type="http://schemas.openxmlformats.org/officeDocument/2006/relationships/slideLayout" Target="../slideLayouts/slideLayout293.xml"/><Relationship Id="rId4" Type="http://schemas.openxmlformats.org/officeDocument/2006/relationships/slideLayout" Target="../slideLayouts/slideLayout266.xml"/><Relationship Id="rId9" Type="http://schemas.openxmlformats.org/officeDocument/2006/relationships/slideLayout" Target="../slideLayouts/slideLayout271.xml"/><Relationship Id="rId14" Type="http://schemas.openxmlformats.org/officeDocument/2006/relationships/slideLayout" Target="../slideLayouts/slideLayout276.xml"/><Relationship Id="rId22" Type="http://schemas.openxmlformats.org/officeDocument/2006/relationships/slideLayout" Target="../slideLayouts/slideLayout284.xml"/><Relationship Id="rId27" Type="http://schemas.openxmlformats.org/officeDocument/2006/relationships/slideLayout" Target="../slideLayouts/slideLayout289.xml"/><Relationship Id="rId30" Type="http://schemas.openxmlformats.org/officeDocument/2006/relationships/slideLayout" Target="../slideLayouts/slideLayout292.xml"/><Relationship Id="rId35" Type="http://schemas.openxmlformats.org/officeDocument/2006/relationships/slideLayout" Target="../slideLayouts/slideLayout297.xml"/><Relationship Id="rId8" Type="http://schemas.openxmlformats.org/officeDocument/2006/relationships/slideLayout" Target="../slideLayouts/slideLayout270.xml"/><Relationship Id="rId3" Type="http://schemas.openxmlformats.org/officeDocument/2006/relationships/slideLayout" Target="../slideLayouts/slideLayout2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81" tIns="89614" rIns="143381" bIns="89614"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4" y="1189178"/>
            <a:ext cx="11653521" cy="2075394"/>
          </a:xfrm>
          <a:prstGeom prst="rect">
            <a:avLst/>
          </a:prstGeom>
        </p:spPr>
        <p:txBody>
          <a:bodyPr vert="horz" wrap="square" lIns="143381" tIns="89614" rIns="143381" bIns="8961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434057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 id="2147483860" r:id="rId27"/>
    <p:sldLayoutId id="2147483861" r:id="rId28"/>
    <p:sldLayoutId id="2147483862" r:id="rId29"/>
    <p:sldLayoutId id="2147483863" r:id="rId30"/>
    <p:sldLayoutId id="2147483864" r:id="rId31"/>
    <p:sldLayoutId id="2147483865" r:id="rId32"/>
    <p:sldLayoutId id="2147483866" r:id="rId33"/>
    <p:sldLayoutId id="2147483867" r:id="rId34"/>
    <p:sldLayoutId id="2147483868" r:id="rId35"/>
    <p:sldLayoutId id="2147483869" r:id="rId36"/>
    <p:sldLayoutId id="2147483870" r:id="rId37"/>
    <p:sldLayoutId id="2147483871" r:id="rId38"/>
    <p:sldLayoutId id="2147483872" r:id="rId39"/>
    <p:sldLayoutId id="2147483873" r:id="rId40"/>
    <p:sldLayoutId id="2147483874" r:id="rId41"/>
    <p:sldLayoutId id="2147483875" r:id="rId42"/>
    <p:sldLayoutId id="2147483876" r:id="rId43"/>
    <p:sldLayoutId id="2147483877" r:id="rId44"/>
    <p:sldLayoutId id="2147483878" r:id="rId45"/>
    <p:sldLayoutId id="2147483879" r:id="rId46"/>
    <p:sldLayoutId id="2147483880" r:id="rId47"/>
    <p:sldLayoutId id="2147483881" r:id="rId48"/>
    <p:sldLayoutId id="2147483882" r:id="rId49"/>
    <p:sldLayoutId id="2147483883" r:id="rId50"/>
    <p:sldLayoutId id="2147483884" r:id="rId51"/>
  </p:sldLayoutIdLst>
  <p:transition>
    <p:fade/>
  </p:transition>
  <p:timing>
    <p:tnLst>
      <p:par>
        <p:cTn id="1" dur="indefinite" restart="never" nodeType="tmRoot"/>
      </p:par>
    </p:tnLst>
  </p:timing>
  <p:txStyles>
    <p:titleStyle>
      <a:lvl1pPr algn="l" defTabSz="914109"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9" rtl="0" eaLnBrk="1" latinLnBrk="0" hangingPunct="1">
        <a:defRPr sz="1800" kern="1200">
          <a:solidFill>
            <a:schemeClr val="tx1"/>
          </a:solidFill>
          <a:latin typeface="+mn-lt"/>
          <a:ea typeface="+mn-ea"/>
          <a:cs typeface="+mn-cs"/>
        </a:defRPr>
      </a:lvl1pPr>
      <a:lvl2pPr marL="457054" algn="l" defTabSz="914109" rtl="0" eaLnBrk="1" latinLnBrk="0" hangingPunct="1">
        <a:defRPr sz="1800" kern="1200">
          <a:solidFill>
            <a:schemeClr val="tx1"/>
          </a:solidFill>
          <a:latin typeface="+mn-lt"/>
          <a:ea typeface="+mn-ea"/>
          <a:cs typeface="+mn-cs"/>
        </a:defRPr>
      </a:lvl2pPr>
      <a:lvl3pPr marL="914109" algn="l" defTabSz="914109" rtl="0" eaLnBrk="1" latinLnBrk="0" hangingPunct="1">
        <a:defRPr sz="1800" kern="1200">
          <a:solidFill>
            <a:schemeClr val="tx1"/>
          </a:solidFill>
          <a:latin typeface="+mn-lt"/>
          <a:ea typeface="+mn-ea"/>
          <a:cs typeface="+mn-cs"/>
        </a:defRPr>
      </a:lvl3pPr>
      <a:lvl4pPr marL="1371163" algn="l" defTabSz="914109" rtl="0" eaLnBrk="1" latinLnBrk="0" hangingPunct="1">
        <a:defRPr sz="1800" kern="1200">
          <a:solidFill>
            <a:schemeClr val="tx1"/>
          </a:solidFill>
          <a:latin typeface="+mn-lt"/>
          <a:ea typeface="+mn-ea"/>
          <a:cs typeface="+mn-cs"/>
        </a:defRPr>
      </a:lvl4pPr>
      <a:lvl5pPr marL="1828218" algn="l" defTabSz="914109" rtl="0" eaLnBrk="1" latinLnBrk="0" hangingPunct="1">
        <a:defRPr sz="1800" kern="1200">
          <a:solidFill>
            <a:schemeClr val="tx1"/>
          </a:solidFill>
          <a:latin typeface="+mn-lt"/>
          <a:ea typeface="+mn-ea"/>
          <a:cs typeface="+mn-cs"/>
        </a:defRPr>
      </a:lvl5pPr>
      <a:lvl6pPr marL="2285273" algn="l" defTabSz="914109" rtl="0" eaLnBrk="1" latinLnBrk="0" hangingPunct="1">
        <a:defRPr sz="1800" kern="1200">
          <a:solidFill>
            <a:schemeClr val="tx1"/>
          </a:solidFill>
          <a:latin typeface="+mn-lt"/>
          <a:ea typeface="+mn-ea"/>
          <a:cs typeface="+mn-cs"/>
        </a:defRPr>
      </a:lvl6pPr>
      <a:lvl7pPr marL="2742327" algn="l" defTabSz="914109" rtl="0" eaLnBrk="1" latinLnBrk="0" hangingPunct="1">
        <a:defRPr sz="1800" kern="1200">
          <a:solidFill>
            <a:schemeClr val="tx1"/>
          </a:solidFill>
          <a:latin typeface="+mn-lt"/>
          <a:ea typeface="+mn-ea"/>
          <a:cs typeface="+mn-cs"/>
        </a:defRPr>
      </a:lvl7pPr>
      <a:lvl8pPr marL="3199383" algn="l" defTabSz="914109" rtl="0" eaLnBrk="1" latinLnBrk="0" hangingPunct="1">
        <a:defRPr sz="1800" kern="1200">
          <a:solidFill>
            <a:schemeClr val="tx1"/>
          </a:solidFill>
          <a:latin typeface="+mn-lt"/>
          <a:ea typeface="+mn-ea"/>
          <a:cs typeface="+mn-cs"/>
        </a:defRPr>
      </a:lvl8pPr>
      <a:lvl9pPr marL="3656439" algn="l" defTabSz="91410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fld id="{27258FFF-F925-446B-8502-81C933981705}" type="slidenum">
              <a:rPr>
                <a:gradFill>
                  <a:gsLst>
                    <a:gs pos="2239">
                      <a:srgbClr val="505050"/>
                    </a:gs>
                    <a:gs pos="11940">
                      <a:srgbClr val="505050"/>
                    </a:gs>
                  </a:gsLst>
                  <a:lin ang="5400000" scaled="0"/>
                </a:gradFill>
              </a:rPr>
              <a:pPr defTabSz="914192"/>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938203661"/>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Lst>
  <p:transition>
    <p:fade/>
  </p:transition>
  <p:timing>
    <p:tnLst>
      <p:par>
        <p:cTn id="1" dur="indefinite" restart="never" nodeType="tmRoot"/>
      </p:par>
    </p:tnLst>
  </p:timing>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39">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3">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guide id="23">
          <p15:clr>
            <a:srgbClr val="F26B43"/>
          </p15:clr>
        </p15:guide>
        <p15:guide id="24" pos="7834">
          <p15:clr>
            <a:srgbClr val="F26B43"/>
          </p15:clr>
        </p15:guide>
        <p15:guide id="25" orient="horz" pos="4406">
          <p15:clr>
            <a:srgbClr val="F26B43"/>
          </p15:clr>
        </p15:guide>
        <p15:guide id="26" orient="horz">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6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05586385"/>
      </p:ext>
    </p:extLst>
  </p:cSld>
  <p:clrMap bg1="dk1" tx1="lt1" bg2="dk2" tx2="lt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50" r:id="rId29"/>
    <p:sldLayoutId id="2147483662" r:id="rId30"/>
    <p:sldLayoutId id="2147483663" r:id="rId31"/>
    <p:sldLayoutId id="2147483664" r:id="rId32"/>
    <p:sldLayoutId id="2147483665" r:id="rId33"/>
    <p:sldLayoutId id="2147483666" r:id="rId34"/>
    <p:sldLayoutId id="2147483667" r:id="rId35"/>
    <p:sldLayoutId id="2147483668" r:id="rId36"/>
    <p:sldLayoutId id="2147483669" r:id="rId37"/>
    <p:sldLayoutId id="2147483670" r:id="rId38"/>
    <p:sldLayoutId id="2147483671" r:id="rId39"/>
    <p:sldLayoutId id="2147483672" r:id="rId40"/>
    <p:sldLayoutId id="2147483673" r:id="rId41"/>
    <p:sldLayoutId id="2147483674" r:id="rId42"/>
    <p:sldLayoutId id="2147483675" r:id="rId43"/>
    <p:sldLayoutId id="2147483676" r:id="rId44"/>
    <p:sldLayoutId id="2147483677" r:id="rId45"/>
    <p:sldLayoutId id="2147483678" r:id="rId46"/>
    <p:sldLayoutId id="2147483679" r:id="rId47"/>
    <p:sldLayoutId id="2147483680" r:id="rId48"/>
    <p:sldLayoutId id="2147483682" r:id="rId49"/>
    <p:sldLayoutId id="2147483685" r:id="rId50"/>
    <p:sldLayoutId id="2147483686" r:id="rId51"/>
    <p:sldLayoutId id="2147483687" r:id="rId52"/>
    <p:sldLayoutId id="2147483688" r:id="rId53"/>
    <p:sldLayoutId id="2147483689" r:id="rId54"/>
    <p:sldLayoutId id="2147483694" r:id="rId55"/>
    <p:sldLayoutId id="2147483695" r:id="rId56"/>
    <p:sldLayoutId id="2147483697" r:id="rId57"/>
    <p:sldLayoutId id="2147483831" r:id="rId58"/>
    <p:sldLayoutId id="2147483722" r:id="rId59"/>
    <p:sldLayoutId id="2147483832" r:id="rId60"/>
    <p:sldLayoutId id="2147484114" r:id="rId61"/>
    <p:sldLayoutId id="2147484117" r:id="rId62"/>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76035883"/>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 id="2147483973" r:id="rId19"/>
    <p:sldLayoutId id="2147483974" r:id="rId20"/>
    <p:sldLayoutId id="2147483975" r:id="rId21"/>
    <p:sldLayoutId id="2147483976" r:id="rId22"/>
    <p:sldLayoutId id="2147483977" r:id="rId23"/>
    <p:sldLayoutId id="2147483978" r:id="rId24"/>
    <p:sldLayoutId id="2147483979" r:id="rId25"/>
    <p:sldLayoutId id="2147483980" r:id="rId26"/>
    <p:sldLayoutId id="2147483981" r:id="rId27"/>
    <p:sldLayoutId id="2147483982" r:id="rId28"/>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306561"/>
            <a:ext cx="11655840" cy="88106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204636"/>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89714"/>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89714"/>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fld id="{27258FFF-F925-446B-8502-81C933981705}" type="slidenum">
              <a:rPr lang="en-US" smtClean="0">
                <a:gradFill>
                  <a:gsLst>
                    <a:gs pos="2239">
                      <a:srgbClr val="505050"/>
                    </a:gs>
                    <a:gs pos="11940">
                      <a:srgbClr val="505050"/>
                    </a:gs>
                  </a:gsLst>
                  <a:lin ang="5400000" scaled="0"/>
                </a:gradFill>
              </a:rPr>
              <a:pPr defTabSz="914192"/>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979381678"/>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 id="2147484000" r:id="rId17"/>
    <p:sldLayoutId id="2147484001" r:id="rId18"/>
    <p:sldLayoutId id="2147484002" r:id="rId19"/>
    <p:sldLayoutId id="2147484003" r:id="rId20"/>
    <p:sldLayoutId id="2147484004" r:id="rId21"/>
    <p:sldLayoutId id="2147484005" r:id="rId22"/>
    <p:sldLayoutId id="2147484006" r:id="rId23"/>
    <p:sldLayoutId id="2147484007" r:id="rId24"/>
    <p:sldLayoutId id="2147484008" r:id="rId25"/>
    <p:sldLayoutId id="2147484009" r:id="rId26"/>
  </p:sldLayoutIdLst>
  <p:transition>
    <p:fade/>
  </p:transition>
  <p:timing>
    <p:tnLst>
      <p:par>
        <p:cTn id="1" dur="indefinite" restart="never" nodeType="tmRoot"/>
      </p:par>
    </p:tnLst>
  </p:timing>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63"/>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10534963"/>
      </p:ext>
    </p:extLst>
  </p:cSld>
  <p:clrMap bg1="dk1" tx1="lt1" bg2="dk2" tx2="lt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 id="2147484032" r:id="rId22"/>
    <p:sldLayoutId id="2147484033" r:id="rId23"/>
    <p:sldLayoutId id="2147484034" r:id="rId24"/>
    <p:sldLayoutId id="2147484035" r:id="rId25"/>
    <p:sldLayoutId id="2147484036" r:id="rId26"/>
    <p:sldLayoutId id="2147484037" r:id="rId27"/>
    <p:sldLayoutId id="2147484038" r:id="rId28"/>
    <p:sldLayoutId id="2147484039" r:id="rId29"/>
    <p:sldLayoutId id="2147484040" r:id="rId30"/>
    <p:sldLayoutId id="2147484041" r:id="rId31"/>
    <p:sldLayoutId id="2147484042" r:id="rId32"/>
    <p:sldLayoutId id="2147484043" r:id="rId33"/>
    <p:sldLayoutId id="2147484044" r:id="rId34"/>
    <p:sldLayoutId id="2147484045" r:id="rId35"/>
    <p:sldLayoutId id="2147484046" r:id="rId36"/>
    <p:sldLayoutId id="2147484047" r:id="rId37"/>
    <p:sldLayoutId id="2147484048" r:id="rId38"/>
    <p:sldLayoutId id="2147484049" r:id="rId39"/>
    <p:sldLayoutId id="2147484050" r:id="rId40"/>
    <p:sldLayoutId id="2147484051" r:id="rId41"/>
    <p:sldLayoutId id="2147484052" r:id="rId42"/>
    <p:sldLayoutId id="2147484053" r:id="rId43"/>
    <p:sldLayoutId id="2147484054" r:id="rId44"/>
    <p:sldLayoutId id="2147484055" r:id="rId45"/>
    <p:sldLayoutId id="2147484056" r:id="rId46"/>
    <p:sldLayoutId id="2147484057" r:id="rId47"/>
    <p:sldLayoutId id="2147484058" r:id="rId48"/>
    <p:sldLayoutId id="2147484059" r:id="rId49"/>
    <p:sldLayoutId id="2147484060" r:id="rId50"/>
    <p:sldLayoutId id="2147484061" r:id="rId51"/>
    <p:sldLayoutId id="2147484062" r:id="rId52"/>
    <p:sldLayoutId id="2147484063" r:id="rId53"/>
    <p:sldLayoutId id="2147484064" r:id="rId54"/>
    <p:sldLayoutId id="2147484065" r:id="rId55"/>
    <p:sldLayoutId id="2147484066" r:id="rId56"/>
    <p:sldLayoutId id="2147484067" r:id="rId57"/>
    <p:sldLayoutId id="2147484068" r:id="rId58"/>
    <p:sldLayoutId id="2147484069" r:id="rId59"/>
    <p:sldLayoutId id="2147484070" r:id="rId60"/>
    <p:sldLayoutId id="2147484071" r:id="rId61"/>
  </p:sldLayoutIdLst>
  <p:transition>
    <p:fade/>
  </p:transition>
  <p:timing>
    <p:tnLst>
      <p:par>
        <p:cTn id="1" dur="indefinite" restart="never" nodeType="tmRoot"/>
      </p:par>
    </p:tnLst>
  </p:timing>
  <p:txStyles>
    <p:titleStyle>
      <a:lvl1pPr algn="l" defTabSz="91411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4" marR="0" indent="-336054"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36" marR="0" indent="-236483"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24"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160"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195"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824"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85"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94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00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17" rtl="0" eaLnBrk="1" latinLnBrk="0" hangingPunct="1">
        <a:defRPr sz="1765" kern="1200">
          <a:solidFill>
            <a:schemeClr val="tx1"/>
          </a:solidFill>
          <a:latin typeface="+mn-lt"/>
          <a:ea typeface="+mn-ea"/>
          <a:cs typeface="+mn-cs"/>
        </a:defRPr>
      </a:lvl1pPr>
      <a:lvl2pPr marL="457059" algn="l" defTabSz="914117" rtl="0" eaLnBrk="1" latinLnBrk="0" hangingPunct="1">
        <a:defRPr sz="1765" kern="1200">
          <a:solidFill>
            <a:schemeClr val="tx1"/>
          </a:solidFill>
          <a:latin typeface="+mn-lt"/>
          <a:ea typeface="+mn-ea"/>
          <a:cs typeface="+mn-cs"/>
        </a:defRPr>
      </a:lvl2pPr>
      <a:lvl3pPr marL="914117" algn="l" defTabSz="914117" rtl="0" eaLnBrk="1" latinLnBrk="0" hangingPunct="1">
        <a:defRPr sz="1765" kern="1200">
          <a:solidFill>
            <a:schemeClr val="tx1"/>
          </a:solidFill>
          <a:latin typeface="+mn-lt"/>
          <a:ea typeface="+mn-ea"/>
          <a:cs typeface="+mn-cs"/>
        </a:defRPr>
      </a:lvl3pPr>
      <a:lvl4pPr marL="1371178" algn="l" defTabSz="914117" rtl="0" eaLnBrk="1" latinLnBrk="0" hangingPunct="1">
        <a:defRPr sz="1765" kern="1200">
          <a:solidFill>
            <a:schemeClr val="tx1"/>
          </a:solidFill>
          <a:latin typeface="+mn-lt"/>
          <a:ea typeface="+mn-ea"/>
          <a:cs typeface="+mn-cs"/>
        </a:defRPr>
      </a:lvl4pPr>
      <a:lvl5pPr marL="1828236" algn="l" defTabSz="914117" rtl="0" eaLnBrk="1" latinLnBrk="0" hangingPunct="1">
        <a:defRPr sz="1765" kern="1200">
          <a:solidFill>
            <a:schemeClr val="tx1"/>
          </a:solidFill>
          <a:latin typeface="+mn-lt"/>
          <a:ea typeface="+mn-ea"/>
          <a:cs typeface="+mn-cs"/>
        </a:defRPr>
      </a:lvl5pPr>
      <a:lvl6pPr marL="2285297" algn="l" defTabSz="914117" rtl="0" eaLnBrk="1" latinLnBrk="0" hangingPunct="1">
        <a:defRPr sz="1765" kern="1200">
          <a:solidFill>
            <a:schemeClr val="tx1"/>
          </a:solidFill>
          <a:latin typeface="+mn-lt"/>
          <a:ea typeface="+mn-ea"/>
          <a:cs typeface="+mn-cs"/>
        </a:defRPr>
      </a:lvl6pPr>
      <a:lvl7pPr marL="2742354" algn="l" defTabSz="914117" rtl="0" eaLnBrk="1" latinLnBrk="0" hangingPunct="1">
        <a:defRPr sz="1765" kern="1200">
          <a:solidFill>
            <a:schemeClr val="tx1"/>
          </a:solidFill>
          <a:latin typeface="+mn-lt"/>
          <a:ea typeface="+mn-ea"/>
          <a:cs typeface="+mn-cs"/>
        </a:defRPr>
      </a:lvl7pPr>
      <a:lvl8pPr marL="3199415" algn="l" defTabSz="914117" rtl="0" eaLnBrk="1" latinLnBrk="0" hangingPunct="1">
        <a:defRPr sz="1765" kern="1200">
          <a:solidFill>
            <a:schemeClr val="tx1"/>
          </a:solidFill>
          <a:latin typeface="+mn-lt"/>
          <a:ea typeface="+mn-ea"/>
          <a:cs typeface="+mn-cs"/>
        </a:defRPr>
      </a:lvl8pPr>
      <a:lvl9pPr marL="3656474" algn="l" defTabSz="91411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3" y="1189179"/>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40" cstate="print">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541148786"/>
      </p:ext>
    </p:extLst>
  </p:cSld>
  <p:clrMap bg1="dk1" tx1="lt1" bg2="dk2" tx2="lt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 id="2147484087" r:id="rId15"/>
    <p:sldLayoutId id="2147484088" r:id="rId16"/>
    <p:sldLayoutId id="2147484089" r:id="rId17"/>
    <p:sldLayoutId id="2147484090" r:id="rId18"/>
    <p:sldLayoutId id="2147484091" r:id="rId19"/>
    <p:sldLayoutId id="2147484092" r:id="rId20"/>
    <p:sldLayoutId id="2147484093" r:id="rId21"/>
    <p:sldLayoutId id="2147484094" r:id="rId22"/>
    <p:sldLayoutId id="2147484095" r:id="rId23"/>
    <p:sldLayoutId id="2147484096" r:id="rId24"/>
    <p:sldLayoutId id="2147484097" r:id="rId25"/>
    <p:sldLayoutId id="2147484098" r:id="rId26"/>
    <p:sldLayoutId id="2147484099" r:id="rId27"/>
    <p:sldLayoutId id="2147484100" r:id="rId28"/>
    <p:sldLayoutId id="2147484101" r:id="rId29"/>
    <p:sldLayoutId id="2147484102" r:id="rId30"/>
    <p:sldLayoutId id="2147484103" r:id="rId31"/>
    <p:sldLayoutId id="2147484104" r:id="rId32"/>
    <p:sldLayoutId id="2147484105" r:id="rId33"/>
    <p:sldLayoutId id="2147484106" r:id="rId34"/>
    <p:sldLayoutId id="2147484107" r:id="rId35"/>
    <p:sldLayoutId id="2147484108" r:id="rId36"/>
    <p:sldLayoutId id="2147484109" r:id="rId37"/>
    <p:sldLayoutId id="2147484110" r:id="rId38"/>
  </p:sldLayoutIdLst>
  <p:transition>
    <p:fade/>
  </p:transition>
  <p:timing>
    <p:tnLst>
      <p:par>
        <p:cTn id="1" dur="indefinite" restart="never" nodeType="tmRoot"/>
      </p:par>
    </p:tnLst>
  </p:timing>
  <p:txStyles>
    <p:titleStyle>
      <a:lvl1pPr algn="l" defTabSz="913942"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89" marR="0" indent="-335989"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26" marR="0" indent="-236438"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3973"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7966"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1959"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341"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315"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285"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257"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42" rtl="0" eaLnBrk="1" latinLnBrk="0" hangingPunct="1">
        <a:defRPr sz="1765" kern="1200">
          <a:solidFill>
            <a:schemeClr val="tx1"/>
          </a:solidFill>
          <a:latin typeface="+mn-lt"/>
          <a:ea typeface="+mn-ea"/>
          <a:cs typeface="+mn-cs"/>
        </a:defRPr>
      </a:lvl1pPr>
      <a:lvl2pPr marL="456971" algn="l" defTabSz="913942" rtl="0" eaLnBrk="1" latinLnBrk="0" hangingPunct="1">
        <a:defRPr sz="1765" kern="1200">
          <a:solidFill>
            <a:schemeClr val="tx1"/>
          </a:solidFill>
          <a:latin typeface="+mn-lt"/>
          <a:ea typeface="+mn-ea"/>
          <a:cs typeface="+mn-cs"/>
        </a:defRPr>
      </a:lvl2pPr>
      <a:lvl3pPr marL="913942" algn="l" defTabSz="913942" rtl="0" eaLnBrk="1" latinLnBrk="0" hangingPunct="1">
        <a:defRPr sz="1765" kern="1200">
          <a:solidFill>
            <a:schemeClr val="tx1"/>
          </a:solidFill>
          <a:latin typeface="+mn-lt"/>
          <a:ea typeface="+mn-ea"/>
          <a:cs typeface="+mn-cs"/>
        </a:defRPr>
      </a:lvl3pPr>
      <a:lvl4pPr marL="1370914" algn="l" defTabSz="913942" rtl="0" eaLnBrk="1" latinLnBrk="0" hangingPunct="1">
        <a:defRPr sz="1765" kern="1200">
          <a:solidFill>
            <a:schemeClr val="tx1"/>
          </a:solidFill>
          <a:latin typeface="+mn-lt"/>
          <a:ea typeface="+mn-ea"/>
          <a:cs typeface="+mn-cs"/>
        </a:defRPr>
      </a:lvl4pPr>
      <a:lvl5pPr marL="1827885" algn="l" defTabSz="913942" rtl="0" eaLnBrk="1" latinLnBrk="0" hangingPunct="1">
        <a:defRPr sz="1765" kern="1200">
          <a:solidFill>
            <a:schemeClr val="tx1"/>
          </a:solidFill>
          <a:latin typeface="+mn-lt"/>
          <a:ea typeface="+mn-ea"/>
          <a:cs typeface="+mn-cs"/>
        </a:defRPr>
      </a:lvl5pPr>
      <a:lvl6pPr marL="2284858" algn="l" defTabSz="913942" rtl="0" eaLnBrk="1" latinLnBrk="0" hangingPunct="1">
        <a:defRPr sz="1765" kern="1200">
          <a:solidFill>
            <a:schemeClr val="tx1"/>
          </a:solidFill>
          <a:latin typeface="+mn-lt"/>
          <a:ea typeface="+mn-ea"/>
          <a:cs typeface="+mn-cs"/>
        </a:defRPr>
      </a:lvl6pPr>
      <a:lvl7pPr marL="2741828" algn="l" defTabSz="913942" rtl="0" eaLnBrk="1" latinLnBrk="0" hangingPunct="1">
        <a:defRPr sz="1765" kern="1200">
          <a:solidFill>
            <a:schemeClr val="tx1"/>
          </a:solidFill>
          <a:latin typeface="+mn-lt"/>
          <a:ea typeface="+mn-ea"/>
          <a:cs typeface="+mn-cs"/>
        </a:defRPr>
      </a:lvl7pPr>
      <a:lvl8pPr marL="3198800" algn="l" defTabSz="913942" rtl="0" eaLnBrk="1" latinLnBrk="0" hangingPunct="1">
        <a:defRPr sz="1765" kern="1200">
          <a:solidFill>
            <a:schemeClr val="tx1"/>
          </a:solidFill>
          <a:latin typeface="+mn-lt"/>
          <a:ea typeface="+mn-ea"/>
          <a:cs typeface="+mn-cs"/>
        </a:defRPr>
      </a:lvl8pPr>
      <a:lvl9pPr marL="3655772" algn="l" defTabSz="91394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1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7.xml"/><Relationship Id="rId1" Type="http://schemas.openxmlformats.org/officeDocument/2006/relationships/slideLayout" Target="../slideLayouts/slideLayout9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3.xml"/></Relationships>
</file>

<file path=ppt/slides/_rels/slide1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9.xml"/><Relationship Id="rId1" Type="http://schemas.openxmlformats.org/officeDocument/2006/relationships/slideLayout" Target="../slideLayouts/slideLayout91.xml"/><Relationship Id="rId4" Type="http://schemas.openxmlformats.org/officeDocument/2006/relationships/image" Target="../media/image39.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1.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9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4.xml"/><Relationship Id="rId2" Type="http://schemas.openxmlformats.org/officeDocument/2006/relationships/customXml" Target="../../customXml/item5.xml"/><Relationship Id="rId1" Type="http://schemas.openxmlformats.org/officeDocument/2006/relationships/customXml" Target="../../customXml/item13.xml"/><Relationship Id="rId5" Type="http://schemas.openxmlformats.org/officeDocument/2006/relationships/image" Target="../media/image35.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91.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9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96.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22.xml"/><Relationship Id="rId7" Type="http://schemas.openxmlformats.org/officeDocument/2006/relationships/image" Target="../media/image44.png"/><Relationship Id="rId2" Type="http://schemas.openxmlformats.org/officeDocument/2006/relationships/slideLayout" Target="../slideLayouts/slideLayout91.xml"/><Relationship Id="rId1" Type="http://schemas.openxmlformats.org/officeDocument/2006/relationships/tags" Target="../tags/tag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91.xml"/><Relationship Id="rId1" Type="http://schemas.openxmlformats.org/officeDocument/2006/relationships/tags" Target="../tags/tag3.xml"/><Relationship Id="rId5" Type="http://schemas.openxmlformats.org/officeDocument/2006/relationships/image" Target="../media/image41.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4.xml"/><Relationship Id="rId1" Type="http://schemas.openxmlformats.org/officeDocument/2006/relationships/customXml" Target="../../customXml/item3.xml"/><Relationship Id="rId4" Type="http://schemas.openxmlformats.org/officeDocument/2006/relationships/image" Target="../media/image3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96.xml"/><Relationship Id="rId1" Type="http://schemas.openxmlformats.org/officeDocument/2006/relationships/tags" Target="../tags/tag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6.xml"/><Relationship Id="rId1" Type="http://schemas.openxmlformats.org/officeDocument/2006/relationships/tags" Target="../tags/tag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96.xml"/><Relationship Id="rId1" Type="http://schemas.openxmlformats.org/officeDocument/2006/relationships/tags" Target="../tags/tag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1.xml"/><Relationship Id="rId1" Type="http://schemas.openxmlformats.org/officeDocument/2006/relationships/tags" Target="../tags/tag7.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91.xml"/><Relationship Id="rId1" Type="http://schemas.openxmlformats.org/officeDocument/2006/relationships/tags" Target="../tags/tag8.xml"/><Relationship Id="rId5" Type="http://schemas.openxmlformats.org/officeDocument/2006/relationships/image" Target="../media/image41.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4.xml"/><Relationship Id="rId2" Type="http://schemas.openxmlformats.org/officeDocument/2006/relationships/customXml" Target="../../customXml/item15.xml"/><Relationship Id="rId1" Type="http://schemas.openxmlformats.org/officeDocument/2006/relationships/customXml" Target="../../customXml/item17.xml"/><Relationship Id="rId4" Type="http://schemas.openxmlformats.org/officeDocument/2006/relationships/image" Target="../media/image3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8.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9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91.xml"/><Relationship Id="rId1" Type="http://schemas.openxmlformats.org/officeDocument/2006/relationships/customXml" Target="../../customXml/item2.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3.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14.xml"/><Relationship Id="rId1" Type="http://schemas.openxmlformats.org/officeDocument/2006/relationships/customXml" Target="../../customXml/item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4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536565" y="528610"/>
            <a:ext cx="1744355" cy="373719"/>
          </a:xfrm>
          <a:prstGeom prst="rect">
            <a:avLst/>
          </a:prstGeom>
        </p:spPr>
      </p:pic>
      <p:sp>
        <p:nvSpPr>
          <p:cNvPr id="10" name="Title 1"/>
          <p:cNvSpPr txBox="1">
            <a:spLocks/>
          </p:cNvSpPr>
          <p:nvPr/>
        </p:nvSpPr>
        <p:spPr>
          <a:xfrm>
            <a:off x="460364" y="2545024"/>
            <a:ext cx="11500577" cy="2872549"/>
          </a:xfrm>
          <a:prstGeom prst="rect">
            <a:avLst/>
          </a:prstGeom>
        </p:spPr>
        <p:txBody>
          <a:bodyPr vert="horz" wrap="square" lIns="0" tIns="91440" rIns="0" bIns="91440" rtlCol="0" anchor="t">
            <a:noAutofit/>
          </a:bodyPr>
          <a:lstStyle>
            <a:lvl1pPr algn="l" defTabSz="914293" rtl="0" eaLnBrk="1" latinLnBrk="0" hangingPunct="1">
              <a:lnSpc>
                <a:spcPct val="90000"/>
              </a:lnSpc>
              <a:spcBef>
                <a:spcPct val="0"/>
              </a:spcBef>
              <a:buNone/>
              <a:defRPr lang="en-US" sz="450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smtClean="0">
                <a:solidFill>
                  <a:srgbClr val="FFFFFF"/>
                </a:solidFill>
              </a:rPr>
              <a:t>Azure Service Fabric / Azure Container Service</a:t>
            </a:r>
          </a:p>
          <a:p>
            <a:endParaRPr lang="en-US" sz="4800" dirty="0" smtClean="0">
              <a:solidFill>
                <a:srgbClr val="FFFFFF"/>
              </a:solidFill>
            </a:endParaRPr>
          </a:p>
          <a:p>
            <a:endParaRPr lang="en-US" sz="4400" dirty="0">
              <a:solidFill>
                <a:srgbClr val="FFFFFF"/>
              </a:solidFill>
            </a:endParaRPr>
          </a:p>
          <a:p>
            <a:r>
              <a:rPr lang="en-US" sz="3200" dirty="0" smtClean="0">
                <a:solidFill>
                  <a:srgbClr val="FFFFFF"/>
                </a:solidFill>
              </a:rPr>
              <a:t>&lt;speaker&gt;</a:t>
            </a:r>
            <a:endParaRPr lang="en-US" sz="3600" dirty="0">
              <a:solidFill>
                <a:srgbClr val="FFFFFF"/>
              </a:solidFill>
            </a:endParaRPr>
          </a:p>
        </p:txBody>
      </p:sp>
    </p:spTree>
    <p:extLst>
      <p:ext uri="{BB962C8B-B14F-4D97-AF65-F5344CB8AC3E}">
        <p14:creationId xmlns:p14="http://schemas.microsoft.com/office/powerpoint/2010/main" val="373598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Datacenter inflection points</a:t>
            </a:r>
            <a:endParaRPr lang="en-US" dirty="0"/>
          </a:p>
        </p:txBody>
      </p:sp>
      <p:sp>
        <p:nvSpPr>
          <p:cNvPr id="4" name="Rectangle 3"/>
          <p:cNvSpPr/>
          <p:nvPr/>
        </p:nvSpPr>
        <p:spPr bwMode="auto">
          <a:xfrm>
            <a:off x="119835" y="6066348"/>
            <a:ext cx="582676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Physical Machines</a:t>
            </a:r>
          </a:p>
        </p:txBody>
      </p:sp>
      <p:sp>
        <p:nvSpPr>
          <p:cNvPr id="5" name="Rectangle 4"/>
          <p:cNvSpPr/>
          <p:nvPr/>
        </p:nvSpPr>
        <p:spPr bwMode="auto">
          <a:xfrm>
            <a:off x="119835" y="5070852"/>
            <a:ext cx="6723186"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Machine Virtualization</a:t>
            </a:r>
          </a:p>
        </p:txBody>
      </p:sp>
      <p:sp>
        <p:nvSpPr>
          <p:cNvPr id="6" name="Rectangle 5"/>
          <p:cNvSpPr/>
          <p:nvPr/>
        </p:nvSpPr>
        <p:spPr bwMode="auto">
          <a:xfrm>
            <a:off x="119835" y="4075355"/>
            <a:ext cx="761961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Infrastructure hosting – early cloud</a:t>
            </a:r>
          </a:p>
        </p:txBody>
      </p:sp>
      <p:sp>
        <p:nvSpPr>
          <p:cNvPr id="7" name="Rectangle 6"/>
          <p:cNvSpPr/>
          <p:nvPr/>
        </p:nvSpPr>
        <p:spPr bwMode="auto">
          <a:xfrm>
            <a:off x="124219" y="3079859"/>
            <a:ext cx="8516036"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Services – </a:t>
            </a:r>
            <a:r>
              <a:rPr lang="en-US" sz="2745" dirty="0" err="1">
                <a:gradFill>
                  <a:gsLst>
                    <a:gs pos="0">
                      <a:srgbClr val="FFFFFF"/>
                    </a:gs>
                    <a:gs pos="100000">
                      <a:srgbClr val="FFFFFF"/>
                    </a:gs>
                  </a:gsLst>
                  <a:lin ang="5400000" scaled="0"/>
                </a:gradFill>
                <a:ea typeface="Segoe UI" pitchFamily="34" charset="0"/>
                <a:cs typeface="Segoe UI" pitchFamily="34" charset="0"/>
              </a:rPr>
              <a:t>IaaS</a:t>
            </a:r>
            <a:r>
              <a:rPr lang="en-US" sz="2745" dirty="0">
                <a:gradFill>
                  <a:gsLst>
                    <a:gs pos="0">
                      <a:srgbClr val="FFFFFF"/>
                    </a:gs>
                    <a:gs pos="100000">
                      <a:srgbClr val="FFFFFF"/>
                    </a:gs>
                  </a:gsLst>
                  <a:lin ang="5400000" scaled="0"/>
                </a:gradFill>
                <a:ea typeface="Segoe UI" pitchFamily="34" charset="0"/>
                <a:cs typeface="Segoe UI" pitchFamily="34" charset="0"/>
              </a:rPr>
              <a:t>, </a:t>
            </a:r>
            <a:r>
              <a:rPr lang="en-US" sz="2745" dirty="0" err="1">
                <a:gradFill>
                  <a:gsLst>
                    <a:gs pos="0">
                      <a:srgbClr val="FFFFFF"/>
                    </a:gs>
                    <a:gs pos="100000">
                      <a:srgbClr val="FFFFFF"/>
                    </a:gs>
                  </a:gsLst>
                  <a:lin ang="5400000" scaled="0"/>
                </a:gradFill>
                <a:ea typeface="Segoe UI" pitchFamily="34" charset="0"/>
                <a:cs typeface="Segoe UI" pitchFamily="34" charset="0"/>
              </a:rPr>
              <a:t>PaaS</a:t>
            </a:r>
            <a:r>
              <a:rPr lang="en-US" sz="2745" dirty="0">
                <a:gradFill>
                  <a:gsLst>
                    <a:gs pos="0">
                      <a:srgbClr val="FFFFFF"/>
                    </a:gs>
                    <a:gs pos="100000">
                      <a:srgbClr val="FFFFFF"/>
                    </a:gs>
                  </a:gsLst>
                  <a:lin ang="5400000" scaled="0"/>
                </a:gradFill>
                <a:ea typeface="Segoe UI" pitchFamily="34" charset="0"/>
                <a:cs typeface="Segoe UI" pitchFamily="34" charset="0"/>
              </a:rPr>
              <a:t>, SaaS</a:t>
            </a:r>
          </a:p>
        </p:txBody>
      </p:sp>
      <p:sp>
        <p:nvSpPr>
          <p:cNvPr id="8" name="Rectangle 7"/>
          <p:cNvSpPr/>
          <p:nvPr/>
        </p:nvSpPr>
        <p:spPr bwMode="auto">
          <a:xfrm>
            <a:off x="119834" y="2084363"/>
            <a:ext cx="941246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Containers </a:t>
            </a:r>
          </a:p>
        </p:txBody>
      </p:sp>
      <p:pic>
        <p:nvPicPr>
          <p:cNvPr id="10" name="Picture 45"/>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866774" y="3344876"/>
            <a:ext cx="6346570" cy="353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bwMode="auto">
          <a:xfrm>
            <a:off x="119835" y="1074860"/>
            <a:ext cx="1015948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Microservices - Service Fabric</a:t>
            </a:r>
          </a:p>
        </p:txBody>
      </p:sp>
    </p:spTree>
    <p:extLst>
      <p:ext uri="{BB962C8B-B14F-4D97-AF65-F5344CB8AC3E}">
        <p14:creationId xmlns:p14="http://schemas.microsoft.com/office/powerpoint/2010/main" val="1404114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81249" y="4973486"/>
            <a:ext cx="7843590" cy="542845"/>
          </a:xfrm>
          <a:prstGeom prst="rect">
            <a:avLst/>
          </a:prstGeom>
          <a:solidFill>
            <a:schemeClr val="accent5">
              <a:lumMod val="7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2250" dirty="0">
                <a:solidFill>
                  <a:srgbClr val="FFFFFF"/>
                </a:solidFill>
                <a:latin typeface="Tw Cen MT" panose="020B0602020104020603"/>
              </a:rPr>
              <a:t>VMs and VM Scale Sets</a:t>
            </a:r>
          </a:p>
        </p:txBody>
      </p:sp>
      <p:sp>
        <p:nvSpPr>
          <p:cNvPr id="6" name="Rectangle 5"/>
          <p:cNvSpPr/>
          <p:nvPr/>
        </p:nvSpPr>
        <p:spPr>
          <a:xfrm>
            <a:off x="6734761" y="5591737"/>
            <a:ext cx="4190078" cy="560938"/>
          </a:xfrm>
          <a:prstGeom prst="rect">
            <a:avLst/>
          </a:prstGeom>
          <a:solidFill>
            <a:schemeClr val="accent5">
              <a:lumMod val="60000"/>
              <a:lumOff val="40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1687" dirty="0">
                <a:solidFill>
                  <a:srgbClr val="404040"/>
                </a:solidFill>
                <a:latin typeface="Tw Cen MT" panose="020B0602020104020603"/>
              </a:rPr>
              <a:t>Azure Public Cloud</a:t>
            </a:r>
          </a:p>
        </p:txBody>
      </p:sp>
      <p:sp>
        <p:nvSpPr>
          <p:cNvPr id="7" name="Rectangle 6"/>
          <p:cNvSpPr/>
          <p:nvPr/>
        </p:nvSpPr>
        <p:spPr>
          <a:xfrm>
            <a:off x="3065552" y="5598322"/>
            <a:ext cx="3551177" cy="560938"/>
          </a:xfrm>
          <a:prstGeom prst="rect">
            <a:avLst/>
          </a:prstGeom>
          <a:solidFill>
            <a:schemeClr val="accent5">
              <a:lumMod val="60000"/>
              <a:lumOff val="40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1687">
                <a:solidFill>
                  <a:srgbClr val="404040"/>
                </a:solidFill>
                <a:latin typeface="Tw Cen MT" panose="020B0602020104020603"/>
              </a:rPr>
              <a:t>Azure Stack</a:t>
            </a:r>
            <a:endParaRPr lang="en-US" sz="1687" dirty="0">
              <a:solidFill>
                <a:srgbClr val="404040"/>
              </a:solidFill>
              <a:latin typeface="Tw Cen MT" panose="020B0602020104020603"/>
            </a:endParaRPr>
          </a:p>
        </p:txBody>
      </p:sp>
      <p:sp>
        <p:nvSpPr>
          <p:cNvPr id="11" name="Rectangle 10"/>
          <p:cNvSpPr/>
          <p:nvPr/>
        </p:nvSpPr>
        <p:spPr>
          <a:xfrm>
            <a:off x="5407703" y="4373746"/>
            <a:ext cx="5517136" cy="496708"/>
          </a:xfrm>
          <a:prstGeom prst="rect">
            <a:avLst/>
          </a:prstGeom>
          <a:solidFill>
            <a:schemeClr val="tx2"/>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2250" dirty="0">
                <a:solidFill>
                  <a:prstClr val="white"/>
                </a:solidFill>
                <a:latin typeface="Tw Cen MT" panose="020B0602020104020603"/>
              </a:rPr>
              <a:t>VM Extensions</a:t>
            </a:r>
          </a:p>
        </p:txBody>
      </p:sp>
      <p:sp>
        <p:nvSpPr>
          <p:cNvPr id="22" name="Rectangle 21"/>
          <p:cNvSpPr/>
          <p:nvPr/>
        </p:nvSpPr>
        <p:spPr>
          <a:xfrm>
            <a:off x="5407703" y="3133394"/>
            <a:ext cx="1111852" cy="1158361"/>
          </a:xfrm>
          <a:prstGeom prst="rect">
            <a:avLst/>
          </a:prstGeom>
          <a:solidFill>
            <a:srgbClr val="92D050"/>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1687" dirty="0">
                <a:solidFill>
                  <a:prstClr val="white"/>
                </a:solidFill>
                <a:latin typeface="Tw Cen MT" panose="020B0602020104020603"/>
              </a:rPr>
              <a:t>SCALR, RightScale, </a:t>
            </a:r>
          </a:p>
          <a:p>
            <a:pPr algn="ctr" defTabSz="856961"/>
            <a:r>
              <a:rPr lang="en-US" sz="1687" dirty="0">
                <a:solidFill>
                  <a:prstClr val="white"/>
                </a:solidFill>
                <a:latin typeface="Tw Cen MT" panose="020B0602020104020603"/>
              </a:rPr>
              <a:t>Mesos, Swarm</a:t>
            </a:r>
          </a:p>
        </p:txBody>
      </p:sp>
      <p:sp>
        <p:nvSpPr>
          <p:cNvPr id="30" name="Rectangle 29"/>
          <p:cNvSpPr/>
          <p:nvPr/>
        </p:nvSpPr>
        <p:spPr>
          <a:xfrm>
            <a:off x="8686493" y="3128355"/>
            <a:ext cx="2254041" cy="1142358"/>
          </a:xfrm>
          <a:prstGeom prst="rect">
            <a:avLst/>
          </a:prstGeom>
          <a:solidFill>
            <a:schemeClr val="accent1"/>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2250" dirty="0">
                <a:solidFill>
                  <a:prstClr val="white"/>
                </a:solidFill>
                <a:latin typeface="Tw Cen MT" panose="020B0602020104020603"/>
              </a:rPr>
              <a:t>Service Fabric </a:t>
            </a:r>
          </a:p>
        </p:txBody>
      </p:sp>
      <p:sp>
        <p:nvSpPr>
          <p:cNvPr id="35" name="Rectangle 34"/>
          <p:cNvSpPr/>
          <p:nvPr/>
        </p:nvSpPr>
        <p:spPr>
          <a:xfrm>
            <a:off x="6541921" y="3133394"/>
            <a:ext cx="1001081" cy="1158487"/>
          </a:xfrm>
          <a:prstGeom prst="rect">
            <a:avLst/>
          </a:prstGeom>
          <a:solidFill>
            <a:schemeClr val="accent1"/>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1874" dirty="0">
                <a:solidFill>
                  <a:prstClr val="white"/>
                </a:solidFill>
                <a:latin typeface="Tw Cen MT" panose="020B0602020104020603"/>
              </a:rPr>
              <a:t>Batch</a:t>
            </a:r>
          </a:p>
        </p:txBody>
      </p:sp>
      <p:sp>
        <p:nvSpPr>
          <p:cNvPr id="36" name="Rectangle 35"/>
          <p:cNvSpPr/>
          <p:nvPr/>
        </p:nvSpPr>
        <p:spPr>
          <a:xfrm>
            <a:off x="8566450" y="2506969"/>
            <a:ext cx="2358389" cy="567678"/>
          </a:xfrm>
          <a:prstGeom prst="rect">
            <a:avLst/>
          </a:prstGeom>
          <a:solidFill>
            <a:srgbClr val="FF0000"/>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1874" dirty="0">
                <a:solidFill>
                  <a:prstClr val="white"/>
                </a:solidFill>
                <a:latin typeface="Tw Cen MT" panose="020B0602020104020603"/>
              </a:rPr>
              <a:t>App Service</a:t>
            </a:r>
          </a:p>
        </p:txBody>
      </p:sp>
      <p:sp>
        <p:nvSpPr>
          <p:cNvPr id="37" name="Rectangle 36"/>
          <p:cNvSpPr/>
          <p:nvPr/>
        </p:nvSpPr>
        <p:spPr>
          <a:xfrm>
            <a:off x="6987348" y="2506969"/>
            <a:ext cx="1508447" cy="567678"/>
          </a:xfrm>
          <a:prstGeom prst="rect">
            <a:avLst/>
          </a:prstGeom>
          <a:solidFill>
            <a:srgbClr val="FF0000"/>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2250" dirty="0">
                <a:solidFill>
                  <a:prstClr val="white"/>
                </a:solidFill>
                <a:latin typeface="Tw Cen MT" panose="020B0602020104020603"/>
              </a:rPr>
              <a:t>Media</a:t>
            </a:r>
            <a:endParaRPr lang="en-US" sz="2624" dirty="0">
              <a:solidFill>
                <a:prstClr val="white"/>
              </a:solidFill>
              <a:latin typeface="Tw Cen MT" panose="020B0602020104020603"/>
            </a:endParaRPr>
          </a:p>
        </p:txBody>
      </p:sp>
      <p:sp>
        <p:nvSpPr>
          <p:cNvPr id="38" name="Rectangle 37"/>
          <p:cNvSpPr/>
          <p:nvPr/>
        </p:nvSpPr>
        <p:spPr>
          <a:xfrm>
            <a:off x="9001414" y="1924981"/>
            <a:ext cx="943205" cy="506816"/>
          </a:xfrm>
          <a:prstGeom prst="rect">
            <a:avLst/>
          </a:prstGeom>
          <a:solidFill>
            <a:srgbClr val="FF0000"/>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1500" dirty="0">
                <a:solidFill>
                  <a:prstClr val="white"/>
                </a:solidFill>
                <a:latin typeface="Tw Cen MT" panose="020B0602020104020603"/>
              </a:rPr>
              <a:t>Web </a:t>
            </a:r>
            <a:br>
              <a:rPr lang="en-US" sz="1500" dirty="0">
                <a:solidFill>
                  <a:prstClr val="white"/>
                </a:solidFill>
                <a:latin typeface="Tw Cen MT" panose="020B0602020104020603"/>
              </a:rPr>
            </a:br>
            <a:r>
              <a:rPr lang="en-US" sz="1500" dirty="0">
                <a:solidFill>
                  <a:prstClr val="white"/>
                </a:solidFill>
                <a:latin typeface="Tw Cen MT" panose="020B0602020104020603"/>
              </a:rPr>
              <a:t>Apps</a:t>
            </a:r>
          </a:p>
        </p:txBody>
      </p:sp>
      <p:sp>
        <p:nvSpPr>
          <p:cNvPr id="39" name="Rectangle 38"/>
          <p:cNvSpPr/>
          <p:nvPr/>
        </p:nvSpPr>
        <p:spPr>
          <a:xfrm>
            <a:off x="10125666" y="1924981"/>
            <a:ext cx="799174" cy="497271"/>
          </a:xfrm>
          <a:prstGeom prst="rect">
            <a:avLst/>
          </a:prstGeom>
          <a:solidFill>
            <a:srgbClr val="FF0000"/>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1313" dirty="0">
                <a:solidFill>
                  <a:prstClr val="white"/>
                </a:solidFill>
                <a:latin typeface="Tw Cen MT" panose="020B0602020104020603"/>
              </a:rPr>
              <a:t>Mobile</a:t>
            </a:r>
          </a:p>
          <a:p>
            <a:pPr algn="ctr" defTabSz="856961"/>
            <a:r>
              <a:rPr lang="en-US" sz="1313" dirty="0">
                <a:solidFill>
                  <a:prstClr val="white"/>
                </a:solidFill>
                <a:latin typeface="Tw Cen MT" panose="020B0602020104020603"/>
              </a:rPr>
              <a:t>Apps</a:t>
            </a:r>
          </a:p>
        </p:txBody>
      </p:sp>
      <p:sp>
        <p:nvSpPr>
          <p:cNvPr id="4" name="Rectangle 3"/>
          <p:cNvSpPr/>
          <p:nvPr/>
        </p:nvSpPr>
        <p:spPr>
          <a:xfrm>
            <a:off x="1156243" y="5598323"/>
            <a:ext cx="1496296" cy="512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961"/>
            <a:r>
              <a:rPr lang="en-US" sz="1500" dirty="0">
                <a:solidFill>
                  <a:srgbClr val="FFFFFF"/>
                </a:solidFill>
                <a:latin typeface="Tw Cen MT" panose="020B0602020104020603"/>
              </a:rPr>
              <a:t>Infrastructure</a:t>
            </a:r>
          </a:p>
        </p:txBody>
      </p:sp>
      <p:sp>
        <p:nvSpPr>
          <p:cNvPr id="53" name="Rectangle 52"/>
          <p:cNvSpPr/>
          <p:nvPr/>
        </p:nvSpPr>
        <p:spPr>
          <a:xfrm>
            <a:off x="1156243" y="4678495"/>
            <a:ext cx="1496296" cy="512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961"/>
            <a:r>
              <a:rPr lang="en-US" sz="1687" dirty="0">
                <a:solidFill>
                  <a:srgbClr val="FFFFFF"/>
                </a:solidFill>
                <a:latin typeface="Tw Cen MT" panose="020B0602020104020603"/>
              </a:rPr>
              <a:t>IaaS and IaaS+</a:t>
            </a:r>
          </a:p>
        </p:txBody>
      </p:sp>
      <p:sp>
        <p:nvSpPr>
          <p:cNvPr id="23" name="Rectangle 22"/>
          <p:cNvSpPr/>
          <p:nvPr/>
        </p:nvSpPr>
        <p:spPr bwMode="auto">
          <a:xfrm>
            <a:off x="-1115371" y="229577"/>
            <a:ext cx="9801865" cy="9101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32" tIns="134425" rIns="168032" bIns="134425" numCol="1" spcCol="0" rtlCol="0" fromWordArt="0" anchor="t" anchorCtr="0" forceAA="0" compatLnSpc="1">
            <a:prstTxWarp prst="textNoShape">
              <a:avLst/>
            </a:prstTxWarp>
            <a:noAutofit/>
          </a:bodyPr>
          <a:lstStyle/>
          <a:p>
            <a:pPr algn="ctr" defTabSz="856681" fontAlgn="base">
              <a:lnSpc>
                <a:spcPct val="90000"/>
              </a:lnSpc>
              <a:spcBef>
                <a:spcPct val="0"/>
              </a:spcBef>
              <a:spcAft>
                <a:spcPct val="0"/>
              </a:spcAft>
            </a:pPr>
            <a:endParaRPr lang="en-US" sz="5512" dirty="0">
              <a:solidFill>
                <a:srgbClr val="FFFFFF"/>
              </a:solidFill>
              <a:latin typeface="Tw Cen MT" panose="020B0602020104020603"/>
              <a:ea typeface="Segoe UI" pitchFamily="34" charset="0"/>
              <a:cs typeface="Segoe UI" pitchFamily="34" charset="0"/>
            </a:endParaRPr>
          </a:p>
        </p:txBody>
      </p:sp>
      <p:sp>
        <p:nvSpPr>
          <p:cNvPr id="2" name="Title 1"/>
          <p:cNvSpPr>
            <a:spLocks noGrp="1"/>
          </p:cNvSpPr>
          <p:nvPr>
            <p:ph type="title" idx="4294967295"/>
          </p:nvPr>
        </p:nvSpPr>
        <p:spPr>
          <a:xfrm>
            <a:off x="1156243" y="288525"/>
            <a:ext cx="10022152" cy="967246"/>
          </a:xfrm>
        </p:spPr>
        <p:txBody>
          <a:bodyPr/>
          <a:lstStyle/>
          <a:p>
            <a:r>
              <a:rPr lang="en-US" dirty="0" smtClean="0"/>
              <a:t>Where to place Service Fabric</a:t>
            </a:r>
            <a:endParaRPr lang="en-US" dirty="0"/>
          </a:p>
        </p:txBody>
      </p:sp>
      <p:sp>
        <p:nvSpPr>
          <p:cNvPr id="33" name="Rectangle 32"/>
          <p:cNvSpPr/>
          <p:nvPr/>
        </p:nvSpPr>
        <p:spPr>
          <a:xfrm>
            <a:off x="1089972" y="3741435"/>
            <a:ext cx="1496296" cy="512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6961"/>
            <a:r>
              <a:rPr lang="en-US" sz="1687" dirty="0">
                <a:solidFill>
                  <a:srgbClr val="FFFFFF"/>
                </a:solidFill>
                <a:latin typeface="Tw Cen MT" panose="020B0602020104020603"/>
              </a:rPr>
              <a:t>Cluster Orchestration</a:t>
            </a:r>
          </a:p>
        </p:txBody>
      </p:sp>
      <p:sp>
        <p:nvSpPr>
          <p:cNvPr id="10" name="Rectangle 9"/>
          <p:cNvSpPr/>
          <p:nvPr/>
        </p:nvSpPr>
        <p:spPr>
          <a:xfrm>
            <a:off x="1272290" y="2164501"/>
            <a:ext cx="623366" cy="196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7">
              <a:solidFill>
                <a:prstClr val="white"/>
              </a:solidFill>
              <a:latin typeface="Tw Cen MT" panose="020B0602020104020603"/>
            </a:endParaRPr>
          </a:p>
        </p:txBody>
      </p:sp>
      <p:sp>
        <p:nvSpPr>
          <p:cNvPr id="12" name="TextBox 11"/>
          <p:cNvSpPr txBox="1"/>
          <p:nvPr/>
        </p:nvSpPr>
        <p:spPr>
          <a:xfrm>
            <a:off x="1873051" y="2057539"/>
            <a:ext cx="1238964" cy="350128"/>
          </a:xfrm>
          <a:prstGeom prst="rect">
            <a:avLst/>
          </a:prstGeom>
          <a:noFill/>
        </p:spPr>
        <p:txBody>
          <a:bodyPr wrap="none" rtlCol="0">
            <a:spAutoFit/>
          </a:bodyPr>
          <a:lstStyle/>
          <a:p>
            <a:r>
              <a:rPr lang="en-US" sz="1687" dirty="0">
                <a:latin typeface="Tw Cen MT" panose="020B0602020104020603"/>
              </a:rPr>
              <a:t>PaaS Layers</a:t>
            </a:r>
          </a:p>
        </p:txBody>
      </p:sp>
      <p:sp>
        <p:nvSpPr>
          <p:cNvPr id="32" name="Rectangle 31"/>
          <p:cNvSpPr/>
          <p:nvPr/>
        </p:nvSpPr>
        <p:spPr>
          <a:xfrm>
            <a:off x="1281024" y="2431798"/>
            <a:ext cx="623366" cy="19696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7">
              <a:solidFill>
                <a:prstClr val="white"/>
              </a:solidFill>
              <a:latin typeface="Tw Cen MT" panose="020B0602020104020603"/>
            </a:endParaRPr>
          </a:p>
        </p:txBody>
      </p:sp>
      <p:sp>
        <p:nvSpPr>
          <p:cNvPr id="34" name="TextBox 33"/>
          <p:cNvSpPr txBox="1"/>
          <p:nvPr/>
        </p:nvSpPr>
        <p:spPr>
          <a:xfrm>
            <a:off x="1900530" y="2326527"/>
            <a:ext cx="1985359" cy="350128"/>
          </a:xfrm>
          <a:prstGeom prst="rect">
            <a:avLst/>
          </a:prstGeom>
          <a:noFill/>
        </p:spPr>
        <p:txBody>
          <a:bodyPr wrap="none" rtlCol="0">
            <a:spAutoFit/>
          </a:bodyPr>
          <a:lstStyle/>
          <a:p>
            <a:r>
              <a:rPr lang="en-US" sz="1687" dirty="0">
                <a:latin typeface="Tw Cen MT" panose="020B0602020104020603"/>
              </a:rPr>
              <a:t>Cluster Orchestration</a:t>
            </a:r>
          </a:p>
        </p:txBody>
      </p:sp>
      <p:sp>
        <p:nvSpPr>
          <p:cNvPr id="42" name="Rectangle 41"/>
          <p:cNvSpPr/>
          <p:nvPr/>
        </p:nvSpPr>
        <p:spPr>
          <a:xfrm>
            <a:off x="1281024" y="2713041"/>
            <a:ext cx="623366" cy="1969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7">
              <a:solidFill>
                <a:prstClr val="white"/>
              </a:solidFill>
              <a:latin typeface="Tw Cen MT" panose="020B0602020104020603"/>
            </a:endParaRPr>
          </a:p>
        </p:txBody>
      </p:sp>
      <p:sp>
        <p:nvSpPr>
          <p:cNvPr id="43" name="TextBox 42"/>
          <p:cNvSpPr txBox="1"/>
          <p:nvPr/>
        </p:nvSpPr>
        <p:spPr>
          <a:xfrm>
            <a:off x="1909266" y="2613954"/>
            <a:ext cx="1341111" cy="350128"/>
          </a:xfrm>
          <a:prstGeom prst="rect">
            <a:avLst/>
          </a:prstGeom>
          <a:noFill/>
        </p:spPr>
        <p:txBody>
          <a:bodyPr wrap="none" rtlCol="0">
            <a:spAutoFit/>
          </a:bodyPr>
          <a:lstStyle/>
          <a:p>
            <a:r>
              <a:rPr lang="en-US" sz="1687" dirty="0">
                <a:latin typeface="Tw Cen MT" panose="020B0602020104020603"/>
              </a:rPr>
              <a:t>Vertical PaaS</a:t>
            </a:r>
          </a:p>
        </p:txBody>
      </p:sp>
      <p:sp>
        <p:nvSpPr>
          <p:cNvPr id="3" name="Rounded Rectangle 2"/>
          <p:cNvSpPr/>
          <p:nvPr/>
        </p:nvSpPr>
        <p:spPr bwMode="auto">
          <a:xfrm>
            <a:off x="3065552" y="6173854"/>
            <a:ext cx="3725588" cy="507942"/>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nb-NO" sz="2353" dirty="0">
                <a:gradFill>
                  <a:gsLst>
                    <a:gs pos="0">
                      <a:srgbClr val="FFFFFF"/>
                    </a:gs>
                    <a:gs pos="100000">
                      <a:srgbClr val="FFFFFF"/>
                    </a:gs>
                  </a:gsLst>
                  <a:lin ang="5400000" scaled="0"/>
                </a:gradFill>
                <a:ea typeface="Segoe UI" pitchFamily="34" charset="0"/>
                <a:cs typeface="Segoe UI" pitchFamily="34" charset="0"/>
              </a:rPr>
              <a:t>IaaS</a:t>
            </a: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ounded Rectangle 24"/>
          <p:cNvSpPr/>
          <p:nvPr/>
        </p:nvSpPr>
        <p:spPr bwMode="auto">
          <a:xfrm>
            <a:off x="6307778" y="6177992"/>
            <a:ext cx="4648287" cy="507942"/>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nb-NO" sz="2353" dirty="0">
                <a:gradFill>
                  <a:gsLst>
                    <a:gs pos="0">
                      <a:srgbClr val="FFFFFF"/>
                    </a:gs>
                    <a:gs pos="100000">
                      <a:srgbClr val="FFFFFF"/>
                    </a:gs>
                  </a:gsLst>
                  <a:lin ang="5400000" scaled="0"/>
                </a:gradFill>
                <a:ea typeface="Segoe UI" pitchFamily="34" charset="0"/>
                <a:cs typeface="Segoe UI" pitchFamily="34" charset="0"/>
              </a:rPr>
              <a:t>PaaS</a:t>
            </a: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a:xfrm>
            <a:off x="7586407" y="3146631"/>
            <a:ext cx="1095623" cy="1158487"/>
          </a:xfrm>
          <a:prstGeom prst="rect">
            <a:avLst/>
          </a:prstGeom>
          <a:solidFill>
            <a:schemeClr val="accent1"/>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856961"/>
            <a:r>
              <a:rPr lang="en-US" sz="1667" dirty="0">
                <a:solidFill>
                  <a:prstClr val="white"/>
                </a:solidFill>
                <a:latin typeface="Tw Cen MT" panose="020B0602020104020603"/>
              </a:rPr>
              <a:t>Containers</a:t>
            </a:r>
          </a:p>
        </p:txBody>
      </p:sp>
    </p:spTree>
    <p:extLst>
      <p:ext uri="{BB962C8B-B14F-4D97-AF65-F5344CB8AC3E}">
        <p14:creationId xmlns:p14="http://schemas.microsoft.com/office/powerpoint/2010/main" val="35245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500"/>
                                        <p:tgtEl>
                                          <p:spTgt spid="3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fade">
                                      <p:cBhvr>
                                        <p:cTn id="78" dur="500"/>
                                        <p:tgtEl>
                                          <p:spTgt spid="3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500"/>
                                        <p:tgtEl>
                                          <p:spTgt spid="4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fade">
                                      <p:cBhvr>
                                        <p:cTn id="84" dur="500"/>
                                        <p:tgtEl>
                                          <p:spTgt spid="43"/>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
                                        </p:tgtEl>
                                        <p:attrNameLst>
                                          <p:attrName>style.visibility</p:attrName>
                                        </p:attrNameLst>
                                      </p:cBhvr>
                                      <p:to>
                                        <p:strVal val="visible"/>
                                      </p:to>
                                    </p:set>
                                    <p:animEffect transition="in" filter="fade">
                                      <p:cBhvr>
                                        <p:cTn id="8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1" grpId="0" animBg="1"/>
      <p:bldP spid="22" grpId="0" animBg="1"/>
      <p:bldP spid="30" grpId="0" animBg="1"/>
      <p:bldP spid="35" grpId="0" animBg="1"/>
      <p:bldP spid="36" grpId="0" animBg="1"/>
      <p:bldP spid="37" grpId="0" animBg="1"/>
      <p:bldP spid="38" grpId="0" animBg="1"/>
      <p:bldP spid="39" grpId="0" animBg="1"/>
      <p:bldP spid="4" grpId="0"/>
      <p:bldP spid="53" grpId="0"/>
      <p:bldP spid="33" grpId="0"/>
      <p:bldP spid="10" grpId="0" animBg="1"/>
      <p:bldP spid="12" grpId="0"/>
      <p:bldP spid="32" grpId="0" animBg="1"/>
      <p:bldP spid="34" grpId="0"/>
      <p:bldP spid="42" grpId="0" animBg="1"/>
      <p:bldP spid="43" grpId="0"/>
      <p:bldP spid="3" grpId="0" animBg="1"/>
      <p:bldP spid="25" grpId="0" animBg="1"/>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1039065" y="1810017"/>
            <a:ext cx="226397" cy="132971"/>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812701" y="1815723"/>
            <a:ext cx="226364" cy="127265"/>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489061" y="1810017"/>
            <a:ext cx="226397" cy="132971"/>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262697" y="1815723"/>
            <a:ext cx="226364" cy="127265"/>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941495" y="1810017"/>
            <a:ext cx="226397" cy="132971"/>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715131" y="1815723"/>
            <a:ext cx="226364" cy="127265"/>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391492" y="1810017"/>
            <a:ext cx="226397" cy="132971"/>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165128" y="1815723"/>
            <a:ext cx="226364" cy="127265"/>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837889" y="1810017"/>
            <a:ext cx="226397" cy="132971"/>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611524" y="1815723"/>
            <a:ext cx="226364" cy="127265"/>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287885" y="1810017"/>
            <a:ext cx="226397" cy="132971"/>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3061521" y="1815723"/>
            <a:ext cx="226364" cy="127265"/>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740319" y="1810017"/>
            <a:ext cx="226397" cy="132971"/>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513955" y="1815723"/>
            <a:ext cx="226364" cy="127265"/>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84866" y="1815244"/>
            <a:ext cx="226397" cy="132971"/>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968026" y="1815723"/>
            <a:ext cx="226364" cy="127265"/>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647169" y="1811312"/>
            <a:ext cx="226397" cy="132971"/>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420805" y="1817018"/>
            <a:ext cx="226364" cy="127265"/>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97165" y="1811312"/>
            <a:ext cx="226397" cy="132971"/>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70801" y="1817018"/>
            <a:ext cx="226364" cy="127265"/>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545525" y="1811312"/>
            <a:ext cx="226397" cy="132971"/>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323235" y="1817018"/>
            <a:ext cx="226364" cy="127265"/>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000070" y="1811312"/>
            <a:ext cx="226397" cy="132971"/>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73706" y="1817018"/>
            <a:ext cx="226364" cy="127265"/>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50067" y="1811312"/>
            <a:ext cx="226397" cy="132971"/>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223703" y="1817018"/>
            <a:ext cx="226364" cy="127265"/>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904138" y="1811312"/>
            <a:ext cx="226397" cy="132971"/>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77774" y="1817018"/>
            <a:ext cx="226364" cy="127265"/>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60171" y="1811312"/>
            <a:ext cx="226397" cy="132971"/>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30207" y="1817018"/>
            <a:ext cx="226364" cy="127265"/>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6568" y="1811312"/>
            <a:ext cx="226397" cy="132971"/>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83804" y="1817018"/>
            <a:ext cx="226364" cy="127265"/>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1739" y="1814787"/>
            <a:ext cx="226397" cy="132971"/>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375" y="1820492"/>
            <a:ext cx="226364" cy="127265"/>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08136" y="1814787"/>
            <a:ext cx="226397" cy="132971"/>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85372" y="1820492"/>
            <a:ext cx="226364" cy="127265"/>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44747" y="1814787"/>
            <a:ext cx="226397" cy="132971"/>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34206" y="1820492"/>
            <a:ext cx="226364" cy="127265"/>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04316" y="1814787"/>
            <a:ext cx="226397" cy="132971"/>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377952" y="1820492"/>
            <a:ext cx="226364" cy="127265"/>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54312" y="1814787"/>
            <a:ext cx="226397" cy="132971"/>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27948" y="1820492"/>
            <a:ext cx="226364" cy="127265"/>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08383" y="1814787"/>
            <a:ext cx="226397" cy="132971"/>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282019" y="1820492"/>
            <a:ext cx="226364" cy="127265"/>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0960817" y="1814787"/>
            <a:ext cx="226397" cy="132971"/>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34453" y="1820492"/>
            <a:ext cx="226364" cy="127265"/>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184449" y="1820492"/>
            <a:ext cx="226364" cy="127265"/>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9008" y="1716117"/>
            <a:ext cx="32" cy="263319"/>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31581" y="1716117"/>
            <a:ext cx="32" cy="263319"/>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285652" y="1716117"/>
            <a:ext cx="32" cy="263319"/>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816334" y="1706888"/>
            <a:ext cx="32" cy="263319"/>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266331" y="1706888"/>
            <a:ext cx="32" cy="263319"/>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718764" y="1711348"/>
            <a:ext cx="32" cy="263319"/>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168761" y="1711348"/>
            <a:ext cx="32" cy="263319"/>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618758" y="1706888"/>
            <a:ext cx="32" cy="263319"/>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3065154" y="1706888"/>
            <a:ext cx="32" cy="263319"/>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517588" y="1706888"/>
            <a:ext cx="32" cy="263319"/>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971659" y="1706888"/>
            <a:ext cx="32" cy="263319"/>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424438" y="1708183"/>
            <a:ext cx="32" cy="263319"/>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74435" y="1708183"/>
            <a:ext cx="32" cy="263319"/>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326868" y="1708183"/>
            <a:ext cx="32" cy="263319"/>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77339" y="1708183"/>
            <a:ext cx="32" cy="263319"/>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227336" y="1708183"/>
            <a:ext cx="32" cy="263319"/>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89556" y="1708183"/>
            <a:ext cx="32" cy="263319"/>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33841" y="1708183"/>
            <a:ext cx="32" cy="263319"/>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87437" y="1708183"/>
            <a:ext cx="32" cy="263319"/>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89005" y="1711658"/>
            <a:ext cx="32" cy="263319"/>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37839" y="1711658"/>
            <a:ext cx="32" cy="263319"/>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381585" y="1711658"/>
            <a:ext cx="32" cy="263319"/>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38086" y="1711658"/>
            <a:ext cx="32" cy="263319"/>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188083" y="1711658"/>
            <a:ext cx="32" cy="263319"/>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7587454" y="1949990"/>
            <a:ext cx="226397" cy="132971"/>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6568" y="1949990"/>
            <a:ext cx="226397" cy="132971"/>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8039025" y="1953464"/>
            <a:ext cx="226397" cy="132971"/>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1739" y="1953464"/>
            <a:ext cx="226397" cy="132971"/>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8489022" y="1953464"/>
            <a:ext cx="226397" cy="132971"/>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08136" y="1953464"/>
            <a:ext cx="226397" cy="132971"/>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8937856" y="1953464"/>
            <a:ext cx="226397" cy="132971"/>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44747" y="1953464"/>
            <a:ext cx="226397" cy="132971"/>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9381601" y="1953464"/>
            <a:ext cx="226397" cy="132971"/>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04316" y="1953464"/>
            <a:ext cx="226397" cy="132971"/>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9831598" y="1953464"/>
            <a:ext cx="226397" cy="132971"/>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54312" y="1953464"/>
            <a:ext cx="226397" cy="132971"/>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10285669" y="1953464"/>
            <a:ext cx="226397" cy="132971"/>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08383" y="1953464"/>
            <a:ext cx="226397" cy="132971"/>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10738103" y="1953464"/>
            <a:ext cx="226397" cy="132971"/>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0960817" y="1953464"/>
            <a:ext cx="226397" cy="132971"/>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11188099" y="1953464"/>
            <a:ext cx="226397" cy="132971"/>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816351" y="1682752"/>
            <a:ext cx="226397" cy="132971"/>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1039065" y="1677045"/>
            <a:ext cx="226397" cy="144383"/>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266347" y="1687212"/>
            <a:ext cx="226397" cy="132971"/>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489061" y="1677045"/>
            <a:ext cx="226397" cy="144383"/>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718781" y="1682752"/>
            <a:ext cx="226397" cy="132971"/>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941495" y="1677045"/>
            <a:ext cx="226397" cy="144383"/>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168778" y="1682752"/>
            <a:ext cx="226397" cy="132971"/>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391492" y="1677045"/>
            <a:ext cx="226397" cy="144383"/>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615174" y="1682752"/>
            <a:ext cx="226397" cy="132971"/>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837889" y="1677045"/>
            <a:ext cx="226397" cy="144383"/>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3065171" y="1682752"/>
            <a:ext cx="226397" cy="132971"/>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287885" y="1677045"/>
            <a:ext cx="226397" cy="144383"/>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517605" y="1682752"/>
            <a:ext cx="226397" cy="132971"/>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740319" y="1677045"/>
            <a:ext cx="226397" cy="144383"/>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971676" y="1682752"/>
            <a:ext cx="226397" cy="132971"/>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84866" y="1682271"/>
            <a:ext cx="226397" cy="144383"/>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424455" y="1684047"/>
            <a:ext cx="226397" cy="132971"/>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647169" y="1678340"/>
            <a:ext cx="226397" cy="144383"/>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74451" y="1684047"/>
            <a:ext cx="226397" cy="132971"/>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97165" y="1678340"/>
            <a:ext cx="226397" cy="144383"/>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326885" y="1684047"/>
            <a:ext cx="226397" cy="132971"/>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545525" y="1678340"/>
            <a:ext cx="226397" cy="144383"/>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77356" y="1684047"/>
            <a:ext cx="226397" cy="132971"/>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6000070" y="1678340"/>
            <a:ext cx="226397" cy="144383"/>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227353" y="1688507"/>
            <a:ext cx="226397" cy="132971"/>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50067" y="1678340"/>
            <a:ext cx="226397" cy="144383"/>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81424" y="1684047"/>
            <a:ext cx="226397" cy="132971"/>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904138" y="1678340"/>
            <a:ext cx="226397" cy="144383"/>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33857" y="1684047"/>
            <a:ext cx="226397" cy="132971"/>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60171" y="1678340"/>
            <a:ext cx="226397" cy="144383"/>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87454" y="1684047"/>
            <a:ext cx="226397" cy="132971"/>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6568" y="1678340"/>
            <a:ext cx="226397" cy="144383"/>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9025" y="1687522"/>
            <a:ext cx="226397" cy="132971"/>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1739" y="1681815"/>
            <a:ext cx="226397" cy="144383"/>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89022" y="1687522"/>
            <a:ext cx="226397" cy="132971"/>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08136" y="1681815"/>
            <a:ext cx="226397" cy="144383"/>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37856" y="1687522"/>
            <a:ext cx="226397" cy="132971"/>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44747" y="1681815"/>
            <a:ext cx="226397" cy="144383"/>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381601" y="1687522"/>
            <a:ext cx="226397" cy="132971"/>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04316" y="1681815"/>
            <a:ext cx="226397" cy="144383"/>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31598" y="1687522"/>
            <a:ext cx="226397" cy="132971"/>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54312" y="1681815"/>
            <a:ext cx="226397" cy="144383"/>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285669" y="1687522"/>
            <a:ext cx="226397" cy="132971"/>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08383" y="1681815"/>
            <a:ext cx="226397" cy="144383"/>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38103" y="1687522"/>
            <a:ext cx="226397" cy="132971"/>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0960817" y="1681815"/>
            <a:ext cx="226397" cy="144383"/>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188099" y="1687522"/>
            <a:ext cx="226397" cy="132971"/>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816351" y="1948695"/>
            <a:ext cx="226397" cy="132971"/>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1039065" y="1948695"/>
            <a:ext cx="226397" cy="132971"/>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1266347" y="1948695"/>
            <a:ext cx="226397" cy="132971"/>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489061" y="1948695"/>
            <a:ext cx="226397" cy="132971"/>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1718781" y="1948695"/>
            <a:ext cx="226397" cy="132971"/>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941495" y="1948695"/>
            <a:ext cx="226397" cy="132971"/>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2168778" y="1948695"/>
            <a:ext cx="226397" cy="132971"/>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391492" y="1948695"/>
            <a:ext cx="226397" cy="132971"/>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2615174" y="1948695"/>
            <a:ext cx="226397" cy="132971"/>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837889" y="1948695"/>
            <a:ext cx="226397" cy="132971"/>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3065171" y="1948695"/>
            <a:ext cx="226397" cy="132971"/>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287885" y="1948695"/>
            <a:ext cx="226397" cy="132971"/>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3517605" y="1948695"/>
            <a:ext cx="226397" cy="132971"/>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740319" y="1948695"/>
            <a:ext cx="226397" cy="132971"/>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3971676" y="1948695"/>
            <a:ext cx="226397" cy="132971"/>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4424455" y="1949990"/>
            <a:ext cx="226397" cy="132971"/>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647169" y="1949990"/>
            <a:ext cx="226397" cy="132971"/>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4874451" y="1949990"/>
            <a:ext cx="226397" cy="132971"/>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97165" y="1949990"/>
            <a:ext cx="226397" cy="132971"/>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5326885" y="1949990"/>
            <a:ext cx="226397" cy="132971"/>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545525" y="1949990"/>
            <a:ext cx="226397" cy="132971"/>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356" y="1949990"/>
            <a:ext cx="226397" cy="132971"/>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000070" y="1949990"/>
            <a:ext cx="226397" cy="132971"/>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6227353" y="1949990"/>
            <a:ext cx="226397" cy="132971"/>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50067" y="1949990"/>
            <a:ext cx="226397" cy="132971"/>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6681424" y="1949990"/>
            <a:ext cx="226397" cy="132971"/>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904138" y="1949990"/>
            <a:ext cx="226397" cy="132971"/>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7133857" y="1949990"/>
            <a:ext cx="226397" cy="132971"/>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60171" y="1949990"/>
            <a:ext cx="226397" cy="132971"/>
          </a:xfrm>
          <a:prstGeom prst="line">
            <a:avLst/>
          </a:prstGeom>
          <a:noFill/>
          <a:ln w="6350" cap="flat" cmpd="sng" algn="ctr">
            <a:solidFill>
              <a:srgbClr val="5B9BD5"/>
            </a:solidFill>
            <a:prstDash val="solid"/>
            <a:miter lim="800000"/>
          </a:ln>
          <a:effectLst/>
        </p:spPr>
      </p:cxnSp>
      <p:sp>
        <p:nvSpPr>
          <p:cNvPr id="372" name="Hexagon 371"/>
          <p:cNvSpPr/>
          <p:nvPr/>
        </p:nvSpPr>
        <p:spPr>
          <a:xfrm>
            <a:off x="681595"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378" name="Straight Connector 377"/>
          <p:cNvCxnSpPr/>
          <p:nvPr/>
        </p:nvCxnSpPr>
        <p:spPr>
          <a:xfrm>
            <a:off x="1039066" y="1821430"/>
            <a:ext cx="32" cy="263319"/>
          </a:xfrm>
          <a:prstGeom prst="line">
            <a:avLst/>
          </a:prstGeom>
          <a:noFill/>
          <a:ln w="6350" cap="flat" cmpd="sng" algn="ctr">
            <a:solidFill>
              <a:srgbClr val="5B9BD5"/>
            </a:solidFill>
            <a:prstDash val="solid"/>
            <a:miter lim="800000"/>
          </a:ln>
          <a:effectLst/>
        </p:spPr>
      </p:cxnSp>
      <p:sp>
        <p:nvSpPr>
          <p:cNvPr id="384" name="Hexagon 383"/>
          <p:cNvSpPr/>
          <p:nvPr/>
        </p:nvSpPr>
        <p:spPr>
          <a:xfrm>
            <a:off x="1131592"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390" name="Straight Connector 389"/>
          <p:cNvCxnSpPr/>
          <p:nvPr/>
        </p:nvCxnSpPr>
        <p:spPr>
          <a:xfrm>
            <a:off x="1489062" y="1821430"/>
            <a:ext cx="32" cy="263319"/>
          </a:xfrm>
          <a:prstGeom prst="line">
            <a:avLst/>
          </a:prstGeom>
          <a:noFill/>
          <a:ln w="6350" cap="flat" cmpd="sng" algn="ctr">
            <a:solidFill>
              <a:srgbClr val="5B9BD5"/>
            </a:solidFill>
            <a:prstDash val="solid"/>
            <a:miter lim="800000"/>
          </a:ln>
          <a:effectLst/>
        </p:spPr>
      </p:cxnSp>
      <p:sp>
        <p:nvSpPr>
          <p:cNvPr id="396" name="Hexagon 395"/>
          <p:cNvSpPr/>
          <p:nvPr/>
        </p:nvSpPr>
        <p:spPr>
          <a:xfrm>
            <a:off x="1584025"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02" name="Straight Connector 401"/>
          <p:cNvCxnSpPr/>
          <p:nvPr/>
        </p:nvCxnSpPr>
        <p:spPr>
          <a:xfrm>
            <a:off x="1941496" y="1821430"/>
            <a:ext cx="32" cy="263319"/>
          </a:xfrm>
          <a:prstGeom prst="line">
            <a:avLst/>
          </a:prstGeom>
          <a:noFill/>
          <a:ln w="6350" cap="flat" cmpd="sng" algn="ctr">
            <a:solidFill>
              <a:srgbClr val="5B9BD5"/>
            </a:solidFill>
            <a:prstDash val="solid"/>
            <a:miter lim="800000"/>
          </a:ln>
          <a:effectLst/>
        </p:spPr>
      </p:cxnSp>
      <p:sp>
        <p:nvSpPr>
          <p:cNvPr id="408" name="Hexagon 407"/>
          <p:cNvSpPr/>
          <p:nvPr/>
        </p:nvSpPr>
        <p:spPr>
          <a:xfrm>
            <a:off x="2034022"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14" name="Straight Connector 413"/>
          <p:cNvCxnSpPr/>
          <p:nvPr/>
        </p:nvCxnSpPr>
        <p:spPr>
          <a:xfrm>
            <a:off x="2391493" y="1816970"/>
            <a:ext cx="32" cy="263319"/>
          </a:xfrm>
          <a:prstGeom prst="line">
            <a:avLst/>
          </a:prstGeom>
          <a:noFill/>
          <a:ln w="6350" cap="flat" cmpd="sng" algn="ctr">
            <a:solidFill>
              <a:srgbClr val="5B9BD5"/>
            </a:solidFill>
            <a:prstDash val="solid"/>
            <a:miter lim="800000"/>
          </a:ln>
          <a:effectLst/>
        </p:spPr>
      </p:cxnSp>
      <p:sp>
        <p:nvSpPr>
          <p:cNvPr id="420" name="Hexagon 419"/>
          <p:cNvSpPr/>
          <p:nvPr/>
        </p:nvSpPr>
        <p:spPr>
          <a:xfrm>
            <a:off x="2484019"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26" name="Straight Connector 425"/>
          <p:cNvCxnSpPr/>
          <p:nvPr/>
        </p:nvCxnSpPr>
        <p:spPr>
          <a:xfrm>
            <a:off x="2837890" y="1821430"/>
            <a:ext cx="32" cy="263319"/>
          </a:xfrm>
          <a:prstGeom prst="line">
            <a:avLst/>
          </a:prstGeom>
          <a:noFill/>
          <a:ln w="6350" cap="flat" cmpd="sng" algn="ctr">
            <a:solidFill>
              <a:srgbClr val="5B9BD5"/>
            </a:solidFill>
            <a:prstDash val="solid"/>
            <a:miter lim="800000"/>
          </a:ln>
          <a:effectLst/>
        </p:spPr>
      </p:cxnSp>
      <p:sp>
        <p:nvSpPr>
          <p:cNvPr id="432" name="Hexagon 431"/>
          <p:cNvSpPr/>
          <p:nvPr/>
        </p:nvSpPr>
        <p:spPr>
          <a:xfrm>
            <a:off x="2930415"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38" name="Straight Connector 437"/>
          <p:cNvCxnSpPr/>
          <p:nvPr/>
        </p:nvCxnSpPr>
        <p:spPr>
          <a:xfrm>
            <a:off x="3287886" y="1821430"/>
            <a:ext cx="32" cy="263319"/>
          </a:xfrm>
          <a:prstGeom prst="line">
            <a:avLst/>
          </a:prstGeom>
          <a:noFill/>
          <a:ln w="6350" cap="flat" cmpd="sng" algn="ctr">
            <a:solidFill>
              <a:srgbClr val="5B9BD5"/>
            </a:solidFill>
            <a:prstDash val="solid"/>
            <a:miter lim="800000"/>
          </a:ln>
          <a:effectLst/>
        </p:spPr>
      </p:cxnSp>
      <p:sp>
        <p:nvSpPr>
          <p:cNvPr id="444" name="Hexagon 443"/>
          <p:cNvSpPr/>
          <p:nvPr/>
        </p:nvSpPr>
        <p:spPr>
          <a:xfrm>
            <a:off x="3382849"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50" name="Straight Connector 449"/>
          <p:cNvCxnSpPr/>
          <p:nvPr/>
        </p:nvCxnSpPr>
        <p:spPr>
          <a:xfrm>
            <a:off x="3740320" y="1821430"/>
            <a:ext cx="32" cy="263319"/>
          </a:xfrm>
          <a:prstGeom prst="line">
            <a:avLst/>
          </a:prstGeom>
          <a:noFill/>
          <a:ln w="6350" cap="flat" cmpd="sng" algn="ctr">
            <a:solidFill>
              <a:srgbClr val="5B9BD5"/>
            </a:solidFill>
            <a:prstDash val="solid"/>
            <a:miter lim="800000"/>
          </a:ln>
          <a:effectLst/>
        </p:spPr>
      </p:cxnSp>
      <p:sp>
        <p:nvSpPr>
          <p:cNvPr id="456" name="Hexagon 455"/>
          <p:cNvSpPr/>
          <p:nvPr/>
        </p:nvSpPr>
        <p:spPr>
          <a:xfrm>
            <a:off x="3836920"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61" name="Straight Connector 460"/>
          <p:cNvCxnSpPr/>
          <p:nvPr/>
        </p:nvCxnSpPr>
        <p:spPr>
          <a:xfrm flipH="1">
            <a:off x="4184866" y="1953921"/>
            <a:ext cx="226397" cy="132971"/>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95866" y="1826656"/>
            <a:ext cx="32" cy="263319"/>
          </a:xfrm>
          <a:prstGeom prst="line">
            <a:avLst/>
          </a:prstGeom>
          <a:noFill/>
          <a:ln w="6350" cap="flat" cmpd="sng" algn="ctr">
            <a:solidFill>
              <a:srgbClr val="5B9BD5"/>
            </a:solidFill>
            <a:prstDash val="solid"/>
            <a:miter lim="800000"/>
          </a:ln>
          <a:effectLst/>
        </p:spPr>
      </p:cxnSp>
      <p:sp>
        <p:nvSpPr>
          <p:cNvPr id="468" name="Hexagon 467"/>
          <p:cNvSpPr/>
          <p:nvPr/>
        </p:nvSpPr>
        <p:spPr>
          <a:xfrm>
            <a:off x="4289699"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74" name="Straight Connector 473"/>
          <p:cNvCxnSpPr/>
          <p:nvPr/>
        </p:nvCxnSpPr>
        <p:spPr>
          <a:xfrm>
            <a:off x="4647170" y="1822725"/>
            <a:ext cx="32" cy="263319"/>
          </a:xfrm>
          <a:prstGeom prst="line">
            <a:avLst/>
          </a:prstGeom>
          <a:noFill/>
          <a:ln w="6350" cap="flat" cmpd="sng" algn="ctr">
            <a:solidFill>
              <a:srgbClr val="5B9BD5"/>
            </a:solidFill>
            <a:prstDash val="solid"/>
            <a:miter lim="800000"/>
          </a:ln>
          <a:effectLst/>
        </p:spPr>
      </p:cxnSp>
      <p:sp>
        <p:nvSpPr>
          <p:cNvPr id="480" name="Hexagon 479"/>
          <p:cNvSpPr/>
          <p:nvPr/>
        </p:nvSpPr>
        <p:spPr>
          <a:xfrm>
            <a:off x="4739696"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86" name="Straight Connector 485"/>
          <p:cNvCxnSpPr/>
          <p:nvPr/>
        </p:nvCxnSpPr>
        <p:spPr>
          <a:xfrm>
            <a:off x="5097166" y="1822725"/>
            <a:ext cx="32" cy="263319"/>
          </a:xfrm>
          <a:prstGeom prst="line">
            <a:avLst/>
          </a:prstGeom>
          <a:noFill/>
          <a:ln w="6350" cap="flat" cmpd="sng" algn="ctr">
            <a:solidFill>
              <a:srgbClr val="5B9BD5"/>
            </a:solidFill>
            <a:prstDash val="solid"/>
            <a:miter lim="800000"/>
          </a:ln>
          <a:effectLst/>
        </p:spPr>
      </p:cxnSp>
      <p:sp>
        <p:nvSpPr>
          <p:cNvPr id="492" name="Hexagon 491"/>
          <p:cNvSpPr/>
          <p:nvPr/>
        </p:nvSpPr>
        <p:spPr>
          <a:xfrm>
            <a:off x="5192129"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98" name="Straight Connector 497"/>
          <p:cNvCxnSpPr/>
          <p:nvPr/>
        </p:nvCxnSpPr>
        <p:spPr>
          <a:xfrm>
            <a:off x="5549600" y="1822725"/>
            <a:ext cx="32" cy="263319"/>
          </a:xfrm>
          <a:prstGeom prst="line">
            <a:avLst/>
          </a:prstGeom>
          <a:noFill/>
          <a:ln w="6350" cap="flat" cmpd="sng" algn="ctr">
            <a:solidFill>
              <a:srgbClr val="5B9BD5"/>
            </a:solidFill>
            <a:prstDash val="solid"/>
            <a:miter lim="800000"/>
          </a:ln>
          <a:effectLst/>
        </p:spPr>
      </p:cxnSp>
      <p:sp>
        <p:nvSpPr>
          <p:cNvPr id="504" name="Hexagon 503"/>
          <p:cNvSpPr/>
          <p:nvPr/>
        </p:nvSpPr>
        <p:spPr>
          <a:xfrm>
            <a:off x="5642600"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0" name="Straight Connector 509"/>
          <p:cNvCxnSpPr/>
          <p:nvPr/>
        </p:nvCxnSpPr>
        <p:spPr>
          <a:xfrm>
            <a:off x="6000071" y="1822725"/>
            <a:ext cx="32" cy="263319"/>
          </a:xfrm>
          <a:prstGeom prst="line">
            <a:avLst/>
          </a:prstGeom>
          <a:noFill/>
          <a:ln w="6350" cap="flat" cmpd="sng" algn="ctr">
            <a:solidFill>
              <a:srgbClr val="5B9BD5"/>
            </a:solidFill>
            <a:prstDash val="solid"/>
            <a:miter lim="800000"/>
          </a:ln>
          <a:effectLst/>
        </p:spPr>
      </p:cxnSp>
      <p:sp>
        <p:nvSpPr>
          <p:cNvPr id="516" name="Hexagon 515"/>
          <p:cNvSpPr/>
          <p:nvPr/>
        </p:nvSpPr>
        <p:spPr>
          <a:xfrm>
            <a:off x="6092597"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2" name="Straight Connector 521"/>
          <p:cNvCxnSpPr/>
          <p:nvPr/>
        </p:nvCxnSpPr>
        <p:spPr>
          <a:xfrm>
            <a:off x="6450068" y="1822725"/>
            <a:ext cx="32" cy="263319"/>
          </a:xfrm>
          <a:prstGeom prst="line">
            <a:avLst/>
          </a:prstGeom>
          <a:noFill/>
          <a:ln w="6350" cap="flat" cmpd="sng" algn="ctr">
            <a:solidFill>
              <a:srgbClr val="5B9BD5"/>
            </a:solidFill>
            <a:prstDash val="solid"/>
            <a:miter lim="800000"/>
          </a:ln>
          <a:effectLst/>
        </p:spPr>
      </p:cxnSp>
      <p:sp>
        <p:nvSpPr>
          <p:cNvPr id="528" name="Hexagon 527"/>
          <p:cNvSpPr/>
          <p:nvPr/>
        </p:nvSpPr>
        <p:spPr>
          <a:xfrm>
            <a:off x="6546668"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4" name="Straight Connector 533"/>
          <p:cNvCxnSpPr/>
          <p:nvPr/>
        </p:nvCxnSpPr>
        <p:spPr>
          <a:xfrm>
            <a:off x="6904139" y="1822725"/>
            <a:ext cx="32" cy="263319"/>
          </a:xfrm>
          <a:prstGeom prst="line">
            <a:avLst/>
          </a:prstGeom>
          <a:noFill/>
          <a:ln w="6350" cap="flat" cmpd="sng" algn="ctr">
            <a:solidFill>
              <a:srgbClr val="5B9BD5"/>
            </a:solidFill>
            <a:prstDash val="solid"/>
            <a:miter lim="800000"/>
          </a:ln>
          <a:effectLst/>
        </p:spPr>
      </p:cxnSp>
      <p:sp>
        <p:nvSpPr>
          <p:cNvPr id="540" name="Hexagon 539"/>
          <p:cNvSpPr/>
          <p:nvPr/>
        </p:nvSpPr>
        <p:spPr>
          <a:xfrm>
            <a:off x="6999102"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6" name="Straight Connector 545"/>
          <p:cNvCxnSpPr/>
          <p:nvPr/>
        </p:nvCxnSpPr>
        <p:spPr>
          <a:xfrm>
            <a:off x="7356573" y="1822725"/>
            <a:ext cx="32" cy="263319"/>
          </a:xfrm>
          <a:prstGeom prst="line">
            <a:avLst/>
          </a:prstGeom>
          <a:noFill/>
          <a:ln w="6350" cap="flat" cmpd="sng" algn="ctr">
            <a:solidFill>
              <a:srgbClr val="5B9BD5"/>
            </a:solidFill>
            <a:prstDash val="solid"/>
            <a:miter lim="800000"/>
          </a:ln>
          <a:effectLst/>
        </p:spPr>
      </p:cxnSp>
      <p:sp>
        <p:nvSpPr>
          <p:cNvPr id="552" name="Hexagon 551"/>
          <p:cNvSpPr/>
          <p:nvPr/>
        </p:nvSpPr>
        <p:spPr>
          <a:xfrm>
            <a:off x="7452698"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8" name="Straight Connector 557"/>
          <p:cNvCxnSpPr/>
          <p:nvPr/>
        </p:nvCxnSpPr>
        <p:spPr>
          <a:xfrm>
            <a:off x="7806569" y="1822725"/>
            <a:ext cx="32" cy="263319"/>
          </a:xfrm>
          <a:prstGeom prst="line">
            <a:avLst/>
          </a:prstGeom>
          <a:noFill/>
          <a:ln w="6350" cap="flat" cmpd="sng" algn="ctr">
            <a:solidFill>
              <a:srgbClr val="5B9BD5"/>
            </a:solidFill>
            <a:prstDash val="solid"/>
            <a:miter lim="800000"/>
          </a:ln>
          <a:effectLst/>
        </p:spPr>
      </p:cxnSp>
      <p:sp>
        <p:nvSpPr>
          <p:cNvPr id="564" name="Hexagon 563"/>
          <p:cNvSpPr/>
          <p:nvPr/>
        </p:nvSpPr>
        <p:spPr>
          <a:xfrm>
            <a:off x="7904269"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70" name="Straight Connector 569"/>
          <p:cNvCxnSpPr/>
          <p:nvPr/>
        </p:nvCxnSpPr>
        <p:spPr>
          <a:xfrm>
            <a:off x="8261740" y="1826199"/>
            <a:ext cx="32" cy="263319"/>
          </a:xfrm>
          <a:prstGeom prst="line">
            <a:avLst/>
          </a:prstGeom>
          <a:noFill/>
          <a:ln w="6350" cap="flat" cmpd="sng" algn="ctr">
            <a:solidFill>
              <a:srgbClr val="5B9BD5"/>
            </a:solidFill>
            <a:prstDash val="solid"/>
            <a:miter lim="800000"/>
          </a:ln>
          <a:effectLst/>
        </p:spPr>
      </p:cxnSp>
      <p:sp>
        <p:nvSpPr>
          <p:cNvPr id="576" name="Hexagon 575"/>
          <p:cNvSpPr/>
          <p:nvPr/>
        </p:nvSpPr>
        <p:spPr>
          <a:xfrm>
            <a:off x="8354266"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82" name="Straight Connector 581"/>
          <p:cNvCxnSpPr/>
          <p:nvPr/>
        </p:nvCxnSpPr>
        <p:spPr>
          <a:xfrm>
            <a:off x="8708137" y="1826199"/>
            <a:ext cx="32" cy="263319"/>
          </a:xfrm>
          <a:prstGeom prst="line">
            <a:avLst/>
          </a:prstGeom>
          <a:noFill/>
          <a:ln w="6350" cap="flat" cmpd="sng" algn="ctr">
            <a:solidFill>
              <a:srgbClr val="5B9BD5"/>
            </a:solidFill>
            <a:prstDash val="solid"/>
            <a:miter lim="800000"/>
          </a:ln>
          <a:effectLst/>
        </p:spPr>
      </p:cxnSp>
      <p:sp>
        <p:nvSpPr>
          <p:cNvPr id="588" name="Hexagon 587"/>
          <p:cNvSpPr/>
          <p:nvPr/>
        </p:nvSpPr>
        <p:spPr>
          <a:xfrm>
            <a:off x="8803100"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94" name="Straight Connector 593"/>
          <p:cNvCxnSpPr/>
          <p:nvPr/>
        </p:nvCxnSpPr>
        <p:spPr>
          <a:xfrm>
            <a:off x="9156971" y="1826199"/>
            <a:ext cx="32" cy="263319"/>
          </a:xfrm>
          <a:prstGeom prst="line">
            <a:avLst/>
          </a:prstGeom>
          <a:noFill/>
          <a:ln w="6350" cap="flat" cmpd="sng" algn="ctr">
            <a:solidFill>
              <a:srgbClr val="5B9BD5"/>
            </a:solidFill>
            <a:prstDash val="solid"/>
            <a:miter lim="800000"/>
          </a:ln>
          <a:effectLst/>
        </p:spPr>
      </p:cxnSp>
      <p:sp>
        <p:nvSpPr>
          <p:cNvPr id="600" name="Hexagon 599"/>
          <p:cNvSpPr/>
          <p:nvPr/>
        </p:nvSpPr>
        <p:spPr>
          <a:xfrm>
            <a:off x="9246846"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06" name="Straight Connector 605"/>
          <p:cNvCxnSpPr/>
          <p:nvPr/>
        </p:nvCxnSpPr>
        <p:spPr>
          <a:xfrm>
            <a:off x="9604317" y="1826199"/>
            <a:ext cx="32" cy="263319"/>
          </a:xfrm>
          <a:prstGeom prst="line">
            <a:avLst/>
          </a:prstGeom>
          <a:noFill/>
          <a:ln w="6350" cap="flat" cmpd="sng" algn="ctr">
            <a:solidFill>
              <a:srgbClr val="5B9BD5"/>
            </a:solidFill>
            <a:prstDash val="solid"/>
            <a:miter lim="800000"/>
          </a:ln>
          <a:effectLst/>
        </p:spPr>
      </p:cxnSp>
      <p:sp>
        <p:nvSpPr>
          <p:cNvPr id="612" name="Hexagon 611"/>
          <p:cNvSpPr/>
          <p:nvPr/>
        </p:nvSpPr>
        <p:spPr>
          <a:xfrm>
            <a:off x="9696842"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18" name="Straight Connector 617"/>
          <p:cNvCxnSpPr/>
          <p:nvPr/>
        </p:nvCxnSpPr>
        <p:spPr>
          <a:xfrm>
            <a:off x="10054313" y="1826199"/>
            <a:ext cx="32" cy="263319"/>
          </a:xfrm>
          <a:prstGeom prst="line">
            <a:avLst/>
          </a:prstGeom>
          <a:noFill/>
          <a:ln w="6350" cap="flat" cmpd="sng" algn="ctr">
            <a:solidFill>
              <a:srgbClr val="5B9BD5"/>
            </a:solidFill>
            <a:prstDash val="solid"/>
            <a:miter lim="800000"/>
          </a:ln>
          <a:effectLst/>
        </p:spPr>
      </p:cxnSp>
      <p:sp>
        <p:nvSpPr>
          <p:cNvPr id="624" name="Hexagon 623"/>
          <p:cNvSpPr/>
          <p:nvPr/>
        </p:nvSpPr>
        <p:spPr>
          <a:xfrm>
            <a:off x="10150913"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30" name="Straight Connector 629"/>
          <p:cNvCxnSpPr/>
          <p:nvPr/>
        </p:nvCxnSpPr>
        <p:spPr>
          <a:xfrm>
            <a:off x="10508384" y="1826199"/>
            <a:ext cx="32" cy="263319"/>
          </a:xfrm>
          <a:prstGeom prst="line">
            <a:avLst/>
          </a:prstGeom>
          <a:noFill/>
          <a:ln w="6350" cap="flat" cmpd="sng" algn="ctr">
            <a:solidFill>
              <a:srgbClr val="5B9BD5"/>
            </a:solidFill>
            <a:prstDash val="solid"/>
            <a:miter lim="800000"/>
          </a:ln>
          <a:effectLst/>
        </p:spPr>
      </p:cxnSp>
      <p:sp>
        <p:nvSpPr>
          <p:cNvPr id="636" name="Hexagon 635"/>
          <p:cNvSpPr/>
          <p:nvPr/>
        </p:nvSpPr>
        <p:spPr>
          <a:xfrm>
            <a:off x="10603347"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42" name="Straight Connector 641"/>
          <p:cNvCxnSpPr/>
          <p:nvPr/>
        </p:nvCxnSpPr>
        <p:spPr>
          <a:xfrm>
            <a:off x="10960818" y="1826199"/>
            <a:ext cx="32" cy="263319"/>
          </a:xfrm>
          <a:prstGeom prst="line">
            <a:avLst/>
          </a:prstGeom>
          <a:noFill/>
          <a:ln w="6350" cap="flat" cmpd="sng" algn="ctr">
            <a:solidFill>
              <a:srgbClr val="5B9BD5"/>
            </a:solidFill>
            <a:prstDash val="solid"/>
            <a:miter lim="800000"/>
          </a:ln>
          <a:effectLst/>
        </p:spPr>
      </p:cxnSp>
      <p:sp>
        <p:nvSpPr>
          <p:cNvPr id="648" name="Hexagon 647"/>
          <p:cNvSpPr/>
          <p:nvPr/>
        </p:nvSpPr>
        <p:spPr>
          <a:xfrm>
            <a:off x="11053344"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52" name="Straight Connector 651"/>
          <p:cNvCxnSpPr/>
          <p:nvPr/>
        </p:nvCxnSpPr>
        <p:spPr>
          <a:xfrm>
            <a:off x="11410815" y="1826199"/>
            <a:ext cx="32" cy="263319"/>
          </a:xfrm>
          <a:prstGeom prst="line">
            <a:avLst/>
          </a:prstGeom>
          <a:noFill/>
          <a:ln w="6350" cap="flat" cmpd="sng" algn="ctr">
            <a:solidFill>
              <a:srgbClr val="5B9BD5"/>
            </a:solidFill>
            <a:prstDash val="solid"/>
            <a:miter lim="800000"/>
          </a:ln>
          <a:effectLst/>
        </p:spPr>
      </p:cxnSp>
      <p:sp>
        <p:nvSpPr>
          <p:cNvPr id="3" name="Title 2"/>
          <p:cNvSpPr>
            <a:spLocks noGrp="1"/>
          </p:cNvSpPr>
          <p:nvPr>
            <p:ph type="title"/>
          </p:nvPr>
        </p:nvSpPr>
        <p:spPr/>
        <p:txBody>
          <a:bodyPr/>
          <a:lstStyle/>
          <a:p>
            <a:r>
              <a:rPr lang="en-US" dirty="0" smtClean="0"/>
              <a:t>Microsoft Azure Service Fabric</a:t>
            </a:r>
            <a:br>
              <a:rPr lang="en-US" dirty="0" smtClean="0"/>
            </a:br>
            <a:r>
              <a:rPr lang="en-US" sz="2745" dirty="0"/>
              <a:t>A platform for reliable, hyperscale, microservice-based applications</a:t>
            </a:r>
          </a:p>
        </p:txBody>
      </p:sp>
      <p:sp>
        <p:nvSpPr>
          <p:cNvPr id="370" name="Hexagon 369"/>
          <p:cNvSpPr/>
          <p:nvPr/>
        </p:nvSpPr>
        <p:spPr>
          <a:xfrm>
            <a:off x="681595"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71" name="Hexagon 370"/>
          <p:cNvSpPr/>
          <p:nvPr/>
        </p:nvSpPr>
        <p:spPr>
          <a:xfrm>
            <a:off x="907992"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73" name="Hexagon 372"/>
          <p:cNvSpPr/>
          <p:nvPr/>
        </p:nvSpPr>
        <p:spPr>
          <a:xfrm>
            <a:off x="907992"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82" name="Hexagon 381"/>
          <p:cNvSpPr/>
          <p:nvPr/>
        </p:nvSpPr>
        <p:spPr>
          <a:xfrm>
            <a:off x="1131592"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83" name="Hexagon 382"/>
          <p:cNvSpPr/>
          <p:nvPr/>
        </p:nvSpPr>
        <p:spPr>
          <a:xfrm>
            <a:off x="1357989"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85" name="Hexagon 384"/>
          <p:cNvSpPr/>
          <p:nvPr/>
        </p:nvSpPr>
        <p:spPr>
          <a:xfrm>
            <a:off x="1357989"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94" name="Hexagon 393"/>
          <p:cNvSpPr/>
          <p:nvPr/>
        </p:nvSpPr>
        <p:spPr>
          <a:xfrm>
            <a:off x="1584025"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95" name="Hexagon 394"/>
          <p:cNvSpPr/>
          <p:nvPr/>
        </p:nvSpPr>
        <p:spPr>
          <a:xfrm>
            <a:off x="1810423"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97" name="Hexagon 396"/>
          <p:cNvSpPr/>
          <p:nvPr/>
        </p:nvSpPr>
        <p:spPr>
          <a:xfrm>
            <a:off x="1810423"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06" name="Hexagon 405"/>
          <p:cNvSpPr/>
          <p:nvPr/>
        </p:nvSpPr>
        <p:spPr>
          <a:xfrm>
            <a:off x="2034022"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07" name="Hexagon 406"/>
          <p:cNvSpPr/>
          <p:nvPr/>
        </p:nvSpPr>
        <p:spPr>
          <a:xfrm>
            <a:off x="2260419"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09" name="Hexagon 408"/>
          <p:cNvSpPr/>
          <p:nvPr/>
        </p:nvSpPr>
        <p:spPr>
          <a:xfrm>
            <a:off x="2260419"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18" name="Hexagon 417"/>
          <p:cNvSpPr/>
          <p:nvPr/>
        </p:nvSpPr>
        <p:spPr>
          <a:xfrm>
            <a:off x="2484019"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19" name="Hexagon 418"/>
          <p:cNvSpPr/>
          <p:nvPr/>
        </p:nvSpPr>
        <p:spPr>
          <a:xfrm>
            <a:off x="2706816"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21" name="Hexagon 420"/>
          <p:cNvSpPr/>
          <p:nvPr/>
        </p:nvSpPr>
        <p:spPr>
          <a:xfrm>
            <a:off x="2706816"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30" name="Hexagon 429"/>
          <p:cNvSpPr/>
          <p:nvPr/>
        </p:nvSpPr>
        <p:spPr>
          <a:xfrm>
            <a:off x="2930415"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31" name="Hexagon 430"/>
          <p:cNvSpPr/>
          <p:nvPr/>
        </p:nvSpPr>
        <p:spPr>
          <a:xfrm>
            <a:off x="3156813"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33" name="Hexagon 432"/>
          <p:cNvSpPr/>
          <p:nvPr/>
        </p:nvSpPr>
        <p:spPr>
          <a:xfrm>
            <a:off x="3156813"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42" name="Hexagon 441"/>
          <p:cNvSpPr/>
          <p:nvPr/>
        </p:nvSpPr>
        <p:spPr>
          <a:xfrm>
            <a:off x="3382849"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43" name="Hexagon 442"/>
          <p:cNvSpPr/>
          <p:nvPr/>
        </p:nvSpPr>
        <p:spPr>
          <a:xfrm>
            <a:off x="3609246"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45" name="Hexagon 444"/>
          <p:cNvSpPr/>
          <p:nvPr/>
        </p:nvSpPr>
        <p:spPr>
          <a:xfrm>
            <a:off x="3609246"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54" name="Hexagon 453"/>
          <p:cNvSpPr/>
          <p:nvPr/>
        </p:nvSpPr>
        <p:spPr>
          <a:xfrm>
            <a:off x="3836920"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55" name="Hexagon 454"/>
          <p:cNvSpPr/>
          <p:nvPr/>
        </p:nvSpPr>
        <p:spPr>
          <a:xfrm>
            <a:off x="4063317"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57" name="Hexagon 456"/>
          <p:cNvSpPr/>
          <p:nvPr/>
        </p:nvSpPr>
        <p:spPr>
          <a:xfrm>
            <a:off x="4063317"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66" name="Hexagon 465"/>
          <p:cNvSpPr/>
          <p:nvPr/>
        </p:nvSpPr>
        <p:spPr>
          <a:xfrm>
            <a:off x="4289699"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67" name="Hexagon 466"/>
          <p:cNvSpPr/>
          <p:nvPr/>
        </p:nvSpPr>
        <p:spPr>
          <a:xfrm>
            <a:off x="4516096"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69" name="Hexagon 468"/>
          <p:cNvSpPr/>
          <p:nvPr/>
        </p:nvSpPr>
        <p:spPr>
          <a:xfrm>
            <a:off x="4516096" y="196140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78" name="Hexagon 477"/>
          <p:cNvSpPr/>
          <p:nvPr/>
        </p:nvSpPr>
        <p:spPr>
          <a:xfrm>
            <a:off x="4739696"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79" name="Hexagon 478"/>
          <p:cNvSpPr/>
          <p:nvPr/>
        </p:nvSpPr>
        <p:spPr>
          <a:xfrm>
            <a:off x="4966093"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81" name="Hexagon 480"/>
          <p:cNvSpPr/>
          <p:nvPr/>
        </p:nvSpPr>
        <p:spPr>
          <a:xfrm>
            <a:off x="4966093" y="196140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90" name="Hexagon 489"/>
          <p:cNvSpPr/>
          <p:nvPr/>
        </p:nvSpPr>
        <p:spPr>
          <a:xfrm>
            <a:off x="5192129"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91" name="Hexagon 490"/>
          <p:cNvSpPr/>
          <p:nvPr/>
        </p:nvSpPr>
        <p:spPr>
          <a:xfrm>
            <a:off x="5418527"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93" name="Hexagon 492"/>
          <p:cNvSpPr/>
          <p:nvPr/>
        </p:nvSpPr>
        <p:spPr>
          <a:xfrm>
            <a:off x="5418527"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02" name="Hexagon 501"/>
          <p:cNvSpPr/>
          <p:nvPr/>
        </p:nvSpPr>
        <p:spPr>
          <a:xfrm>
            <a:off x="5642600" y="156249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03" name="Hexagon 502"/>
          <p:cNvSpPr/>
          <p:nvPr/>
        </p:nvSpPr>
        <p:spPr>
          <a:xfrm>
            <a:off x="5868998"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05" name="Hexagon 504"/>
          <p:cNvSpPr/>
          <p:nvPr/>
        </p:nvSpPr>
        <p:spPr>
          <a:xfrm>
            <a:off x="5868998"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14" name="Hexagon 513"/>
          <p:cNvSpPr/>
          <p:nvPr/>
        </p:nvSpPr>
        <p:spPr>
          <a:xfrm>
            <a:off x="6092597"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15" name="Hexagon 514"/>
          <p:cNvSpPr/>
          <p:nvPr/>
        </p:nvSpPr>
        <p:spPr>
          <a:xfrm>
            <a:off x="6318994"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17" name="Hexagon 516"/>
          <p:cNvSpPr/>
          <p:nvPr/>
        </p:nvSpPr>
        <p:spPr>
          <a:xfrm>
            <a:off x="6318994"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26" name="Hexagon 525"/>
          <p:cNvSpPr/>
          <p:nvPr/>
        </p:nvSpPr>
        <p:spPr>
          <a:xfrm>
            <a:off x="6546668"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27" name="Hexagon 526"/>
          <p:cNvSpPr/>
          <p:nvPr/>
        </p:nvSpPr>
        <p:spPr>
          <a:xfrm>
            <a:off x="6773065"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29" name="Hexagon 528"/>
          <p:cNvSpPr/>
          <p:nvPr/>
        </p:nvSpPr>
        <p:spPr>
          <a:xfrm>
            <a:off x="6773065"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38" name="Hexagon 537"/>
          <p:cNvSpPr/>
          <p:nvPr/>
        </p:nvSpPr>
        <p:spPr>
          <a:xfrm>
            <a:off x="6999102"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39" name="Hexagon 538"/>
          <p:cNvSpPr/>
          <p:nvPr/>
        </p:nvSpPr>
        <p:spPr>
          <a:xfrm>
            <a:off x="7225499"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41" name="Hexagon 540"/>
          <p:cNvSpPr/>
          <p:nvPr/>
        </p:nvSpPr>
        <p:spPr>
          <a:xfrm>
            <a:off x="7225499"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50" name="Hexagon 549"/>
          <p:cNvSpPr/>
          <p:nvPr/>
        </p:nvSpPr>
        <p:spPr>
          <a:xfrm>
            <a:off x="7452698"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51" name="Hexagon 550"/>
          <p:cNvSpPr/>
          <p:nvPr/>
        </p:nvSpPr>
        <p:spPr>
          <a:xfrm>
            <a:off x="7679096"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53" name="Hexagon 552"/>
          <p:cNvSpPr/>
          <p:nvPr/>
        </p:nvSpPr>
        <p:spPr>
          <a:xfrm>
            <a:off x="7679096"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2" name="Hexagon 561"/>
          <p:cNvSpPr/>
          <p:nvPr/>
        </p:nvSpPr>
        <p:spPr>
          <a:xfrm>
            <a:off x="7904269"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3" name="Hexagon 562"/>
          <p:cNvSpPr/>
          <p:nvPr/>
        </p:nvSpPr>
        <p:spPr>
          <a:xfrm>
            <a:off x="8130667"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5" name="Hexagon 564"/>
          <p:cNvSpPr/>
          <p:nvPr/>
        </p:nvSpPr>
        <p:spPr>
          <a:xfrm>
            <a:off x="8130667"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4" name="Hexagon 573"/>
          <p:cNvSpPr/>
          <p:nvPr/>
        </p:nvSpPr>
        <p:spPr>
          <a:xfrm>
            <a:off x="8354266"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5" name="Hexagon 574"/>
          <p:cNvSpPr/>
          <p:nvPr/>
        </p:nvSpPr>
        <p:spPr>
          <a:xfrm>
            <a:off x="8577063"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7" name="Hexagon 576"/>
          <p:cNvSpPr/>
          <p:nvPr/>
        </p:nvSpPr>
        <p:spPr>
          <a:xfrm>
            <a:off x="8577063"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6" name="Hexagon 585"/>
          <p:cNvSpPr/>
          <p:nvPr/>
        </p:nvSpPr>
        <p:spPr>
          <a:xfrm>
            <a:off x="8803100"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7" name="Hexagon 586"/>
          <p:cNvSpPr/>
          <p:nvPr/>
        </p:nvSpPr>
        <p:spPr>
          <a:xfrm>
            <a:off x="9025897"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9" name="Hexagon 588"/>
          <p:cNvSpPr/>
          <p:nvPr/>
        </p:nvSpPr>
        <p:spPr>
          <a:xfrm>
            <a:off x="9025897"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8" name="Hexagon 597"/>
          <p:cNvSpPr/>
          <p:nvPr/>
        </p:nvSpPr>
        <p:spPr>
          <a:xfrm>
            <a:off x="9246846"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9" name="Hexagon 598"/>
          <p:cNvSpPr/>
          <p:nvPr/>
        </p:nvSpPr>
        <p:spPr>
          <a:xfrm>
            <a:off x="9473243"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1" name="Hexagon 600"/>
          <p:cNvSpPr/>
          <p:nvPr/>
        </p:nvSpPr>
        <p:spPr>
          <a:xfrm>
            <a:off x="9473243"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0" name="Hexagon 609"/>
          <p:cNvSpPr/>
          <p:nvPr/>
        </p:nvSpPr>
        <p:spPr>
          <a:xfrm>
            <a:off x="9696842"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1" name="Hexagon 610"/>
          <p:cNvSpPr/>
          <p:nvPr/>
        </p:nvSpPr>
        <p:spPr>
          <a:xfrm>
            <a:off x="9923240"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3" name="Hexagon 612"/>
          <p:cNvSpPr/>
          <p:nvPr/>
        </p:nvSpPr>
        <p:spPr>
          <a:xfrm>
            <a:off x="9923240"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2" name="Hexagon 621"/>
          <p:cNvSpPr/>
          <p:nvPr/>
        </p:nvSpPr>
        <p:spPr>
          <a:xfrm>
            <a:off x="10150913"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3" name="Hexagon 622"/>
          <p:cNvSpPr/>
          <p:nvPr/>
        </p:nvSpPr>
        <p:spPr>
          <a:xfrm>
            <a:off x="10377311"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5" name="Hexagon 624"/>
          <p:cNvSpPr/>
          <p:nvPr/>
        </p:nvSpPr>
        <p:spPr>
          <a:xfrm>
            <a:off x="10377311"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4" name="Hexagon 633"/>
          <p:cNvSpPr/>
          <p:nvPr/>
        </p:nvSpPr>
        <p:spPr>
          <a:xfrm>
            <a:off x="10603347"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5" name="Hexagon 634"/>
          <p:cNvSpPr/>
          <p:nvPr/>
        </p:nvSpPr>
        <p:spPr>
          <a:xfrm>
            <a:off x="10829744"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7" name="Hexagon 636"/>
          <p:cNvSpPr/>
          <p:nvPr/>
        </p:nvSpPr>
        <p:spPr>
          <a:xfrm>
            <a:off x="10829744"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46" name="Hexagon 645"/>
          <p:cNvSpPr/>
          <p:nvPr/>
        </p:nvSpPr>
        <p:spPr>
          <a:xfrm>
            <a:off x="11053344"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47" name="Hexagon 646"/>
          <p:cNvSpPr/>
          <p:nvPr/>
        </p:nvSpPr>
        <p:spPr>
          <a:xfrm>
            <a:off x="11279741"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49" name="Hexagon 648"/>
          <p:cNvSpPr/>
          <p:nvPr/>
        </p:nvSpPr>
        <p:spPr>
          <a:xfrm>
            <a:off x="11279741"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5" name="Hexagon 654"/>
          <p:cNvSpPr/>
          <p:nvPr/>
        </p:nvSpPr>
        <p:spPr>
          <a:xfrm>
            <a:off x="680952"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6" name="Hexagon 655"/>
          <p:cNvSpPr/>
          <p:nvPr/>
        </p:nvSpPr>
        <p:spPr>
          <a:xfrm>
            <a:off x="1130949"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7" name="Hexagon 656"/>
          <p:cNvSpPr/>
          <p:nvPr/>
        </p:nvSpPr>
        <p:spPr>
          <a:xfrm>
            <a:off x="1583382"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8" name="Hexagon 657"/>
          <p:cNvSpPr/>
          <p:nvPr/>
        </p:nvSpPr>
        <p:spPr>
          <a:xfrm>
            <a:off x="2033379"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9" name="Hexagon 658"/>
          <p:cNvSpPr/>
          <p:nvPr/>
        </p:nvSpPr>
        <p:spPr>
          <a:xfrm>
            <a:off x="2486975"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0" name="Hexagon 659"/>
          <p:cNvSpPr/>
          <p:nvPr/>
        </p:nvSpPr>
        <p:spPr>
          <a:xfrm>
            <a:off x="2933372"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1" name="Hexagon 660"/>
          <p:cNvSpPr/>
          <p:nvPr/>
        </p:nvSpPr>
        <p:spPr>
          <a:xfrm>
            <a:off x="3382206"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2" name="Hexagon 661"/>
          <p:cNvSpPr/>
          <p:nvPr/>
        </p:nvSpPr>
        <p:spPr>
          <a:xfrm>
            <a:off x="3841014"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3" name="Hexagon 662"/>
          <p:cNvSpPr/>
          <p:nvPr/>
        </p:nvSpPr>
        <p:spPr>
          <a:xfrm>
            <a:off x="4293793"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4" name="Hexagon 663"/>
          <p:cNvSpPr/>
          <p:nvPr/>
        </p:nvSpPr>
        <p:spPr>
          <a:xfrm>
            <a:off x="4743790"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5" name="Hexagon 664"/>
          <p:cNvSpPr/>
          <p:nvPr/>
        </p:nvSpPr>
        <p:spPr>
          <a:xfrm>
            <a:off x="5196223"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6" name="Hexagon 665"/>
          <p:cNvSpPr/>
          <p:nvPr/>
        </p:nvSpPr>
        <p:spPr>
          <a:xfrm>
            <a:off x="5646220"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7" name="Hexagon 666"/>
          <p:cNvSpPr/>
          <p:nvPr/>
        </p:nvSpPr>
        <p:spPr>
          <a:xfrm>
            <a:off x="6096217"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8" name="Hexagon 667"/>
          <p:cNvSpPr/>
          <p:nvPr/>
        </p:nvSpPr>
        <p:spPr>
          <a:xfrm>
            <a:off x="6549050"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9" name="Hexagon 668"/>
          <p:cNvSpPr/>
          <p:nvPr/>
        </p:nvSpPr>
        <p:spPr>
          <a:xfrm>
            <a:off x="7001484"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0" name="Hexagon 669"/>
          <p:cNvSpPr/>
          <p:nvPr/>
        </p:nvSpPr>
        <p:spPr>
          <a:xfrm>
            <a:off x="7451481"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1" name="Hexagon 670"/>
          <p:cNvSpPr/>
          <p:nvPr/>
        </p:nvSpPr>
        <p:spPr>
          <a:xfrm>
            <a:off x="7906652"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2" name="Hexagon 671"/>
          <p:cNvSpPr/>
          <p:nvPr/>
        </p:nvSpPr>
        <p:spPr>
          <a:xfrm>
            <a:off x="8357111"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3" name="Hexagon 672"/>
          <p:cNvSpPr/>
          <p:nvPr/>
        </p:nvSpPr>
        <p:spPr>
          <a:xfrm>
            <a:off x="8801582"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4" name="Hexagon 673"/>
          <p:cNvSpPr/>
          <p:nvPr/>
        </p:nvSpPr>
        <p:spPr>
          <a:xfrm>
            <a:off x="9251579"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5" name="Hexagon 674"/>
          <p:cNvSpPr/>
          <p:nvPr/>
        </p:nvSpPr>
        <p:spPr>
          <a:xfrm>
            <a:off x="9702887"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6" name="Hexagon 675"/>
          <p:cNvSpPr/>
          <p:nvPr/>
        </p:nvSpPr>
        <p:spPr>
          <a:xfrm>
            <a:off x="10155721"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7" name="Hexagon 676"/>
          <p:cNvSpPr/>
          <p:nvPr/>
        </p:nvSpPr>
        <p:spPr>
          <a:xfrm>
            <a:off x="10604555"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8" name="Hexagon 677"/>
          <p:cNvSpPr/>
          <p:nvPr/>
        </p:nvSpPr>
        <p:spPr>
          <a:xfrm>
            <a:off x="11057389"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9" name="Rectangle 678"/>
          <p:cNvSpPr/>
          <p:nvPr/>
        </p:nvSpPr>
        <p:spPr>
          <a:xfrm>
            <a:off x="664708" y="2240281"/>
            <a:ext cx="10884543" cy="1024642"/>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b="1" kern="0">
              <a:solidFill>
                <a:srgbClr val="FFFFFF"/>
              </a:solidFill>
              <a:latin typeface="Calibri" panose="020F0502020204030204"/>
            </a:endParaRPr>
          </a:p>
        </p:txBody>
      </p:sp>
      <p:sp>
        <p:nvSpPr>
          <p:cNvPr id="693" name="TextBox 692"/>
          <p:cNvSpPr txBox="1"/>
          <p:nvPr/>
        </p:nvSpPr>
        <p:spPr>
          <a:xfrm>
            <a:off x="5077107" y="1607947"/>
            <a:ext cx="2729494" cy="512935"/>
          </a:xfrm>
          <a:prstGeom prst="rect">
            <a:avLst/>
          </a:prstGeom>
          <a:noFill/>
        </p:spPr>
        <p:txBody>
          <a:bodyPr wrap="square" rtlCol="0">
            <a:spAutoFit/>
          </a:bodyPr>
          <a:lstStyle/>
          <a:p>
            <a:pPr defTabSz="896386"/>
            <a:r>
              <a:rPr lang="en-US" sz="2745"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p>
        </p:txBody>
      </p:sp>
      <p:grpSp>
        <p:nvGrpSpPr>
          <p:cNvPr id="710" name="Group 709"/>
          <p:cNvGrpSpPr/>
          <p:nvPr/>
        </p:nvGrpSpPr>
        <p:grpSpPr>
          <a:xfrm>
            <a:off x="5959792" y="4594454"/>
            <a:ext cx="291896" cy="293228"/>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22" name="Freeform 139"/>
          <p:cNvSpPr>
            <a:spLocks noChangeAspect="1" noEditPoints="1"/>
          </p:cNvSpPr>
          <p:nvPr/>
        </p:nvSpPr>
        <p:spPr bwMode="black">
          <a:xfrm>
            <a:off x="5990055" y="5569413"/>
            <a:ext cx="233648" cy="28138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23" name="Rectangle 722"/>
          <p:cNvSpPr/>
          <p:nvPr/>
        </p:nvSpPr>
        <p:spPr bwMode="auto">
          <a:xfrm>
            <a:off x="735170" y="2273575"/>
            <a:ext cx="10747541"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Application Programming Models </a:t>
            </a:r>
          </a:p>
        </p:txBody>
      </p:sp>
      <p:sp>
        <p:nvSpPr>
          <p:cNvPr id="724" name="Freeform 5"/>
          <p:cNvSpPr>
            <a:spLocks noEditPoints="1"/>
          </p:cNvSpPr>
          <p:nvPr/>
        </p:nvSpPr>
        <p:spPr bwMode="black">
          <a:xfrm>
            <a:off x="5931806" y="2383171"/>
            <a:ext cx="368501" cy="314952"/>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801" name="Right Arrow 800"/>
          <p:cNvSpPr/>
          <p:nvPr/>
        </p:nvSpPr>
        <p:spPr>
          <a:xfrm rot="5400000">
            <a:off x="1916765" y="3170975"/>
            <a:ext cx="478460" cy="487029"/>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802" name="Right Arrow 801"/>
          <p:cNvSpPr/>
          <p:nvPr/>
        </p:nvSpPr>
        <p:spPr>
          <a:xfrm rot="5400000">
            <a:off x="6013012" y="3150267"/>
            <a:ext cx="478460" cy="487029"/>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803" name="Right Arrow 802"/>
          <p:cNvSpPr/>
          <p:nvPr/>
        </p:nvSpPr>
        <p:spPr>
          <a:xfrm rot="5400000">
            <a:off x="10045193" y="3158962"/>
            <a:ext cx="478460" cy="487029"/>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grpSp>
        <p:nvGrpSpPr>
          <p:cNvPr id="804" name="Group 803"/>
          <p:cNvGrpSpPr/>
          <p:nvPr/>
        </p:nvGrpSpPr>
        <p:grpSpPr>
          <a:xfrm>
            <a:off x="923306" y="3768324"/>
            <a:ext cx="2501819" cy="2016718"/>
            <a:chOff x="967123" y="3315404"/>
            <a:chExt cx="2551986" cy="2057157"/>
          </a:xfrm>
        </p:grpSpPr>
        <p:sp>
          <p:nvSpPr>
            <p:cNvPr id="805" name="Rectangle 804"/>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algn="ctr" defTabSz="896386">
                <a:defRPr/>
              </a:pPr>
              <a:r>
                <a:rPr lang="en-US" sz="2353" b="1" kern="0" dirty="0">
                  <a:solidFill>
                    <a:srgbClr val="FFFFFF"/>
                  </a:solidFill>
                  <a:latin typeface="Segoe UI Light"/>
                </a:rPr>
                <a:t>Azure</a:t>
              </a:r>
              <a:r>
                <a:rPr lang="en-US" sz="2353" kern="0" dirty="0">
                  <a:solidFill>
                    <a:srgbClr val="FFFFFF"/>
                  </a:solidFill>
                  <a:latin typeface="Segoe UI Light"/>
                </a:rPr>
                <a:t> </a:t>
              </a:r>
            </a:p>
          </p:txBody>
        </p:sp>
        <p:sp>
          <p:nvSpPr>
            <p:cNvPr id="806" name="Rectangle 805"/>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Windows</a:t>
              </a:r>
            </a:p>
            <a:p>
              <a:pPr algn="ctr" defTabSz="896386">
                <a:defRPr/>
              </a:pPr>
              <a:r>
                <a:rPr lang="en-US" sz="980" b="1" kern="0" dirty="0">
                  <a:solidFill>
                    <a:srgbClr val="FFFFFF"/>
                  </a:solidFill>
                  <a:latin typeface="Calibri" panose="020F0502020204030204"/>
                </a:rPr>
                <a:t>Server</a:t>
              </a:r>
            </a:p>
          </p:txBody>
        </p:sp>
        <p:sp>
          <p:nvSpPr>
            <p:cNvPr id="807" name="Rectangle 806"/>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Linux</a:t>
              </a:r>
            </a:p>
          </p:txBody>
        </p:sp>
        <p:pic>
          <p:nvPicPr>
            <p:cNvPr id="808" name="Picture 807"/>
            <p:cNvPicPr>
              <a:picLocks noChangeAspect="1"/>
            </p:cNvPicPr>
            <p:nvPr/>
          </p:nvPicPr>
          <p:blipFill>
            <a:blip r:embed="rId3">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809" name="Group 808"/>
          <p:cNvGrpSpPr/>
          <p:nvPr/>
        </p:nvGrpSpPr>
        <p:grpSpPr>
          <a:xfrm>
            <a:off x="9050966" y="3768324"/>
            <a:ext cx="2501819" cy="2051154"/>
            <a:chOff x="8577887" y="3302049"/>
            <a:chExt cx="2551986" cy="2092284"/>
          </a:xfrm>
        </p:grpSpPr>
        <p:sp>
          <p:nvSpPr>
            <p:cNvPr id="810" name="Rectangle 809"/>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algn="ctr" defTabSz="896386">
                <a:defRPr/>
              </a:pPr>
              <a:r>
                <a:rPr lang="en-US" sz="2353" b="1" kern="0" dirty="0">
                  <a:solidFill>
                    <a:srgbClr val="FFFFFF"/>
                  </a:solidFill>
                  <a:latin typeface="Segoe UI Light"/>
                </a:rPr>
                <a:t>Hosted Clouds</a:t>
              </a:r>
            </a:p>
          </p:txBody>
        </p:sp>
        <p:sp>
          <p:nvSpPr>
            <p:cNvPr id="811" name="Rectangle 810"/>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Windows</a:t>
              </a:r>
            </a:p>
            <a:p>
              <a:pPr algn="ctr" defTabSz="896386">
                <a:defRPr/>
              </a:pPr>
              <a:r>
                <a:rPr lang="en-US" sz="980" b="1" kern="0" dirty="0">
                  <a:solidFill>
                    <a:srgbClr val="FFFFFF"/>
                  </a:solidFill>
                  <a:latin typeface="Calibri" panose="020F0502020204030204"/>
                </a:rPr>
                <a:t>Server</a:t>
              </a:r>
            </a:p>
          </p:txBody>
        </p:sp>
        <p:sp>
          <p:nvSpPr>
            <p:cNvPr id="812" name="Rectangle 811"/>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Linux</a:t>
              </a:r>
            </a:p>
          </p:txBody>
        </p:sp>
        <p:pic>
          <p:nvPicPr>
            <p:cNvPr id="813" name="Picture 812"/>
            <p:cNvPicPr>
              <a:picLocks noChangeAspect="1"/>
            </p:cNvPicPr>
            <p:nvPr/>
          </p:nvPicPr>
          <p:blipFill>
            <a:blip r:embed="rId3">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814" name="Rectangle 813"/>
          <p:cNvSpPr/>
          <p:nvPr/>
        </p:nvSpPr>
        <p:spPr>
          <a:xfrm>
            <a:off x="689648" y="2240281"/>
            <a:ext cx="10884543" cy="1024642"/>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b="1" kern="0">
              <a:solidFill>
                <a:srgbClr val="FFFFFF"/>
              </a:solidFill>
              <a:latin typeface="Calibri" panose="020F0502020204030204"/>
            </a:endParaRPr>
          </a:p>
        </p:txBody>
      </p:sp>
      <p:sp>
        <p:nvSpPr>
          <p:cNvPr id="815" name="TextBox 814"/>
          <p:cNvSpPr txBox="1"/>
          <p:nvPr/>
        </p:nvSpPr>
        <p:spPr>
          <a:xfrm>
            <a:off x="5159097" y="2234756"/>
            <a:ext cx="2271728" cy="512935"/>
          </a:xfrm>
          <a:prstGeom prst="rect">
            <a:avLst/>
          </a:prstGeom>
          <a:noFill/>
        </p:spPr>
        <p:txBody>
          <a:bodyPr wrap="square" rtlCol="0">
            <a:spAutoFit/>
          </a:bodyPr>
          <a:lstStyle/>
          <a:p>
            <a:pPr defTabSz="896386"/>
            <a:r>
              <a:rPr lang="en-US" sz="2745" b="1" dirty="0">
                <a:solidFill>
                  <a:srgbClr val="FFFFFF"/>
                </a:solidFill>
                <a:latin typeface="Segoe UI Light"/>
              </a:rPr>
              <a:t>Service Fabric</a:t>
            </a:r>
          </a:p>
        </p:txBody>
      </p:sp>
      <p:grpSp>
        <p:nvGrpSpPr>
          <p:cNvPr id="816" name="Group 815"/>
          <p:cNvGrpSpPr/>
          <p:nvPr/>
        </p:nvGrpSpPr>
        <p:grpSpPr>
          <a:xfrm>
            <a:off x="3801747" y="3502302"/>
            <a:ext cx="4761422" cy="2765376"/>
            <a:chOff x="3570769" y="4054765"/>
            <a:chExt cx="4856898" cy="2820828"/>
          </a:xfrm>
        </p:grpSpPr>
        <p:pic>
          <p:nvPicPr>
            <p:cNvPr id="817" name="Picture 816"/>
            <p:cNvPicPr>
              <a:picLocks noChangeAspect="1"/>
            </p:cNvPicPr>
            <p:nvPr/>
          </p:nvPicPr>
          <p:blipFill>
            <a:blip r:embed="rId4"/>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algn="ctr" defTabSz="896386">
                  <a:defRPr/>
                </a:pPr>
                <a:r>
                  <a:rPr lang="en-US" sz="2353" b="1" kern="0" dirty="0">
                    <a:solidFill>
                      <a:srgbClr val="FFFFFF"/>
                    </a:solidFill>
                    <a:latin typeface="Segoe UI Light"/>
                  </a:rPr>
                  <a:t>Azure Stack</a:t>
                </a:r>
                <a:endParaRPr lang="en-US" sz="1372" kern="0" dirty="0">
                  <a:solidFill>
                    <a:srgbClr val="FFFFFF"/>
                  </a:solidFill>
                  <a:latin typeface="Segoe UI Light"/>
                </a:endParaRPr>
              </a:p>
            </p:txBody>
          </p:sp>
          <p:sp>
            <p:nvSpPr>
              <p:cNvPr id="820" name="Rectangle 819"/>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Windows</a:t>
                </a:r>
              </a:p>
              <a:p>
                <a:pPr algn="ctr" defTabSz="896386">
                  <a:defRPr/>
                </a:pPr>
                <a:r>
                  <a:rPr lang="en-US" sz="980" b="1" kern="0" dirty="0">
                    <a:solidFill>
                      <a:srgbClr val="FFFFFF"/>
                    </a:solidFill>
                    <a:latin typeface="Calibri" panose="020F0502020204030204"/>
                  </a:rPr>
                  <a:t>Server</a:t>
                </a:r>
              </a:p>
            </p:txBody>
          </p:sp>
          <p:sp>
            <p:nvSpPr>
              <p:cNvPr id="821" name="Rectangle 820"/>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Linux</a:t>
                </a:r>
              </a:p>
            </p:txBody>
          </p:sp>
        </p:grpSp>
      </p:grpSp>
      <p:sp>
        <p:nvSpPr>
          <p:cNvPr id="822" name="TextBox 821"/>
          <p:cNvSpPr txBox="1"/>
          <p:nvPr/>
        </p:nvSpPr>
        <p:spPr>
          <a:xfrm>
            <a:off x="772054" y="2355431"/>
            <a:ext cx="1204105" cy="271554"/>
          </a:xfrm>
          <a:prstGeom prst="rect">
            <a:avLst/>
          </a:prstGeom>
          <a:noFill/>
        </p:spPr>
        <p:txBody>
          <a:bodyPr wrap="square" rtlCol="0">
            <a:spAutoFit/>
          </a:bodyPr>
          <a:lstStyle/>
          <a:p>
            <a:pPr defTabSz="896386"/>
            <a:r>
              <a:rPr lang="en-US" sz="1176" b="1" dirty="0">
                <a:solidFill>
                  <a:srgbClr val="FFFFFF"/>
                </a:solidFill>
                <a:latin typeface="Segoe UI Light"/>
              </a:rPr>
              <a:t>High Availability</a:t>
            </a:r>
          </a:p>
        </p:txBody>
      </p:sp>
      <p:sp>
        <p:nvSpPr>
          <p:cNvPr id="823" name="TextBox 822"/>
          <p:cNvSpPr txBox="1"/>
          <p:nvPr/>
        </p:nvSpPr>
        <p:spPr>
          <a:xfrm>
            <a:off x="2196486" y="2955200"/>
            <a:ext cx="1160098" cy="271554"/>
          </a:xfrm>
          <a:prstGeom prst="rect">
            <a:avLst/>
          </a:prstGeom>
          <a:noFill/>
        </p:spPr>
        <p:txBody>
          <a:bodyPr wrap="square" rtlCol="0">
            <a:spAutoFit/>
          </a:bodyPr>
          <a:lstStyle/>
          <a:p>
            <a:pPr defTabSz="896386"/>
            <a:r>
              <a:rPr lang="en-US" sz="1176" b="1" dirty="0">
                <a:solidFill>
                  <a:srgbClr val="FFFFFF"/>
                </a:solidFill>
                <a:latin typeface="Segoe UI Light"/>
              </a:rPr>
              <a:t>Hyper-Scale</a:t>
            </a:r>
          </a:p>
        </p:txBody>
      </p:sp>
      <p:sp>
        <p:nvSpPr>
          <p:cNvPr id="824" name="TextBox 823"/>
          <p:cNvSpPr txBox="1"/>
          <p:nvPr/>
        </p:nvSpPr>
        <p:spPr>
          <a:xfrm>
            <a:off x="2148671" y="2391097"/>
            <a:ext cx="1376294" cy="271554"/>
          </a:xfrm>
          <a:prstGeom prst="rect">
            <a:avLst/>
          </a:prstGeom>
          <a:noFill/>
        </p:spPr>
        <p:txBody>
          <a:bodyPr wrap="square" rtlCol="0">
            <a:spAutoFit/>
          </a:bodyPr>
          <a:lstStyle/>
          <a:p>
            <a:pPr defTabSz="896386"/>
            <a:r>
              <a:rPr lang="en-US" sz="1176" b="1" dirty="0">
                <a:solidFill>
                  <a:srgbClr val="FFFFFF"/>
                </a:solidFill>
                <a:latin typeface="Segoe UI Light"/>
              </a:rPr>
              <a:t>Hybrid Operations</a:t>
            </a:r>
          </a:p>
        </p:txBody>
      </p:sp>
      <p:sp>
        <p:nvSpPr>
          <p:cNvPr id="825" name="TextBox 824"/>
          <p:cNvSpPr txBox="1"/>
          <p:nvPr/>
        </p:nvSpPr>
        <p:spPr>
          <a:xfrm>
            <a:off x="2698037" y="2697187"/>
            <a:ext cx="1053656" cy="271554"/>
          </a:xfrm>
          <a:prstGeom prst="rect">
            <a:avLst/>
          </a:prstGeom>
          <a:noFill/>
        </p:spPr>
        <p:txBody>
          <a:bodyPr wrap="square" rtlCol="0">
            <a:spAutoFit/>
          </a:bodyPr>
          <a:lstStyle/>
          <a:p>
            <a:pPr defTabSz="896386"/>
            <a:r>
              <a:rPr lang="en-US" sz="1176" b="1" dirty="0">
                <a:solidFill>
                  <a:srgbClr val="FFFFFF"/>
                </a:solidFill>
                <a:latin typeface="Segoe UI Light"/>
              </a:rPr>
              <a:t>High Density</a:t>
            </a:r>
          </a:p>
        </p:txBody>
      </p:sp>
      <p:sp>
        <p:nvSpPr>
          <p:cNvPr id="826" name="TextBox 825"/>
          <p:cNvSpPr txBox="1"/>
          <p:nvPr/>
        </p:nvSpPr>
        <p:spPr>
          <a:xfrm>
            <a:off x="4061559" y="2654925"/>
            <a:ext cx="1312906" cy="271554"/>
          </a:xfrm>
          <a:prstGeom prst="rect">
            <a:avLst/>
          </a:prstGeom>
          <a:noFill/>
        </p:spPr>
        <p:txBody>
          <a:bodyPr wrap="square" rtlCol="0">
            <a:spAutoFit/>
          </a:bodyPr>
          <a:lstStyle/>
          <a:p>
            <a:pPr defTabSz="896386"/>
            <a:r>
              <a:rPr lang="en-US" sz="1176" b="1" dirty="0">
                <a:solidFill>
                  <a:srgbClr val="FFFFFF"/>
                </a:solidFill>
                <a:latin typeface="Segoe UI Light"/>
              </a:rPr>
              <a:t>Rolling Upgrades</a:t>
            </a:r>
          </a:p>
        </p:txBody>
      </p:sp>
      <p:sp>
        <p:nvSpPr>
          <p:cNvPr id="827" name="TextBox 826"/>
          <p:cNvSpPr txBox="1"/>
          <p:nvPr/>
        </p:nvSpPr>
        <p:spPr>
          <a:xfrm>
            <a:off x="5397427" y="2914885"/>
            <a:ext cx="1312906" cy="271554"/>
          </a:xfrm>
          <a:prstGeom prst="rect">
            <a:avLst/>
          </a:prstGeom>
          <a:noFill/>
        </p:spPr>
        <p:txBody>
          <a:bodyPr wrap="square" rtlCol="0">
            <a:spAutoFit/>
          </a:bodyPr>
          <a:lstStyle/>
          <a:p>
            <a:pPr defTabSz="896386"/>
            <a:r>
              <a:rPr lang="en-US" sz="1176" b="1" dirty="0">
                <a:solidFill>
                  <a:srgbClr val="FFFFFF"/>
                </a:solidFill>
                <a:latin typeface="Segoe UI Light"/>
              </a:rPr>
              <a:t>Stateful services</a:t>
            </a:r>
          </a:p>
        </p:txBody>
      </p:sp>
      <p:sp>
        <p:nvSpPr>
          <p:cNvPr id="828" name="TextBox 827"/>
          <p:cNvSpPr txBox="1"/>
          <p:nvPr/>
        </p:nvSpPr>
        <p:spPr>
          <a:xfrm>
            <a:off x="5890209" y="2685362"/>
            <a:ext cx="1312906" cy="271554"/>
          </a:xfrm>
          <a:prstGeom prst="rect">
            <a:avLst/>
          </a:prstGeom>
          <a:noFill/>
        </p:spPr>
        <p:txBody>
          <a:bodyPr wrap="square" rtlCol="0">
            <a:spAutoFit/>
          </a:bodyPr>
          <a:lstStyle/>
          <a:p>
            <a:pPr defTabSz="896386"/>
            <a:r>
              <a:rPr lang="en-US" sz="1176" b="1" dirty="0">
                <a:solidFill>
                  <a:srgbClr val="FFFFFF"/>
                </a:solidFill>
                <a:latin typeface="Segoe UI Light"/>
              </a:rPr>
              <a:t>Low Latency</a:t>
            </a:r>
          </a:p>
        </p:txBody>
      </p:sp>
      <p:sp>
        <p:nvSpPr>
          <p:cNvPr id="829" name="TextBox 828"/>
          <p:cNvSpPr txBox="1"/>
          <p:nvPr/>
        </p:nvSpPr>
        <p:spPr>
          <a:xfrm>
            <a:off x="7646239" y="2779180"/>
            <a:ext cx="1312906" cy="452590"/>
          </a:xfrm>
          <a:prstGeom prst="rect">
            <a:avLst/>
          </a:prstGeom>
          <a:noFill/>
        </p:spPr>
        <p:txBody>
          <a:bodyPr wrap="square" rtlCol="0">
            <a:spAutoFit/>
          </a:bodyPr>
          <a:lstStyle/>
          <a:p>
            <a:pPr algn="ctr" defTabSz="896386"/>
            <a:r>
              <a:rPr lang="en-US" sz="1176" b="1" dirty="0">
                <a:solidFill>
                  <a:srgbClr val="FFFFFF"/>
                </a:solidFill>
                <a:latin typeface="Segoe UI Light"/>
              </a:rPr>
              <a:t>Fast startup &amp; shutdown</a:t>
            </a:r>
          </a:p>
        </p:txBody>
      </p:sp>
      <p:sp>
        <p:nvSpPr>
          <p:cNvPr id="830" name="TextBox 829"/>
          <p:cNvSpPr txBox="1"/>
          <p:nvPr/>
        </p:nvSpPr>
        <p:spPr>
          <a:xfrm>
            <a:off x="8581450" y="2273390"/>
            <a:ext cx="1707687" cy="452590"/>
          </a:xfrm>
          <a:prstGeom prst="rect">
            <a:avLst/>
          </a:prstGeom>
          <a:noFill/>
        </p:spPr>
        <p:txBody>
          <a:bodyPr wrap="square" rtlCol="0">
            <a:spAutoFit/>
          </a:bodyPr>
          <a:lstStyle/>
          <a:p>
            <a:pPr defTabSz="896386"/>
            <a:r>
              <a:rPr lang="en-US" sz="1176" b="1" dirty="0">
                <a:solidFill>
                  <a:srgbClr val="FFFFFF"/>
                </a:solidFill>
                <a:latin typeface="Segoe UI Light"/>
              </a:rPr>
              <a:t>Container Orchestration &amp; lifecycle management</a:t>
            </a:r>
          </a:p>
        </p:txBody>
      </p:sp>
      <p:sp>
        <p:nvSpPr>
          <p:cNvPr id="831" name="TextBox 830"/>
          <p:cNvSpPr txBox="1"/>
          <p:nvPr/>
        </p:nvSpPr>
        <p:spPr>
          <a:xfrm>
            <a:off x="10032325" y="2735887"/>
            <a:ext cx="1526624" cy="454227"/>
          </a:xfrm>
          <a:prstGeom prst="rect">
            <a:avLst/>
          </a:prstGeom>
          <a:noFill/>
        </p:spPr>
        <p:txBody>
          <a:bodyPr wrap="square" rtlCol="0">
            <a:spAutoFit/>
          </a:bodyPr>
          <a:lstStyle/>
          <a:p>
            <a:pPr algn="ctr" defTabSz="896386"/>
            <a:r>
              <a:rPr lang="en-US" sz="1176" b="1" dirty="0">
                <a:solidFill>
                  <a:srgbClr val="FFFFFF"/>
                </a:solidFill>
                <a:latin typeface="Segoe UI Light"/>
              </a:rPr>
              <a:t>Replication &amp; Failover</a:t>
            </a:r>
          </a:p>
        </p:txBody>
      </p:sp>
      <p:sp>
        <p:nvSpPr>
          <p:cNvPr id="832" name="TextBox 831"/>
          <p:cNvSpPr txBox="1"/>
          <p:nvPr/>
        </p:nvSpPr>
        <p:spPr>
          <a:xfrm>
            <a:off x="846315" y="2618151"/>
            <a:ext cx="1160098" cy="633625"/>
          </a:xfrm>
          <a:prstGeom prst="rect">
            <a:avLst/>
          </a:prstGeom>
          <a:noFill/>
        </p:spPr>
        <p:txBody>
          <a:bodyPr wrap="square" rtlCol="0">
            <a:spAutoFit/>
          </a:bodyPr>
          <a:lstStyle/>
          <a:p>
            <a:pPr algn="ctr" defTabSz="896386"/>
            <a:r>
              <a:rPr lang="en-US" sz="1176" b="1" dirty="0">
                <a:solidFill>
                  <a:srgbClr val="FFFFFF"/>
                </a:solidFill>
                <a:latin typeface="Segoe UI Light"/>
              </a:rPr>
              <a:t>Simple programming models</a:t>
            </a:r>
          </a:p>
        </p:txBody>
      </p:sp>
      <p:sp>
        <p:nvSpPr>
          <p:cNvPr id="833" name="TextBox 832"/>
          <p:cNvSpPr txBox="1"/>
          <p:nvPr/>
        </p:nvSpPr>
        <p:spPr>
          <a:xfrm>
            <a:off x="8959146" y="2839733"/>
            <a:ext cx="1312906" cy="271554"/>
          </a:xfrm>
          <a:prstGeom prst="rect">
            <a:avLst/>
          </a:prstGeom>
          <a:noFill/>
        </p:spPr>
        <p:txBody>
          <a:bodyPr wrap="square" rtlCol="0">
            <a:spAutoFit/>
          </a:bodyPr>
          <a:lstStyle/>
          <a:p>
            <a:pPr defTabSz="896386"/>
            <a:r>
              <a:rPr lang="en-US" sz="1176" b="1" dirty="0">
                <a:solidFill>
                  <a:srgbClr val="FFFFFF"/>
                </a:solidFill>
                <a:latin typeface="Segoe UI Light"/>
              </a:rPr>
              <a:t>Load balancing</a:t>
            </a:r>
          </a:p>
        </p:txBody>
      </p:sp>
      <p:sp>
        <p:nvSpPr>
          <p:cNvPr id="834" name="TextBox 833"/>
          <p:cNvSpPr txBox="1"/>
          <p:nvPr/>
        </p:nvSpPr>
        <p:spPr>
          <a:xfrm>
            <a:off x="10397063" y="2389688"/>
            <a:ext cx="1376294" cy="271554"/>
          </a:xfrm>
          <a:prstGeom prst="rect">
            <a:avLst/>
          </a:prstGeom>
          <a:noFill/>
        </p:spPr>
        <p:txBody>
          <a:bodyPr wrap="square" rtlCol="0">
            <a:spAutoFit/>
          </a:bodyPr>
          <a:lstStyle/>
          <a:p>
            <a:pPr defTabSz="896386"/>
            <a:r>
              <a:rPr lang="en-US" sz="1176" b="1" dirty="0">
                <a:solidFill>
                  <a:srgbClr val="FFFFFF"/>
                </a:solidFill>
                <a:latin typeface="Segoe UI Light"/>
              </a:rPr>
              <a:t>Self-healing</a:t>
            </a:r>
          </a:p>
        </p:txBody>
      </p:sp>
      <p:sp>
        <p:nvSpPr>
          <p:cNvPr id="835" name="TextBox 834"/>
          <p:cNvSpPr txBox="1"/>
          <p:nvPr/>
        </p:nvSpPr>
        <p:spPr>
          <a:xfrm>
            <a:off x="3652076" y="2352527"/>
            <a:ext cx="1332950" cy="271554"/>
          </a:xfrm>
          <a:prstGeom prst="rect">
            <a:avLst/>
          </a:prstGeom>
          <a:noFill/>
        </p:spPr>
        <p:txBody>
          <a:bodyPr wrap="square" rtlCol="0">
            <a:spAutoFit/>
          </a:bodyPr>
          <a:lstStyle/>
          <a:p>
            <a:pPr defTabSz="896386"/>
            <a:r>
              <a:rPr lang="en-US" sz="1176" b="1" dirty="0">
                <a:solidFill>
                  <a:srgbClr val="FFFFFF"/>
                </a:solidFill>
                <a:latin typeface="Segoe UI Light"/>
              </a:rPr>
              <a:t>Data Partitioning</a:t>
            </a:r>
          </a:p>
        </p:txBody>
      </p:sp>
      <p:sp>
        <p:nvSpPr>
          <p:cNvPr id="836" name="TextBox 835"/>
          <p:cNvSpPr txBox="1"/>
          <p:nvPr/>
        </p:nvSpPr>
        <p:spPr>
          <a:xfrm>
            <a:off x="3706349" y="2960730"/>
            <a:ext cx="1508221" cy="271554"/>
          </a:xfrm>
          <a:prstGeom prst="rect">
            <a:avLst/>
          </a:prstGeom>
          <a:noFill/>
        </p:spPr>
        <p:txBody>
          <a:bodyPr wrap="square" rtlCol="0">
            <a:spAutoFit/>
          </a:bodyPr>
          <a:lstStyle/>
          <a:p>
            <a:pPr defTabSz="896386"/>
            <a:r>
              <a:rPr lang="en-US" sz="1176" b="1" dirty="0">
                <a:solidFill>
                  <a:srgbClr val="FFFFFF"/>
                </a:solidFill>
                <a:latin typeface="Segoe UI Light"/>
              </a:rPr>
              <a:t>Automated Rollback</a:t>
            </a:r>
          </a:p>
        </p:txBody>
      </p:sp>
      <p:sp>
        <p:nvSpPr>
          <p:cNvPr id="837" name="TextBox 836"/>
          <p:cNvSpPr txBox="1"/>
          <p:nvPr/>
        </p:nvSpPr>
        <p:spPr>
          <a:xfrm>
            <a:off x="7381765" y="2292875"/>
            <a:ext cx="1312906" cy="454227"/>
          </a:xfrm>
          <a:prstGeom prst="rect">
            <a:avLst/>
          </a:prstGeom>
          <a:noFill/>
        </p:spPr>
        <p:txBody>
          <a:bodyPr wrap="square" rtlCol="0">
            <a:spAutoFit/>
          </a:bodyPr>
          <a:lstStyle/>
          <a:p>
            <a:pPr algn="ctr" defTabSz="896386"/>
            <a:r>
              <a:rPr lang="en-US" sz="1176" b="1" dirty="0">
                <a:solidFill>
                  <a:srgbClr val="FFFFFF"/>
                </a:solidFill>
                <a:latin typeface="Segoe UI Light"/>
              </a:rPr>
              <a:t>Health Monitoring</a:t>
            </a:r>
          </a:p>
        </p:txBody>
      </p:sp>
      <p:sp>
        <p:nvSpPr>
          <p:cNvPr id="838" name="TextBox 837"/>
          <p:cNvSpPr txBox="1"/>
          <p:nvPr/>
        </p:nvSpPr>
        <p:spPr>
          <a:xfrm>
            <a:off x="6901142" y="2697187"/>
            <a:ext cx="1332950" cy="452590"/>
          </a:xfrm>
          <a:prstGeom prst="rect">
            <a:avLst/>
          </a:prstGeom>
          <a:noFill/>
        </p:spPr>
        <p:txBody>
          <a:bodyPr wrap="square" rtlCol="0">
            <a:spAutoFit/>
          </a:bodyPr>
          <a:lstStyle/>
          <a:p>
            <a:pPr defTabSz="896386"/>
            <a:r>
              <a:rPr lang="en-US" sz="1176" b="1" dirty="0">
                <a:solidFill>
                  <a:srgbClr val="FFFFFF"/>
                </a:solidFill>
                <a:latin typeface="Segoe UI Light"/>
              </a:rPr>
              <a:t>Placement Constraints</a:t>
            </a:r>
          </a:p>
        </p:txBody>
      </p:sp>
    </p:spTree>
    <p:extLst>
      <p:ext uri="{BB962C8B-B14F-4D97-AF65-F5344CB8AC3E}">
        <p14:creationId xmlns:p14="http://schemas.microsoft.com/office/powerpoint/2010/main" val="1723941131"/>
      </p:ext>
    </p:extLst>
  </p:cSld>
  <p:clrMapOvr>
    <a:masterClrMapping/>
  </p:clrMapOvr>
  <p:transition advTm="150011">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139432"/>
          </a:xfrm>
        </p:spPr>
        <p:txBody>
          <a:bodyPr/>
          <a:lstStyle/>
          <a:p>
            <a:r>
              <a:rPr lang="en-US" dirty="0" smtClean="0"/>
              <a:t>Demo:</a:t>
            </a:r>
            <a:br>
              <a:rPr lang="en-US" dirty="0" smtClean="0"/>
            </a:br>
            <a:r>
              <a:rPr lang="en-US" dirty="0" smtClean="0"/>
              <a:t>Deploying Service Fabric</a:t>
            </a:r>
            <a:endParaRPr lang="en-US" dirty="0"/>
          </a:p>
        </p:txBody>
      </p:sp>
      <p:grpSp>
        <p:nvGrpSpPr>
          <p:cNvPr id="5" name="Group 4"/>
          <p:cNvGrpSpPr/>
          <p:nvPr/>
        </p:nvGrpSpPr>
        <p:grpSpPr>
          <a:xfrm>
            <a:off x="707921" y="3672348"/>
            <a:ext cx="2749209" cy="2460674"/>
            <a:chOff x="509263" y="734634"/>
            <a:chExt cx="4258793" cy="5562600"/>
          </a:xfrm>
        </p:grpSpPr>
        <p:grpSp>
          <p:nvGrpSpPr>
            <p:cNvPr id="6" name="Group 5"/>
            <p:cNvGrpSpPr/>
            <p:nvPr/>
          </p:nvGrpSpPr>
          <p:grpSpPr>
            <a:xfrm>
              <a:off x="509263" y="1514322"/>
              <a:ext cx="4163327" cy="4158599"/>
              <a:chOff x="513213" y="1516062"/>
              <a:chExt cx="4163327" cy="4158599"/>
            </a:xfrm>
            <a:solidFill>
              <a:srgbClr val="FFA800"/>
            </a:solidFill>
          </p:grpSpPr>
          <p:sp>
            <p:nvSpPr>
              <p:cNvPr id="8" name="Oval 7"/>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p:cNvSpPr/>
            <p:nvPr/>
          </p:nvSpPr>
          <p:spPr bwMode="auto">
            <a:xfrm rot="765383">
              <a:off x="2187269" y="734634"/>
              <a:ext cx="2580787" cy="5562600"/>
            </a:xfrm>
            <a:prstGeom prst="rect">
              <a:avLst/>
            </a:prstGeom>
            <a:solidFill>
              <a:srgbClr val="00188F">
                <a:alpha val="1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1306444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9605" y="2793658"/>
            <a:ext cx="11655840" cy="899665"/>
          </a:xfrm>
        </p:spPr>
        <p:txBody>
          <a:bodyPr/>
          <a:lstStyle/>
          <a:p>
            <a:r>
              <a:rPr lang="en-US" dirty="0" smtClean="0"/>
              <a:t>Microservices</a:t>
            </a:r>
            <a:endParaRPr lang="en-US" dirty="0"/>
          </a:p>
        </p:txBody>
      </p:sp>
    </p:spTree>
    <p:extLst>
      <p:ext uri="{BB962C8B-B14F-4D97-AF65-F5344CB8AC3E}">
        <p14:creationId xmlns:p14="http://schemas.microsoft.com/office/powerpoint/2010/main" val="209176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838200" y="5230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History of microservices at Microsoft</a:t>
            </a:r>
            <a:endParaRPr lang="en-US" dirty="0"/>
          </a:p>
        </p:txBody>
      </p:sp>
      <p:sp>
        <p:nvSpPr>
          <p:cNvPr id="5" name="Content Placeholder 2"/>
          <p:cNvSpPr>
            <a:spLocks noGrp="1"/>
          </p:cNvSpPr>
          <p:nvPr/>
        </p:nvSpPr>
        <p:spPr>
          <a:xfrm>
            <a:off x="838200" y="198358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Segoe UI Light" panose="020B0502040204020203" pitchFamily="34" charset="0"/>
                <a:cs typeface="Segoe UI Light" panose="020B0502040204020203" pitchFamily="34" charset="0"/>
              </a:rPr>
              <a:t>2003: “Windows Fabric” microservices platform project started </a:t>
            </a:r>
          </a:p>
          <a:p>
            <a:r>
              <a:rPr lang="en-US" dirty="0" smtClean="0">
                <a:latin typeface="Segoe UI Light" panose="020B0502040204020203" pitchFamily="34" charset="0"/>
                <a:cs typeface="Segoe UI Light" panose="020B0502040204020203" pitchFamily="34" charset="0"/>
              </a:rPr>
              <a:t>2007: Azure SQL DB service project starts with Windows Fabric</a:t>
            </a:r>
          </a:p>
          <a:p>
            <a:r>
              <a:rPr lang="en-US" dirty="0" smtClean="0">
                <a:latin typeface="Segoe UI Light" panose="020B0502040204020203" pitchFamily="34" charset="0"/>
                <a:cs typeface="Segoe UI Light" panose="020B0502040204020203" pitchFamily="34" charset="0"/>
              </a:rPr>
              <a:t>2009- many Azure and Microsoft services use Windows Fabric</a:t>
            </a:r>
          </a:p>
          <a:p>
            <a:r>
              <a:rPr lang="en-US" dirty="0" smtClean="0">
                <a:latin typeface="Segoe UI Light" panose="020B0502040204020203" pitchFamily="34" charset="0"/>
                <a:cs typeface="Segoe UI Light" panose="020B0502040204020203" pitchFamily="34" charset="0"/>
              </a:rPr>
              <a:t>2014: Decision to make Windows Fabric a public platform – renamed to Service Fabric</a:t>
            </a:r>
          </a:p>
          <a:p>
            <a:r>
              <a:rPr lang="en-US" dirty="0" smtClean="0">
                <a:latin typeface="Segoe UI Light" panose="020B0502040204020203" pitchFamily="34" charset="0"/>
                <a:cs typeface="Segoe UI Light" panose="020B0502040204020203" pitchFamily="34" charset="0"/>
              </a:rPr>
              <a:t>April 2015: Developer preview released at //build</a:t>
            </a:r>
          </a:p>
          <a:p>
            <a:r>
              <a:rPr lang="en-US" dirty="0" smtClean="0">
                <a:latin typeface="Segoe UI Light" panose="020B0502040204020203" pitchFamily="34" charset="0"/>
                <a:cs typeface="Segoe UI Light" panose="020B0502040204020203" pitchFamily="34" charset="0"/>
              </a:rPr>
              <a:t>November 2015: Public preview of Azure Service Fabric</a:t>
            </a: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0204087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What is a </a:t>
            </a:r>
            <a:r>
              <a:rPr lang="en-US" dirty="0" err="1"/>
              <a:t>M</a:t>
            </a:r>
            <a:r>
              <a:rPr lang="en-US" dirty="0" err="1" smtClean="0"/>
              <a:t>icroservice</a:t>
            </a:r>
            <a:r>
              <a:rPr lang="en-US" dirty="0"/>
              <a:t>?</a:t>
            </a:r>
          </a:p>
        </p:txBody>
      </p:sp>
      <p:sp>
        <p:nvSpPr>
          <p:cNvPr id="4" name="Content Placeholder 3"/>
          <p:cNvSpPr>
            <a:spLocks noGrp="1"/>
          </p:cNvSpPr>
          <p:nvPr>
            <p:ph sz="quarter" idx="4294967295"/>
          </p:nvPr>
        </p:nvSpPr>
        <p:spPr>
          <a:xfrm>
            <a:off x="610378" y="1219514"/>
            <a:ext cx="10971244" cy="4937060"/>
          </a:xfrm>
          <a:prstGeom prst="rect">
            <a:avLst/>
          </a:prstGeom>
        </p:spPr>
        <p:txBody>
          <a:bodyPr>
            <a:normAutofit fontScale="85000" lnSpcReduction="20000"/>
          </a:bodyPr>
          <a:lstStyle/>
          <a:p>
            <a:r>
              <a:rPr lang="en-US" dirty="0" smtClean="0"/>
              <a:t>Is (</a:t>
            </a:r>
            <a:r>
              <a:rPr lang="en-US" i="1" dirty="0" smtClean="0"/>
              <a:t>logic + state</a:t>
            </a:r>
            <a:r>
              <a:rPr lang="en-US" dirty="0" smtClean="0"/>
              <a:t>) that is independently </a:t>
            </a:r>
            <a:r>
              <a:rPr lang="en-US" dirty="0"/>
              <a:t>versioned, deployed, and </a:t>
            </a:r>
            <a:r>
              <a:rPr lang="en-US" dirty="0" smtClean="0"/>
              <a:t>scaled</a:t>
            </a:r>
          </a:p>
          <a:p>
            <a:r>
              <a:rPr lang="en-US" dirty="0"/>
              <a:t>Has a unique </a:t>
            </a:r>
            <a:r>
              <a:rPr lang="en-US" dirty="0" smtClean="0"/>
              <a:t>name that can be resolved</a:t>
            </a:r>
            <a:endParaRPr lang="en-US" dirty="0"/>
          </a:p>
          <a:p>
            <a:pPr marL="336145" lvl="1" indent="0">
              <a:buNone/>
            </a:pPr>
            <a:r>
              <a:rPr lang="en-US" dirty="0"/>
              <a:t>e.g.  fabric</a:t>
            </a:r>
            <a:r>
              <a:rPr lang="en-US" dirty="0" smtClean="0"/>
              <a:t>:/</a:t>
            </a:r>
            <a:r>
              <a:rPr lang="en-US" dirty="0" err="1" smtClean="0"/>
              <a:t>kristiansapp</a:t>
            </a:r>
            <a:r>
              <a:rPr lang="en-US" dirty="0" smtClean="0"/>
              <a:t>/</a:t>
            </a:r>
            <a:r>
              <a:rPr lang="en-US" dirty="0" err="1" smtClean="0"/>
              <a:t>kristiansservice</a:t>
            </a:r>
            <a:endParaRPr lang="en-US" dirty="0"/>
          </a:p>
          <a:p>
            <a:r>
              <a:rPr lang="en-US" dirty="0" smtClean="0"/>
              <a:t>Interacts with other microservices over well defined interfaces and protocols like REST</a:t>
            </a:r>
            <a:endParaRPr lang="en-US" dirty="0"/>
          </a:p>
          <a:p>
            <a:r>
              <a:rPr lang="en-US" dirty="0" smtClean="0"/>
              <a:t>Remains always logically consistent in the presence of failures</a:t>
            </a:r>
          </a:p>
          <a:p>
            <a:r>
              <a:rPr lang="en-US" dirty="0" smtClean="0"/>
              <a:t>Hosted inside a “container” (code + </a:t>
            </a:r>
            <a:r>
              <a:rPr lang="en-US" dirty="0" err="1" smtClean="0"/>
              <a:t>config</a:t>
            </a:r>
            <a:r>
              <a:rPr lang="en-US" dirty="0" smtClean="0"/>
              <a:t>)</a:t>
            </a:r>
          </a:p>
          <a:p>
            <a:r>
              <a:rPr lang="en-US" dirty="0" smtClean="0"/>
              <a:t>Can be written in any language and framework</a:t>
            </a:r>
          </a:p>
          <a:p>
            <a:pPr lvl="1"/>
            <a:r>
              <a:rPr lang="en-US" dirty="0"/>
              <a:t>node.js, Java VMs, any </a:t>
            </a:r>
            <a:r>
              <a:rPr lang="en-US" dirty="0" smtClean="0"/>
              <a:t>EXE</a:t>
            </a:r>
          </a:p>
          <a:p>
            <a:r>
              <a:rPr lang="en-US" dirty="0" smtClean="0"/>
              <a:t>Developed by a small engineering team</a:t>
            </a:r>
          </a:p>
        </p:txBody>
      </p:sp>
    </p:spTree>
    <p:extLst>
      <p:ext uri="{BB962C8B-B14F-4D97-AF65-F5344CB8AC3E}">
        <p14:creationId xmlns:p14="http://schemas.microsoft.com/office/powerpoint/2010/main" val="38553963"/>
      </p:ext>
    </p:extLst>
  </p:cSld>
  <p:clrMapOvr>
    <a:masterClrMapping/>
  </p:clrMapOvr>
  <p:transition advTm="126180">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6537359" y="3019468"/>
            <a:ext cx="5139452" cy="322846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 name="Rectangle 4"/>
          <p:cNvSpPr/>
          <p:nvPr/>
        </p:nvSpPr>
        <p:spPr bwMode="auto">
          <a:xfrm>
            <a:off x="9015870" y="3192505"/>
            <a:ext cx="2125719" cy="802416"/>
          </a:xfrm>
          <a:prstGeom prst="rect">
            <a:avLst/>
          </a:prstGeom>
          <a:solidFill>
            <a:srgbClr val="C2C2C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extBox 6"/>
          <p:cNvSpPr txBox="1"/>
          <p:nvPr/>
        </p:nvSpPr>
        <p:spPr>
          <a:xfrm rot="5400000">
            <a:off x="9676118" y="4572888"/>
            <a:ext cx="3677281" cy="420157"/>
          </a:xfrm>
          <a:prstGeom prst="rect">
            <a:avLst/>
          </a:prstGeom>
          <a:noFill/>
        </p:spPr>
        <p:txBody>
          <a:bodyPr wrap="square" lIns="182880" tIns="146304" rIns="182880" bIns="146304"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smtClean="0">
                <a:solidFill>
                  <a:schemeClr val="bg1"/>
                </a:solidFill>
                <a:latin typeface="Segoe UI Semibold" panose="020B0702040204020203" pitchFamily="34" charset="0"/>
                <a:cs typeface="Segoe UI Semibold" panose="020B0702040204020203" pitchFamily="34" charset="0"/>
              </a:rPr>
              <a:t>Cluster</a:t>
            </a:r>
            <a:endParaRPr lang="en-US" sz="2400" dirty="0">
              <a:solidFill>
                <a:schemeClr val="bg1"/>
              </a:solidFill>
              <a:latin typeface="Segoe UI Semibold" panose="020B0702040204020203" pitchFamily="34" charset="0"/>
              <a:cs typeface="Segoe UI Semibold" panose="020B0702040204020203" pitchFamily="34" charset="0"/>
            </a:endParaRPr>
          </a:p>
        </p:txBody>
      </p:sp>
      <p:grpSp>
        <p:nvGrpSpPr>
          <p:cNvPr id="7" name="Group 6"/>
          <p:cNvGrpSpPr/>
          <p:nvPr/>
        </p:nvGrpSpPr>
        <p:grpSpPr>
          <a:xfrm>
            <a:off x="4112825" y="1406051"/>
            <a:ext cx="662471" cy="659804"/>
            <a:chOff x="5058881" y="2066261"/>
            <a:chExt cx="1003297" cy="999257"/>
          </a:xfrm>
        </p:grpSpPr>
        <p:pic>
          <p:nvPicPr>
            <p:cNvPr id="76" name="Picture 75"/>
            <p:cNvPicPr>
              <a:picLocks noChangeAspect="1"/>
            </p:cNvPicPr>
            <p:nvPr/>
          </p:nvPicPr>
          <p:blipFill>
            <a:blip r:embed="rId3"/>
            <a:stretch>
              <a:fillRect/>
            </a:stretch>
          </p:blipFill>
          <p:spPr>
            <a:xfrm>
              <a:off x="5136128" y="2144327"/>
              <a:ext cx="594038" cy="590544"/>
            </a:xfrm>
            <a:prstGeom prst="rect">
              <a:avLst/>
            </a:prstGeom>
          </p:spPr>
        </p:pic>
        <p:pic>
          <p:nvPicPr>
            <p:cNvPr id="77" name="Picture 76"/>
            <p:cNvPicPr>
              <a:picLocks noChangeAspect="1"/>
            </p:cNvPicPr>
            <p:nvPr/>
          </p:nvPicPr>
          <p:blipFill>
            <a:blip r:embed="rId3"/>
            <a:stretch>
              <a:fillRect/>
            </a:stretch>
          </p:blipFill>
          <p:spPr>
            <a:xfrm>
              <a:off x="5428248" y="2199042"/>
              <a:ext cx="594038" cy="590544"/>
            </a:xfrm>
            <a:prstGeom prst="rect">
              <a:avLst/>
            </a:prstGeom>
          </p:spPr>
        </p:pic>
        <p:pic>
          <p:nvPicPr>
            <p:cNvPr id="78" name="Picture 77"/>
            <p:cNvPicPr>
              <a:picLocks noChangeAspect="1"/>
            </p:cNvPicPr>
            <p:nvPr/>
          </p:nvPicPr>
          <p:blipFill>
            <a:blip r:embed="rId3"/>
            <a:stretch>
              <a:fillRect/>
            </a:stretch>
          </p:blipFill>
          <p:spPr>
            <a:xfrm>
              <a:off x="5359080" y="2429201"/>
              <a:ext cx="594038" cy="590544"/>
            </a:xfrm>
            <a:prstGeom prst="rect">
              <a:avLst/>
            </a:prstGeom>
          </p:spPr>
        </p:pic>
        <p:sp>
          <p:nvSpPr>
            <p:cNvPr id="79" name="Rectangle 78"/>
            <p:cNvSpPr/>
            <p:nvPr/>
          </p:nvSpPr>
          <p:spPr bwMode="auto">
            <a:xfrm>
              <a:off x="5058881" y="2066261"/>
              <a:ext cx="1003297" cy="999257"/>
            </a:xfrm>
            <a:prstGeom prst="rect">
              <a:avLst/>
            </a:prstGeom>
            <a:solidFill>
              <a:srgbClr val="E7E6E6"/>
            </a:solidFill>
            <a:ln w="1079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80" name="Rectangle 79"/>
            <p:cNvSpPr/>
            <p:nvPr/>
          </p:nvSpPr>
          <p:spPr>
            <a:xfrm>
              <a:off x="5152100" y="2525261"/>
              <a:ext cx="426822"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81" name="Rectangle 80"/>
            <p:cNvSpPr/>
            <p:nvPr/>
          </p:nvSpPr>
          <p:spPr>
            <a:xfrm>
              <a:off x="5140400" y="2120042"/>
              <a:ext cx="846681" cy="377103"/>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82" name="Rectangle 81"/>
            <p:cNvSpPr/>
            <p:nvPr/>
          </p:nvSpPr>
          <p:spPr>
            <a:xfrm>
              <a:off x="5609974" y="2525261"/>
              <a:ext cx="116439"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83" name="Rectangle 82"/>
            <p:cNvSpPr/>
            <p:nvPr/>
          </p:nvSpPr>
          <p:spPr>
            <a:xfrm>
              <a:off x="5756336" y="2525261"/>
              <a:ext cx="227834"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grpSp>
      <p:grpSp>
        <p:nvGrpSpPr>
          <p:cNvPr id="8" name="Group 7"/>
          <p:cNvGrpSpPr/>
          <p:nvPr/>
        </p:nvGrpSpPr>
        <p:grpSpPr>
          <a:xfrm>
            <a:off x="4101102" y="1434440"/>
            <a:ext cx="662471" cy="659804"/>
            <a:chOff x="5058881" y="2066261"/>
            <a:chExt cx="1003297" cy="999257"/>
          </a:xfrm>
        </p:grpSpPr>
        <p:pic>
          <p:nvPicPr>
            <p:cNvPr id="68" name="Picture 67"/>
            <p:cNvPicPr>
              <a:picLocks noChangeAspect="1"/>
            </p:cNvPicPr>
            <p:nvPr/>
          </p:nvPicPr>
          <p:blipFill>
            <a:blip r:embed="rId3"/>
            <a:stretch>
              <a:fillRect/>
            </a:stretch>
          </p:blipFill>
          <p:spPr>
            <a:xfrm>
              <a:off x="5136128" y="2144327"/>
              <a:ext cx="594038" cy="590544"/>
            </a:xfrm>
            <a:prstGeom prst="rect">
              <a:avLst/>
            </a:prstGeom>
          </p:spPr>
        </p:pic>
        <p:pic>
          <p:nvPicPr>
            <p:cNvPr id="69" name="Picture 68"/>
            <p:cNvPicPr>
              <a:picLocks noChangeAspect="1"/>
            </p:cNvPicPr>
            <p:nvPr/>
          </p:nvPicPr>
          <p:blipFill>
            <a:blip r:embed="rId3"/>
            <a:stretch>
              <a:fillRect/>
            </a:stretch>
          </p:blipFill>
          <p:spPr>
            <a:xfrm>
              <a:off x="5428248" y="2199042"/>
              <a:ext cx="594038" cy="590544"/>
            </a:xfrm>
            <a:prstGeom prst="rect">
              <a:avLst/>
            </a:prstGeom>
          </p:spPr>
        </p:pic>
        <p:pic>
          <p:nvPicPr>
            <p:cNvPr id="70" name="Picture 69"/>
            <p:cNvPicPr>
              <a:picLocks noChangeAspect="1"/>
            </p:cNvPicPr>
            <p:nvPr/>
          </p:nvPicPr>
          <p:blipFill>
            <a:blip r:embed="rId3"/>
            <a:stretch>
              <a:fillRect/>
            </a:stretch>
          </p:blipFill>
          <p:spPr>
            <a:xfrm>
              <a:off x="5359080" y="2429201"/>
              <a:ext cx="594038" cy="590544"/>
            </a:xfrm>
            <a:prstGeom prst="rect">
              <a:avLst/>
            </a:prstGeom>
          </p:spPr>
        </p:pic>
        <p:sp>
          <p:nvSpPr>
            <p:cNvPr id="71" name="Rectangle 70"/>
            <p:cNvSpPr/>
            <p:nvPr/>
          </p:nvSpPr>
          <p:spPr bwMode="auto">
            <a:xfrm>
              <a:off x="5058881" y="2066261"/>
              <a:ext cx="1003297" cy="999257"/>
            </a:xfrm>
            <a:prstGeom prst="rect">
              <a:avLst/>
            </a:prstGeom>
            <a:solidFill>
              <a:srgbClr val="E7E6E6"/>
            </a:solidFill>
            <a:ln w="1079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72" name="Rectangle 71"/>
            <p:cNvSpPr/>
            <p:nvPr/>
          </p:nvSpPr>
          <p:spPr>
            <a:xfrm>
              <a:off x="5152100" y="2525261"/>
              <a:ext cx="426822"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73" name="Rectangle 72"/>
            <p:cNvSpPr/>
            <p:nvPr/>
          </p:nvSpPr>
          <p:spPr>
            <a:xfrm>
              <a:off x="5140400" y="2120042"/>
              <a:ext cx="846681" cy="377103"/>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74" name="Rectangle 73"/>
            <p:cNvSpPr/>
            <p:nvPr/>
          </p:nvSpPr>
          <p:spPr>
            <a:xfrm>
              <a:off x="5609974" y="2525261"/>
              <a:ext cx="116439"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75" name="Rectangle 74"/>
            <p:cNvSpPr/>
            <p:nvPr/>
          </p:nvSpPr>
          <p:spPr>
            <a:xfrm>
              <a:off x="5756336" y="2525261"/>
              <a:ext cx="227834"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grpSp>
      <p:grpSp>
        <p:nvGrpSpPr>
          <p:cNvPr id="9" name="Group 8"/>
          <p:cNvGrpSpPr/>
          <p:nvPr/>
        </p:nvGrpSpPr>
        <p:grpSpPr>
          <a:xfrm>
            <a:off x="4101730" y="1416855"/>
            <a:ext cx="662471" cy="659804"/>
            <a:chOff x="5058881" y="2066261"/>
            <a:chExt cx="1003297" cy="999257"/>
          </a:xfrm>
        </p:grpSpPr>
        <p:pic>
          <p:nvPicPr>
            <p:cNvPr id="60" name="Picture 59"/>
            <p:cNvPicPr>
              <a:picLocks noChangeAspect="1"/>
            </p:cNvPicPr>
            <p:nvPr/>
          </p:nvPicPr>
          <p:blipFill>
            <a:blip r:embed="rId3"/>
            <a:stretch>
              <a:fillRect/>
            </a:stretch>
          </p:blipFill>
          <p:spPr>
            <a:xfrm>
              <a:off x="5136128" y="2144327"/>
              <a:ext cx="594038" cy="590544"/>
            </a:xfrm>
            <a:prstGeom prst="rect">
              <a:avLst/>
            </a:prstGeom>
          </p:spPr>
        </p:pic>
        <p:pic>
          <p:nvPicPr>
            <p:cNvPr id="61" name="Picture 60"/>
            <p:cNvPicPr>
              <a:picLocks noChangeAspect="1"/>
            </p:cNvPicPr>
            <p:nvPr/>
          </p:nvPicPr>
          <p:blipFill>
            <a:blip r:embed="rId3"/>
            <a:stretch>
              <a:fillRect/>
            </a:stretch>
          </p:blipFill>
          <p:spPr>
            <a:xfrm>
              <a:off x="5428248" y="2199042"/>
              <a:ext cx="594038" cy="590544"/>
            </a:xfrm>
            <a:prstGeom prst="rect">
              <a:avLst/>
            </a:prstGeom>
          </p:spPr>
        </p:pic>
        <p:pic>
          <p:nvPicPr>
            <p:cNvPr id="62" name="Picture 61"/>
            <p:cNvPicPr>
              <a:picLocks noChangeAspect="1"/>
            </p:cNvPicPr>
            <p:nvPr/>
          </p:nvPicPr>
          <p:blipFill>
            <a:blip r:embed="rId3"/>
            <a:stretch>
              <a:fillRect/>
            </a:stretch>
          </p:blipFill>
          <p:spPr>
            <a:xfrm>
              <a:off x="5359080" y="2429201"/>
              <a:ext cx="594038" cy="590544"/>
            </a:xfrm>
            <a:prstGeom prst="rect">
              <a:avLst/>
            </a:prstGeom>
          </p:spPr>
        </p:pic>
        <p:sp>
          <p:nvSpPr>
            <p:cNvPr id="63" name="Rectangle 62"/>
            <p:cNvSpPr/>
            <p:nvPr/>
          </p:nvSpPr>
          <p:spPr bwMode="auto">
            <a:xfrm>
              <a:off x="5058881" y="2066261"/>
              <a:ext cx="1003297" cy="999257"/>
            </a:xfrm>
            <a:prstGeom prst="rect">
              <a:avLst/>
            </a:prstGeom>
            <a:solidFill>
              <a:srgbClr val="E7E6E6"/>
            </a:solidFill>
            <a:ln w="1079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64" name="Rectangle 63"/>
            <p:cNvSpPr/>
            <p:nvPr/>
          </p:nvSpPr>
          <p:spPr>
            <a:xfrm>
              <a:off x="5152100" y="2525261"/>
              <a:ext cx="426822"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65" name="Rectangle 64"/>
            <p:cNvSpPr/>
            <p:nvPr/>
          </p:nvSpPr>
          <p:spPr>
            <a:xfrm>
              <a:off x="5140400" y="2120042"/>
              <a:ext cx="846681" cy="377103"/>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66" name="Rectangle 65"/>
            <p:cNvSpPr/>
            <p:nvPr/>
          </p:nvSpPr>
          <p:spPr>
            <a:xfrm>
              <a:off x="5609974" y="2525261"/>
              <a:ext cx="116439"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67" name="Rectangle 66"/>
            <p:cNvSpPr/>
            <p:nvPr/>
          </p:nvSpPr>
          <p:spPr>
            <a:xfrm>
              <a:off x="5756336" y="2525261"/>
              <a:ext cx="227834"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grpSp>
      <p:sp>
        <p:nvSpPr>
          <p:cNvPr id="10" name="Rectangle 9"/>
          <p:cNvSpPr/>
          <p:nvPr/>
        </p:nvSpPr>
        <p:spPr>
          <a:xfrm>
            <a:off x="490928" y="2425788"/>
            <a:ext cx="3810574" cy="58443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0121" indent="-280121" defTabSz="896214">
              <a:buFont typeface="Arial" panose="020B0604020202020204" pitchFamily="34" charset="0"/>
              <a:buChar char="•"/>
            </a:pPr>
            <a:r>
              <a:rPr lang="en-US" sz="1567" kern="0" dirty="0">
                <a:latin typeface="+mj-lt"/>
              </a:rPr>
              <a:t>Scales by cloning the app on multiple servers, VMs, or containers</a:t>
            </a:r>
          </a:p>
        </p:txBody>
      </p:sp>
      <p:sp>
        <p:nvSpPr>
          <p:cNvPr id="11" name="Rectangle 10"/>
          <p:cNvSpPr/>
          <p:nvPr/>
        </p:nvSpPr>
        <p:spPr>
          <a:xfrm>
            <a:off x="772037" y="236393"/>
            <a:ext cx="2435282" cy="70788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r>
              <a:rPr lang="en-US" sz="4000" kern="0" dirty="0" smtClean="0">
                <a:latin typeface="+mj-lt"/>
                <a:cs typeface="Segoe UI Semibold" panose="020B0702040204020203" pitchFamily="34" charset="0"/>
              </a:rPr>
              <a:t>Monolithic</a:t>
            </a:r>
            <a:endParaRPr lang="en-US" sz="4000" kern="0" dirty="0">
              <a:latin typeface="+mj-lt"/>
              <a:cs typeface="Segoe UI Semibold" panose="020B0702040204020203" pitchFamily="34" charset="0"/>
            </a:endParaRPr>
          </a:p>
        </p:txBody>
      </p:sp>
      <p:sp>
        <p:nvSpPr>
          <p:cNvPr id="12" name="Rectangle 11"/>
          <p:cNvSpPr/>
          <p:nvPr/>
        </p:nvSpPr>
        <p:spPr>
          <a:xfrm>
            <a:off x="6537358" y="252428"/>
            <a:ext cx="3057247" cy="70788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r>
              <a:rPr lang="en-US" sz="4000" kern="0" dirty="0" smtClean="0">
                <a:latin typeface="+mj-lt"/>
                <a:cs typeface="Segoe UI Semibold" panose="020B0702040204020203" pitchFamily="34" charset="0"/>
              </a:rPr>
              <a:t>Microservices</a:t>
            </a:r>
            <a:endParaRPr lang="en-US" sz="4000" kern="0" dirty="0">
              <a:latin typeface="+mj-lt"/>
              <a:cs typeface="Segoe UI Semibold" panose="020B0702040204020203" pitchFamily="34" charset="0"/>
            </a:endParaRPr>
          </a:p>
        </p:txBody>
      </p:sp>
      <p:sp>
        <p:nvSpPr>
          <p:cNvPr id="13" name="Rectangle 12"/>
          <p:cNvSpPr/>
          <p:nvPr/>
        </p:nvSpPr>
        <p:spPr>
          <a:xfrm>
            <a:off x="6198126" y="1217206"/>
            <a:ext cx="3123757" cy="5746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0121" indent="-280121" defTabSz="896214">
              <a:buFont typeface="Arial" panose="020B0604020202020204" pitchFamily="34" charset="0"/>
              <a:buChar char="•"/>
            </a:pPr>
            <a:r>
              <a:rPr lang="en-US" sz="1567" kern="0" dirty="0" smtClean="0">
                <a:latin typeface="+mj-lt"/>
              </a:rPr>
              <a:t>Separate </a:t>
            </a:r>
            <a:r>
              <a:rPr lang="en-US" sz="1567" kern="0" dirty="0">
                <a:latin typeface="+mj-lt"/>
              </a:rPr>
              <a:t>functionality into separate smaller </a:t>
            </a:r>
            <a:r>
              <a:rPr lang="en-US" sz="1567" kern="0" dirty="0" smtClean="0">
                <a:latin typeface="+mj-lt"/>
              </a:rPr>
              <a:t>services</a:t>
            </a:r>
            <a:endParaRPr lang="en-US" sz="1567" kern="0" dirty="0">
              <a:latin typeface="+mj-lt"/>
            </a:endParaRPr>
          </a:p>
        </p:txBody>
      </p:sp>
      <p:sp>
        <p:nvSpPr>
          <p:cNvPr id="14" name="Rectangle 13"/>
          <p:cNvSpPr/>
          <p:nvPr/>
        </p:nvSpPr>
        <p:spPr>
          <a:xfrm>
            <a:off x="6189664" y="1843258"/>
            <a:ext cx="4621727" cy="105695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0121" indent="-280121" defTabSz="896214">
              <a:buFont typeface="Arial" panose="020B0604020202020204" pitchFamily="34" charset="0"/>
              <a:buChar char="•"/>
            </a:pPr>
            <a:r>
              <a:rPr lang="en-US" sz="1567" kern="0" dirty="0">
                <a:latin typeface="+mj-lt"/>
              </a:rPr>
              <a:t>Scales out by deploying each service independently, creating instances of these services across servers, VMs, or containers, acting together in a virtual cluster.</a:t>
            </a:r>
          </a:p>
        </p:txBody>
      </p:sp>
      <p:sp>
        <p:nvSpPr>
          <p:cNvPr id="15" name="Rectangle 14"/>
          <p:cNvSpPr/>
          <p:nvPr/>
        </p:nvSpPr>
        <p:spPr>
          <a:xfrm>
            <a:off x="467162" y="1343061"/>
            <a:ext cx="3388396" cy="81580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0121" indent="-280121" defTabSz="896214">
              <a:buFont typeface="Arial" panose="020B0604020202020204" pitchFamily="34" charset="0"/>
              <a:buChar char="•"/>
            </a:pPr>
            <a:r>
              <a:rPr lang="en-US" sz="1567" kern="0" dirty="0" smtClean="0">
                <a:latin typeface="+mj-lt"/>
              </a:rPr>
              <a:t>Has </a:t>
            </a:r>
            <a:r>
              <a:rPr lang="en-US" sz="1567" kern="0" dirty="0">
                <a:latin typeface="+mj-lt"/>
              </a:rPr>
              <a:t>most of its functionality within a few processes that are componentized with libraries. </a:t>
            </a:r>
          </a:p>
        </p:txBody>
      </p:sp>
      <p:sp>
        <p:nvSpPr>
          <p:cNvPr id="16" name="Rectangle 15"/>
          <p:cNvSpPr/>
          <p:nvPr/>
        </p:nvSpPr>
        <p:spPr bwMode="auto">
          <a:xfrm>
            <a:off x="10621535" y="1251667"/>
            <a:ext cx="1003297" cy="999257"/>
          </a:xfrm>
          <a:prstGeom prst="rect">
            <a:avLst/>
          </a:prstGeom>
          <a:solidFill>
            <a:srgbClr val="E7E6E6"/>
          </a:solidFill>
          <a:ln w="10795" cap="flat" cmpd="sng" algn="ctr">
            <a:noFill/>
            <a:prstDash val="lgDash"/>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17" name="Rectangle 16"/>
          <p:cNvSpPr/>
          <p:nvPr/>
        </p:nvSpPr>
        <p:spPr>
          <a:xfrm>
            <a:off x="10832880" y="851110"/>
            <a:ext cx="580608" cy="36394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r>
              <a:rPr lang="en-US" sz="1765" kern="0" dirty="0">
                <a:solidFill>
                  <a:sysClr val="windowText" lastClr="000000"/>
                </a:solidFill>
                <a:latin typeface="+mj-lt"/>
              </a:rPr>
              <a:t>App</a:t>
            </a:r>
          </a:p>
        </p:txBody>
      </p:sp>
      <p:cxnSp>
        <p:nvCxnSpPr>
          <p:cNvPr id="18" name="Straight Connector 17"/>
          <p:cNvCxnSpPr/>
          <p:nvPr/>
        </p:nvCxnSpPr>
        <p:spPr>
          <a:xfrm flipH="1">
            <a:off x="5872596" y="280371"/>
            <a:ext cx="3546" cy="5978070"/>
          </a:xfrm>
          <a:prstGeom prst="line">
            <a:avLst/>
          </a:prstGeom>
          <a:noFill/>
          <a:ln w="15875" cap="flat" cmpd="sng" algn="ctr">
            <a:solidFill>
              <a:srgbClr val="969696"/>
            </a:solidFill>
            <a:prstDash val="solid"/>
            <a:miter lim="800000"/>
          </a:ln>
          <a:effectLst/>
        </p:spPr>
      </p:cxnSp>
      <p:sp>
        <p:nvSpPr>
          <p:cNvPr id="19" name="Rectangle 18"/>
          <p:cNvSpPr/>
          <p:nvPr/>
        </p:nvSpPr>
        <p:spPr bwMode="auto">
          <a:xfrm>
            <a:off x="822866" y="3224597"/>
            <a:ext cx="4111075" cy="802416"/>
          </a:xfrm>
          <a:prstGeom prst="rect">
            <a:avLst/>
          </a:prstGeom>
          <a:solidFill>
            <a:srgbClr val="969696">
              <a:alpha val="50196"/>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 name="Rectangle 19"/>
          <p:cNvSpPr/>
          <p:nvPr/>
        </p:nvSpPr>
        <p:spPr bwMode="auto">
          <a:xfrm>
            <a:off x="822865" y="4221632"/>
            <a:ext cx="4111076" cy="802416"/>
          </a:xfrm>
          <a:prstGeom prst="rect">
            <a:avLst/>
          </a:prstGeom>
          <a:solidFill>
            <a:srgbClr val="969696">
              <a:alpha val="50196"/>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 name="Rectangle 20"/>
          <p:cNvSpPr/>
          <p:nvPr/>
        </p:nvSpPr>
        <p:spPr bwMode="auto">
          <a:xfrm>
            <a:off x="822864" y="5218667"/>
            <a:ext cx="4111077" cy="802416"/>
          </a:xfrm>
          <a:prstGeom prst="rect">
            <a:avLst/>
          </a:prstGeom>
          <a:solidFill>
            <a:srgbClr val="969696">
              <a:alpha val="50196"/>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22" name="Group 21"/>
          <p:cNvGrpSpPr/>
          <p:nvPr/>
        </p:nvGrpSpPr>
        <p:grpSpPr>
          <a:xfrm>
            <a:off x="3930644" y="879003"/>
            <a:ext cx="1003297" cy="1371921"/>
            <a:chOff x="3926429" y="890591"/>
            <a:chExt cx="1003297" cy="1371921"/>
          </a:xfrm>
        </p:grpSpPr>
        <p:pic>
          <p:nvPicPr>
            <p:cNvPr id="51" name="Picture 50"/>
            <p:cNvPicPr>
              <a:picLocks noChangeAspect="1"/>
            </p:cNvPicPr>
            <p:nvPr/>
          </p:nvPicPr>
          <p:blipFill>
            <a:blip r:embed="rId3"/>
            <a:stretch>
              <a:fillRect/>
            </a:stretch>
          </p:blipFill>
          <p:spPr>
            <a:xfrm>
              <a:off x="4003676" y="1341321"/>
              <a:ext cx="594038" cy="590544"/>
            </a:xfrm>
            <a:prstGeom prst="rect">
              <a:avLst/>
            </a:prstGeom>
          </p:spPr>
        </p:pic>
        <p:pic>
          <p:nvPicPr>
            <p:cNvPr id="52" name="Picture 51"/>
            <p:cNvPicPr>
              <a:picLocks noChangeAspect="1"/>
            </p:cNvPicPr>
            <p:nvPr/>
          </p:nvPicPr>
          <p:blipFill>
            <a:blip r:embed="rId3"/>
            <a:stretch>
              <a:fillRect/>
            </a:stretch>
          </p:blipFill>
          <p:spPr>
            <a:xfrm>
              <a:off x="4295796" y="1396036"/>
              <a:ext cx="594038" cy="590544"/>
            </a:xfrm>
            <a:prstGeom prst="rect">
              <a:avLst/>
            </a:prstGeom>
          </p:spPr>
        </p:pic>
        <p:pic>
          <p:nvPicPr>
            <p:cNvPr id="53" name="Picture 52"/>
            <p:cNvPicPr>
              <a:picLocks noChangeAspect="1"/>
            </p:cNvPicPr>
            <p:nvPr/>
          </p:nvPicPr>
          <p:blipFill>
            <a:blip r:embed="rId3"/>
            <a:stretch>
              <a:fillRect/>
            </a:stretch>
          </p:blipFill>
          <p:spPr>
            <a:xfrm>
              <a:off x="4226628" y="1626195"/>
              <a:ext cx="594038" cy="590544"/>
            </a:xfrm>
            <a:prstGeom prst="rect">
              <a:avLst/>
            </a:prstGeom>
          </p:spPr>
        </p:pic>
        <p:sp>
          <p:nvSpPr>
            <p:cNvPr id="54" name="Rectangle 53"/>
            <p:cNvSpPr/>
            <p:nvPr/>
          </p:nvSpPr>
          <p:spPr bwMode="auto">
            <a:xfrm>
              <a:off x="3926429" y="1263255"/>
              <a:ext cx="1003297" cy="999257"/>
            </a:xfrm>
            <a:prstGeom prst="rect">
              <a:avLst/>
            </a:prstGeom>
            <a:solidFill>
              <a:srgbClr val="E7E6E6"/>
            </a:solidFill>
            <a:ln w="1079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55" name="Rectangle 54"/>
            <p:cNvSpPr/>
            <p:nvPr/>
          </p:nvSpPr>
          <p:spPr>
            <a:xfrm>
              <a:off x="4019648" y="1722255"/>
              <a:ext cx="426822"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56" name="Rectangle 55"/>
            <p:cNvSpPr/>
            <p:nvPr/>
          </p:nvSpPr>
          <p:spPr>
            <a:xfrm>
              <a:off x="4007948" y="1317036"/>
              <a:ext cx="846681" cy="377103"/>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57" name="Rectangle 56"/>
            <p:cNvSpPr/>
            <p:nvPr/>
          </p:nvSpPr>
          <p:spPr>
            <a:xfrm>
              <a:off x="4116802" y="890591"/>
              <a:ext cx="580608" cy="36394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r>
                <a:rPr lang="en-US" sz="1765" kern="0" dirty="0">
                  <a:solidFill>
                    <a:sysClr val="windowText" lastClr="000000"/>
                  </a:solidFill>
                  <a:latin typeface="+mj-lt"/>
                </a:rPr>
                <a:t>App</a:t>
              </a:r>
            </a:p>
          </p:txBody>
        </p:sp>
        <p:sp>
          <p:nvSpPr>
            <p:cNvPr id="58" name="Rectangle 57"/>
            <p:cNvSpPr/>
            <p:nvPr/>
          </p:nvSpPr>
          <p:spPr>
            <a:xfrm>
              <a:off x="4477522" y="1722255"/>
              <a:ext cx="116439"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sp>
          <p:nvSpPr>
            <p:cNvPr id="59" name="Rectangle 58"/>
            <p:cNvSpPr/>
            <p:nvPr/>
          </p:nvSpPr>
          <p:spPr>
            <a:xfrm>
              <a:off x="4623884" y="1722255"/>
              <a:ext cx="227834" cy="479516"/>
            </a:xfrm>
            <a:prstGeom prst="rect">
              <a:avLst/>
            </a:prstGeom>
            <a:solidFill>
              <a:schemeClr val="tx2">
                <a:lumMod val="60000"/>
                <a:lumOff val="40000"/>
              </a:schemeClr>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a:solidFill>
                  <a:sysClr val="windowText" lastClr="000000"/>
                </a:solidFill>
                <a:latin typeface="+mj-lt"/>
                <a:ea typeface="Segoe UI" pitchFamily="34" charset="0"/>
                <a:cs typeface="Segoe UI" pitchFamily="34" charset="0"/>
              </a:endParaRPr>
            </a:p>
          </p:txBody>
        </p:sp>
      </p:grpSp>
      <p:sp>
        <p:nvSpPr>
          <p:cNvPr id="23" name="Rectangle 22"/>
          <p:cNvSpPr/>
          <p:nvPr/>
        </p:nvSpPr>
        <p:spPr bwMode="auto">
          <a:xfrm>
            <a:off x="6709815" y="3202857"/>
            <a:ext cx="2133599" cy="802416"/>
          </a:xfrm>
          <a:prstGeom prst="rect">
            <a:avLst/>
          </a:prstGeom>
          <a:solidFill>
            <a:srgbClr val="C2C2C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Rectangle 23"/>
          <p:cNvSpPr/>
          <p:nvPr/>
        </p:nvSpPr>
        <p:spPr bwMode="auto">
          <a:xfrm>
            <a:off x="9015870" y="4221632"/>
            <a:ext cx="2125719" cy="802416"/>
          </a:xfrm>
          <a:prstGeom prst="rect">
            <a:avLst/>
          </a:prstGeom>
          <a:solidFill>
            <a:srgbClr val="C2C2C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 name="Rectangle 24"/>
          <p:cNvSpPr/>
          <p:nvPr/>
        </p:nvSpPr>
        <p:spPr bwMode="auto">
          <a:xfrm>
            <a:off x="6709815" y="4231984"/>
            <a:ext cx="2133599" cy="802416"/>
          </a:xfrm>
          <a:prstGeom prst="rect">
            <a:avLst/>
          </a:prstGeom>
          <a:solidFill>
            <a:srgbClr val="C2C2C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Rectangle 25"/>
          <p:cNvSpPr/>
          <p:nvPr/>
        </p:nvSpPr>
        <p:spPr bwMode="auto">
          <a:xfrm>
            <a:off x="9015870" y="5218667"/>
            <a:ext cx="2125719" cy="802416"/>
          </a:xfrm>
          <a:prstGeom prst="rect">
            <a:avLst/>
          </a:prstGeom>
          <a:solidFill>
            <a:srgbClr val="C2C2C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 name="Rectangle 26"/>
          <p:cNvSpPr/>
          <p:nvPr/>
        </p:nvSpPr>
        <p:spPr bwMode="auto">
          <a:xfrm>
            <a:off x="6709815" y="5229019"/>
            <a:ext cx="2133599" cy="802416"/>
          </a:xfrm>
          <a:prstGeom prst="rect">
            <a:avLst/>
          </a:prstGeom>
          <a:solidFill>
            <a:srgbClr val="C2C2C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 name="Hexagon 27"/>
          <p:cNvSpPr/>
          <p:nvPr/>
        </p:nvSpPr>
        <p:spPr bwMode="auto">
          <a:xfrm>
            <a:off x="10729792" y="1352660"/>
            <a:ext cx="359360" cy="303737"/>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29" name="Hexagon 28"/>
          <p:cNvSpPr/>
          <p:nvPr/>
        </p:nvSpPr>
        <p:spPr bwMode="auto">
          <a:xfrm>
            <a:off x="11152172" y="1364112"/>
            <a:ext cx="359360" cy="303737"/>
          </a:xfrm>
          <a:prstGeom prst="hexagon">
            <a:avLst/>
          </a:prstGeom>
          <a:solidFill>
            <a:srgbClr val="7030A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0" name="Hexagon 29"/>
          <p:cNvSpPr/>
          <p:nvPr/>
        </p:nvSpPr>
        <p:spPr bwMode="auto">
          <a:xfrm>
            <a:off x="11202105" y="1847530"/>
            <a:ext cx="359360" cy="303737"/>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31" name="Hexagon 30"/>
          <p:cNvSpPr/>
          <p:nvPr/>
        </p:nvSpPr>
        <p:spPr bwMode="auto">
          <a:xfrm>
            <a:off x="10729792" y="1815084"/>
            <a:ext cx="359360" cy="303737"/>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2" name="Hexagon 31"/>
          <p:cNvSpPr/>
          <p:nvPr/>
        </p:nvSpPr>
        <p:spPr bwMode="auto">
          <a:xfrm>
            <a:off x="10723154" y="1341960"/>
            <a:ext cx="359360" cy="303737"/>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3" name="Hexagon 32"/>
          <p:cNvSpPr/>
          <p:nvPr/>
        </p:nvSpPr>
        <p:spPr bwMode="auto">
          <a:xfrm>
            <a:off x="10729792" y="1367454"/>
            <a:ext cx="359360" cy="303737"/>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4" name="Hexagon 33"/>
          <p:cNvSpPr/>
          <p:nvPr/>
        </p:nvSpPr>
        <p:spPr bwMode="auto">
          <a:xfrm>
            <a:off x="10723154" y="1365883"/>
            <a:ext cx="359360" cy="303737"/>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5" name="Hexagon 34"/>
          <p:cNvSpPr/>
          <p:nvPr/>
        </p:nvSpPr>
        <p:spPr bwMode="auto">
          <a:xfrm>
            <a:off x="10736430" y="1364312"/>
            <a:ext cx="359360" cy="303737"/>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6" name="Hexagon 35"/>
          <p:cNvSpPr/>
          <p:nvPr/>
        </p:nvSpPr>
        <p:spPr bwMode="auto">
          <a:xfrm>
            <a:off x="11142442" y="1366270"/>
            <a:ext cx="359360" cy="303737"/>
          </a:xfrm>
          <a:prstGeom prst="hexagon">
            <a:avLst/>
          </a:prstGeom>
          <a:solidFill>
            <a:srgbClr val="7030A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7" name="Hexagon 36"/>
          <p:cNvSpPr/>
          <p:nvPr/>
        </p:nvSpPr>
        <p:spPr bwMode="auto">
          <a:xfrm>
            <a:off x="11152172" y="1375983"/>
            <a:ext cx="359360" cy="303737"/>
          </a:xfrm>
          <a:prstGeom prst="hexagon">
            <a:avLst/>
          </a:prstGeom>
          <a:solidFill>
            <a:srgbClr val="7030A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8" name="Hexagon 37"/>
          <p:cNvSpPr/>
          <p:nvPr/>
        </p:nvSpPr>
        <p:spPr bwMode="auto">
          <a:xfrm>
            <a:off x="10723154" y="1807280"/>
            <a:ext cx="359360" cy="303737"/>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39" name="Hexagon 38"/>
          <p:cNvSpPr/>
          <p:nvPr/>
        </p:nvSpPr>
        <p:spPr bwMode="auto">
          <a:xfrm>
            <a:off x="10723154" y="1829173"/>
            <a:ext cx="359360" cy="303737"/>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40" name="Hexagon 39"/>
          <p:cNvSpPr/>
          <p:nvPr/>
        </p:nvSpPr>
        <p:spPr bwMode="auto">
          <a:xfrm>
            <a:off x="10736430" y="1818226"/>
            <a:ext cx="359360" cy="303737"/>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41" name="Hexagon 40"/>
          <p:cNvSpPr/>
          <p:nvPr/>
        </p:nvSpPr>
        <p:spPr bwMode="auto">
          <a:xfrm>
            <a:off x="11180631" y="1831731"/>
            <a:ext cx="359360" cy="303737"/>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42" name="Hexagon 41"/>
          <p:cNvSpPr/>
          <p:nvPr/>
        </p:nvSpPr>
        <p:spPr bwMode="auto">
          <a:xfrm>
            <a:off x="11187269" y="1864839"/>
            <a:ext cx="359360" cy="303737"/>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43" name="Hexagon 42"/>
          <p:cNvSpPr/>
          <p:nvPr/>
        </p:nvSpPr>
        <p:spPr bwMode="auto">
          <a:xfrm>
            <a:off x="11175517" y="1864838"/>
            <a:ext cx="359360" cy="303737"/>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44" name="Hexagon 43"/>
          <p:cNvSpPr/>
          <p:nvPr/>
        </p:nvSpPr>
        <p:spPr bwMode="auto">
          <a:xfrm>
            <a:off x="11188793" y="1864837"/>
            <a:ext cx="359360" cy="303737"/>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45" name="Hexagon 44"/>
          <p:cNvSpPr/>
          <p:nvPr/>
        </p:nvSpPr>
        <p:spPr bwMode="auto">
          <a:xfrm>
            <a:off x="11213857" y="1855125"/>
            <a:ext cx="359360" cy="303737"/>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46" name="Hexagon 45"/>
          <p:cNvSpPr/>
          <p:nvPr/>
        </p:nvSpPr>
        <p:spPr bwMode="auto">
          <a:xfrm>
            <a:off x="10711865" y="1855464"/>
            <a:ext cx="359360" cy="303737"/>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47" name="Hexagon 46"/>
          <p:cNvSpPr/>
          <p:nvPr/>
        </p:nvSpPr>
        <p:spPr bwMode="auto">
          <a:xfrm>
            <a:off x="10729792" y="1356507"/>
            <a:ext cx="359360" cy="303737"/>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48" name="Hexagon 47"/>
          <p:cNvSpPr/>
          <p:nvPr/>
        </p:nvSpPr>
        <p:spPr bwMode="auto">
          <a:xfrm>
            <a:off x="11149080" y="1371126"/>
            <a:ext cx="359360" cy="303737"/>
          </a:xfrm>
          <a:prstGeom prst="hexagon">
            <a:avLst/>
          </a:prstGeom>
          <a:solidFill>
            <a:srgbClr val="7030A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
        <p:nvSpPr>
          <p:cNvPr id="49" name="Hexagon 48"/>
          <p:cNvSpPr/>
          <p:nvPr/>
        </p:nvSpPr>
        <p:spPr bwMode="auto">
          <a:xfrm>
            <a:off x="11189900" y="1846327"/>
            <a:ext cx="359360" cy="303737"/>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defRPr/>
            </a:pPr>
            <a:endParaRPr lang="en-US" sz="784" kern="0" dirty="0">
              <a:solidFill>
                <a:sysClr val="windowText" lastClr="000000"/>
              </a:solidFill>
              <a:latin typeface="+mj-lt"/>
              <a:ea typeface="Segoe UI" pitchFamily="34" charset="0"/>
              <a:cs typeface="Segoe UI" pitchFamily="34" charset="0"/>
            </a:endParaRPr>
          </a:p>
        </p:txBody>
      </p:sp>
      <p:sp>
        <p:nvSpPr>
          <p:cNvPr id="50" name="Hexagon 49"/>
          <p:cNvSpPr/>
          <p:nvPr/>
        </p:nvSpPr>
        <p:spPr bwMode="auto">
          <a:xfrm>
            <a:off x="10727401" y="1821949"/>
            <a:ext cx="359360" cy="303737"/>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87"/>
            <a:endParaRPr lang="en-US" sz="784" kern="0" dirty="0">
              <a:solidFill>
                <a:sysClr val="windowText" lastClr="000000"/>
              </a:solidFill>
              <a:latin typeface="+mj-lt"/>
              <a:ea typeface="Segoe UI" pitchFamily="34" charset="0"/>
              <a:cs typeface="Segoe UI" pitchFamily="34" charset="0"/>
            </a:endParaRPr>
          </a:p>
        </p:txBody>
      </p:sp>
    </p:spTree>
    <p:extLst>
      <p:ext uri="{BB962C8B-B14F-4D97-AF65-F5344CB8AC3E}">
        <p14:creationId xmlns:p14="http://schemas.microsoft.com/office/powerpoint/2010/main" val="380753945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9605" y="2793658"/>
            <a:ext cx="11655840" cy="899665"/>
          </a:xfrm>
        </p:spPr>
        <p:txBody>
          <a:bodyPr/>
          <a:lstStyle/>
          <a:p>
            <a:r>
              <a:rPr lang="en-US" dirty="0" smtClean="0"/>
              <a:t>Stateless &amp; Stateful Microservices</a:t>
            </a:r>
            <a:endParaRPr lang="en-US" dirty="0"/>
          </a:p>
        </p:txBody>
      </p:sp>
    </p:spTree>
    <p:extLst>
      <p:ext uri="{BB962C8B-B14F-4D97-AF65-F5344CB8AC3E}">
        <p14:creationId xmlns:p14="http://schemas.microsoft.com/office/powerpoint/2010/main" val="217951407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269241" y="289957"/>
            <a:ext cx="11655840" cy="899537"/>
          </a:xfrm>
        </p:spPr>
        <p:txBody>
          <a:bodyPr/>
          <a:lstStyle/>
          <a:p>
            <a:r>
              <a:rPr lang="en-US" dirty="0" smtClean="0"/>
              <a:t>Types of microservices</a:t>
            </a:r>
            <a:endParaRPr lang="en-US" dirty="0"/>
          </a:p>
        </p:txBody>
      </p:sp>
      <p:sp>
        <p:nvSpPr>
          <p:cNvPr id="5" name="Text Placeholder 1"/>
          <p:cNvSpPr>
            <a:spLocks noGrp="1"/>
          </p:cNvSpPr>
          <p:nvPr>
            <p:ph type="body" sz="quarter" idx="10"/>
          </p:nvPr>
        </p:nvSpPr>
        <p:spPr>
          <a:xfrm>
            <a:off x="194538" y="1312123"/>
            <a:ext cx="11997463" cy="4507791"/>
          </a:xfrm>
        </p:spPr>
        <p:txBody>
          <a:bodyPr/>
          <a:lstStyle/>
          <a:p>
            <a:r>
              <a:rPr lang="en-US" dirty="0" smtClean="0"/>
              <a:t>Stateless microservice</a:t>
            </a:r>
          </a:p>
          <a:p>
            <a:pPr lvl="1"/>
            <a:r>
              <a:rPr lang="en-US" dirty="0" smtClean="0"/>
              <a:t>Has </a:t>
            </a:r>
            <a:r>
              <a:rPr lang="en-US" dirty="0"/>
              <a:t>either no state or it can be retrieved from an external store </a:t>
            </a:r>
          </a:p>
          <a:p>
            <a:pPr lvl="1"/>
            <a:r>
              <a:rPr lang="en-US" dirty="0" smtClean="0"/>
              <a:t>There </a:t>
            </a:r>
            <a:r>
              <a:rPr lang="en-US" dirty="0"/>
              <a:t>can be N </a:t>
            </a:r>
            <a:r>
              <a:rPr lang="en-US" dirty="0" smtClean="0"/>
              <a:t>instances</a:t>
            </a:r>
          </a:p>
          <a:p>
            <a:pPr lvl="1"/>
            <a:r>
              <a:rPr lang="en-US" dirty="0" smtClean="0"/>
              <a:t>e.g. web frontends, protocol gateways, Azure Cloud Services etc.</a:t>
            </a:r>
          </a:p>
          <a:p>
            <a:pPr marL="336145" lvl="1" indent="0">
              <a:buNone/>
            </a:pPr>
            <a:endParaRPr lang="en-US" sz="1961" dirty="0"/>
          </a:p>
          <a:p>
            <a:r>
              <a:rPr lang="en-US" dirty="0" smtClean="0"/>
              <a:t>Stateful microservice</a:t>
            </a:r>
          </a:p>
          <a:p>
            <a:pPr lvl="1"/>
            <a:r>
              <a:rPr lang="en-US" dirty="0" smtClean="0"/>
              <a:t>Maintain hard, authoritative state</a:t>
            </a:r>
          </a:p>
          <a:p>
            <a:pPr lvl="1"/>
            <a:r>
              <a:rPr lang="en-US" dirty="0" smtClean="0"/>
              <a:t>N consistent copies achieved through </a:t>
            </a:r>
            <a:r>
              <a:rPr lang="en-US" dirty="0"/>
              <a:t>replication and local </a:t>
            </a:r>
            <a:r>
              <a:rPr lang="en-US" dirty="0" smtClean="0"/>
              <a:t>persistence</a:t>
            </a:r>
          </a:p>
          <a:p>
            <a:pPr lvl="1"/>
            <a:r>
              <a:rPr lang="en-US" dirty="0" smtClean="0"/>
              <a:t>e.g. database, documents, workflow, user profile, shopping cart etc.</a:t>
            </a:r>
          </a:p>
          <a:p>
            <a:pPr lvl="1"/>
            <a:endParaRPr lang="en-US" dirty="0" smtClean="0"/>
          </a:p>
        </p:txBody>
      </p:sp>
    </p:spTree>
    <p:extLst>
      <p:ext uri="{BB962C8B-B14F-4D97-AF65-F5344CB8AC3E}">
        <p14:creationId xmlns:p14="http://schemas.microsoft.com/office/powerpoint/2010/main" val="320100892"/>
      </p:ext>
    </p:extLst>
  </p:cSld>
  <p:clrMapOvr>
    <a:masterClrMapping/>
  </p:clrMapOvr>
  <p:transition advTm="59530">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Personas</a:t>
            </a:r>
            <a:endParaRPr lang="en-US" dirty="0"/>
          </a:p>
        </p:txBody>
      </p:sp>
      <p:sp>
        <p:nvSpPr>
          <p:cNvPr id="3" name="Text Placeholder 2"/>
          <p:cNvSpPr>
            <a:spLocks noGrp="1"/>
          </p:cNvSpPr>
          <p:nvPr>
            <p:ph type="body" sz="quarter" idx="10"/>
          </p:nvPr>
        </p:nvSpPr>
        <p:spPr>
          <a:xfrm>
            <a:off x="1315661" y="1246379"/>
            <a:ext cx="11151919" cy="1657377"/>
          </a:xfrm>
        </p:spPr>
        <p:txBody>
          <a:bodyPr/>
          <a:lstStyle/>
          <a:p>
            <a:r>
              <a:rPr lang="en-US" dirty="0" smtClean="0"/>
              <a:t>Operations</a:t>
            </a:r>
          </a:p>
          <a:p>
            <a:r>
              <a:rPr lang="en-US" dirty="0" smtClean="0"/>
              <a:t>Will be the service administrator that manage the Azure environment</a:t>
            </a:r>
            <a:endParaRPr lang="en-US" dirty="0"/>
          </a:p>
        </p:txBody>
      </p:sp>
      <p:pic>
        <p:nvPicPr>
          <p:cNvPr id="4" name="Picture 3" descr="C:\Users\t-dantay\Documents\Placeholders\user.png"/>
          <p:cNvPicPr>
            <a:picLocks noChangeAspect="1" noChangeArrowheads="1"/>
          </p:cNvPicPr>
          <p:nvPr>
            <p:custDataLst>
              <p:custData r:id="rId1"/>
            </p:custDataLst>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9730" y="1356853"/>
            <a:ext cx="752920" cy="11037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t-dantay\Documents\Placeholders\user.png"/>
          <p:cNvPicPr>
            <a:picLocks noChangeAspect="1" noChangeArrowheads="1"/>
          </p:cNvPicPr>
          <p:nvPr>
            <p:custDataLst>
              <p:custData r:id="rId2"/>
            </p:custDataLst>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9730" y="3111911"/>
            <a:ext cx="752920" cy="1101306"/>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p:cNvSpPr txBox="1">
            <a:spLocks/>
          </p:cNvSpPr>
          <p:nvPr/>
        </p:nvSpPr>
        <p:spPr>
          <a:xfrm>
            <a:off x="1315660" y="2972776"/>
            <a:ext cx="11151919" cy="1200329"/>
          </a:xfrm>
          <a:prstGeom prst="rect">
            <a:avLst/>
          </a:prstGeom>
        </p:spPr>
        <p:txBody>
          <a:bodyPr vert="horz" wrap="square" lIns="0" tIns="91440" rIns="0" bIns="91440" rtlCol="0">
            <a:spAutoFit/>
          </a:bodyPr>
          <a:lstStyle>
            <a:lvl1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chemeClr val="tx1"/>
                    </a:gs>
                    <a:gs pos="100000">
                      <a:schemeClr val="tx1"/>
                    </a:gs>
                  </a:gsLst>
                  <a:lin ang="5400000" scaled="0"/>
                </a:gradFill>
                <a:latin typeface="+mj-lt"/>
                <a:ea typeface="+mn-ea"/>
                <a:cs typeface="+mn-cs"/>
              </a:defRPr>
            </a:lvl1pPr>
            <a:lvl2pPr marL="28418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353" kern="1200" spc="-51" baseline="0">
                <a:gradFill>
                  <a:gsLst>
                    <a:gs pos="1250">
                      <a:schemeClr val="tx1"/>
                    </a:gs>
                    <a:gs pos="100000">
                      <a:schemeClr val="tx1"/>
                    </a:gs>
                  </a:gsLst>
                  <a:lin ang="5400000" scaled="0"/>
                </a:gradFill>
                <a:latin typeface="+mn-lt"/>
                <a:ea typeface="+mn-ea"/>
                <a:cs typeface="+mn-cs"/>
              </a:defRPr>
            </a:lvl2pPr>
            <a:lvl3pPr marL="51756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51" baseline="0">
                <a:gradFill>
                  <a:gsLst>
                    <a:gs pos="1250">
                      <a:schemeClr val="tx1"/>
                    </a:gs>
                    <a:gs pos="100000">
                      <a:schemeClr val="tx1"/>
                    </a:gs>
                  </a:gsLst>
                  <a:lin ang="5400000" scaled="0"/>
                </a:gradFill>
                <a:latin typeface="+mn-lt"/>
                <a:ea typeface="+mn-ea"/>
                <a:cs typeface="+mn-cs"/>
              </a:defRPr>
            </a:lvl3pPr>
            <a:lvl4pPr marL="741412"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51" baseline="0">
                <a:gradFill>
                  <a:gsLst>
                    <a:gs pos="1250">
                      <a:schemeClr val="tx1"/>
                    </a:gs>
                    <a:gs pos="100000">
                      <a:schemeClr val="tx1"/>
                    </a:gs>
                  </a:gsLst>
                  <a:lin ang="5400000" scaled="0"/>
                </a:gradFill>
                <a:latin typeface="+mn-lt"/>
                <a:ea typeface="+mn-ea"/>
                <a:cs typeface="+mn-cs"/>
              </a:defRPr>
            </a:lvl4pPr>
            <a:lvl5pPr marL="91446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51"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smtClean="0"/>
              <a:t>Developer</a:t>
            </a:r>
          </a:p>
          <a:p>
            <a:r>
              <a:rPr lang="en-US" dirty="0" smtClean="0"/>
              <a:t>Will be the persona who’s responsible for the application</a:t>
            </a:r>
            <a:endParaRPr lang="en-US" dirty="0"/>
          </a:p>
        </p:txBody>
      </p:sp>
    </p:spTree>
    <p:extLst>
      <p:ext uri="{BB962C8B-B14F-4D97-AF65-F5344CB8AC3E}">
        <p14:creationId xmlns:p14="http://schemas.microsoft.com/office/powerpoint/2010/main" val="267390120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139432"/>
          </a:xfrm>
        </p:spPr>
        <p:txBody>
          <a:bodyPr/>
          <a:lstStyle/>
          <a:p>
            <a:r>
              <a:rPr lang="en-US" dirty="0" smtClean="0"/>
              <a:t>Demo:</a:t>
            </a:r>
            <a:br>
              <a:rPr lang="en-US" dirty="0" smtClean="0"/>
            </a:br>
            <a:r>
              <a:rPr lang="en-US" dirty="0" smtClean="0"/>
              <a:t>Stateless </a:t>
            </a:r>
            <a:r>
              <a:rPr lang="en-US" dirty="0" err="1"/>
              <a:t>M</a:t>
            </a:r>
            <a:r>
              <a:rPr lang="en-US" dirty="0" err="1" smtClean="0"/>
              <a:t>icroservice</a:t>
            </a:r>
            <a:endParaRPr lang="en-US" dirty="0"/>
          </a:p>
        </p:txBody>
      </p:sp>
      <p:grpSp>
        <p:nvGrpSpPr>
          <p:cNvPr id="5" name="Group 4"/>
          <p:cNvGrpSpPr/>
          <p:nvPr/>
        </p:nvGrpSpPr>
        <p:grpSpPr>
          <a:xfrm>
            <a:off x="707921" y="3672348"/>
            <a:ext cx="2749209" cy="2460674"/>
            <a:chOff x="509263" y="734634"/>
            <a:chExt cx="4258793" cy="5562600"/>
          </a:xfrm>
        </p:grpSpPr>
        <p:grpSp>
          <p:nvGrpSpPr>
            <p:cNvPr id="6" name="Group 5"/>
            <p:cNvGrpSpPr/>
            <p:nvPr/>
          </p:nvGrpSpPr>
          <p:grpSpPr>
            <a:xfrm>
              <a:off x="509263" y="1514322"/>
              <a:ext cx="4163327" cy="4158599"/>
              <a:chOff x="513213" y="1516062"/>
              <a:chExt cx="4163327" cy="4158599"/>
            </a:xfrm>
            <a:solidFill>
              <a:srgbClr val="FFA800"/>
            </a:solidFill>
          </p:grpSpPr>
          <p:sp>
            <p:nvSpPr>
              <p:cNvPr id="8" name="Oval 7"/>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p:cNvSpPr/>
            <p:nvPr/>
          </p:nvSpPr>
          <p:spPr bwMode="auto">
            <a:xfrm rot="765383">
              <a:off x="2187269" y="734634"/>
              <a:ext cx="2580787" cy="5562600"/>
            </a:xfrm>
            <a:prstGeom prst="rect">
              <a:avLst/>
            </a:prstGeom>
            <a:solidFill>
              <a:srgbClr val="00188F">
                <a:alpha val="1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6285411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Federation and </a:t>
            </a:r>
            <a:r>
              <a:rPr lang="en-US" dirty="0"/>
              <a:t>t</a:t>
            </a:r>
            <a:r>
              <a:rPr lang="en-US" dirty="0" smtClean="0"/>
              <a:t>ransport </a:t>
            </a:r>
            <a:r>
              <a:rPr lang="en-US" dirty="0"/>
              <a:t>s</a:t>
            </a:r>
            <a:r>
              <a:rPr lang="en-US" dirty="0" smtClean="0"/>
              <a:t>ubsystems</a:t>
            </a:r>
            <a:endParaRPr lang="en-US" dirty="0"/>
          </a:p>
        </p:txBody>
      </p:sp>
      <p:sp>
        <p:nvSpPr>
          <p:cNvPr id="289" name="Hexagon 288"/>
          <p:cNvSpPr/>
          <p:nvPr/>
        </p:nvSpPr>
        <p:spPr>
          <a:xfrm>
            <a:off x="68095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0" name="Hexagon 289"/>
          <p:cNvSpPr/>
          <p:nvPr/>
        </p:nvSpPr>
        <p:spPr>
          <a:xfrm>
            <a:off x="1130949"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1" name="Hexagon 290"/>
          <p:cNvSpPr/>
          <p:nvPr/>
        </p:nvSpPr>
        <p:spPr>
          <a:xfrm>
            <a:off x="158338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2" name="Hexagon 291"/>
          <p:cNvSpPr/>
          <p:nvPr/>
        </p:nvSpPr>
        <p:spPr>
          <a:xfrm>
            <a:off x="2033379"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3" name="Hexagon 292"/>
          <p:cNvSpPr/>
          <p:nvPr/>
        </p:nvSpPr>
        <p:spPr>
          <a:xfrm>
            <a:off x="2486975"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4" name="Hexagon 293"/>
          <p:cNvSpPr/>
          <p:nvPr/>
        </p:nvSpPr>
        <p:spPr>
          <a:xfrm>
            <a:off x="293337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5" name="Hexagon 294"/>
          <p:cNvSpPr/>
          <p:nvPr/>
        </p:nvSpPr>
        <p:spPr>
          <a:xfrm>
            <a:off x="3382206"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6" name="Hexagon 295"/>
          <p:cNvSpPr/>
          <p:nvPr/>
        </p:nvSpPr>
        <p:spPr>
          <a:xfrm>
            <a:off x="3841014"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7" name="Hexagon 296"/>
          <p:cNvSpPr/>
          <p:nvPr/>
        </p:nvSpPr>
        <p:spPr>
          <a:xfrm>
            <a:off x="4293793"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8" name="Hexagon 297"/>
          <p:cNvSpPr/>
          <p:nvPr/>
        </p:nvSpPr>
        <p:spPr>
          <a:xfrm>
            <a:off x="474379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9" name="Hexagon 298"/>
          <p:cNvSpPr/>
          <p:nvPr/>
        </p:nvSpPr>
        <p:spPr>
          <a:xfrm>
            <a:off x="5196223"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0" name="Hexagon 299"/>
          <p:cNvSpPr/>
          <p:nvPr/>
        </p:nvSpPr>
        <p:spPr>
          <a:xfrm>
            <a:off x="564622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1" name="Hexagon 300"/>
          <p:cNvSpPr/>
          <p:nvPr/>
        </p:nvSpPr>
        <p:spPr>
          <a:xfrm>
            <a:off x="6096217"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2" name="Hexagon 301"/>
          <p:cNvSpPr/>
          <p:nvPr/>
        </p:nvSpPr>
        <p:spPr>
          <a:xfrm>
            <a:off x="654905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3" name="Hexagon 302"/>
          <p:cNvSpPr/>
          <p:nvPr/>
        </p:nvSpPr>
        <p:spPr>
          <a:xfrm>
            <a:off x="7001484"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4" name="Hexagon 303"/>
          <p:cNvSpPr/>
          <p:nvPr/>
        </p:nvSpPr>
        <p:spPr>
          <a:xfrm>
            <a:off x="7451481"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5" name="Hexagon 304"/>
          <p:cNvSpPr/>
          <p:nvPr/>
        </p:nvSpPr>
        <p:spPr>
          <a:xfrm>
            <a:off x="7906652"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6" name="Hexagon 305"/>
          <p:cNvSpPr/>
          <p:nvPr/>
        </p:nvSpPr>
        <p:spPr>
          <a:xfrm>
            <a:off x="8357111"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7" name="Hexagon 306"/>
          <p:cNvSpPr/>
          <p:nvPr/>
        </p:nvSpPr>
        <p:spPr>
          <a:xfrm>
            <a:off x="8801582"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8" name="Hexagon 307"/>
          <p:cNvSpPr/>
          <p:nvPr/>
        </p:nvSpPr>
        <p:spPr>
          <a:xfrm>
            <a:off x="9251579"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9" name="Hexagon 308"/>
          <p:cNvSpPr/>
          <p:nvPr/>
        </p:nvSpPr>
        <p:spPr>
          <a:xfrm>
            <a:off x="9702887"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0" name="Hexagon 309"/>
          <p:cNvSpPr/>
          <p:nvPr/>
        </p:nvSpPr>
        <p:spPr>
          <a:xfrm>
            <a:off x="10155721"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1" name="Hexagon 310"/>
          <p:cNvSpPr/>
          <p:nvPr/>
        </p:nvSpPr>
        <p:spPr>
          <a:xfrm>
            <a:off x="10604555"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2" name="Hexagon 311"/>
          <p:cNvSpPr/>
          <p:nvPr/>
        </p:nvSpPr>
        <p:spPr>
          <a:xfrm>
            <a:off x="11057389"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4" name="Rectangle 313"/>
          <p:cNvSpPr/>
          <p:nvPr/>
        </p:nvSpPr>
        <p:spPr>
          <a:xfrm>
            <a:off x="664708" y="2239240"/>
            <a:ext cx="10884543" cy="4298856"/>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endParaRPr>
          </a:p>
        </p:txBody>
      </p:sp>
      <p:sp>
        <p:nvSpPr>
          <p:cNvPr id="315" name="Rectangle 314"/>
          <p:cNvSpPr/>
          <p:nvPr/>
        </p:nvSpPr>
        <p:spPr bwMode="auto">
          <a:xfrm>
            <a:off x="2860625" y="3244189"/>
            <a:ext cx="2100878" cy="12119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Communication</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8" name="Rectangle 317"/>
          <p:cNvSpPr/>
          <p:nvPr/>
        </p:nvSpPr>
        <p:spPr bwMode="auto">
          <a:xfrm>
            <a:off x="5056541" y="3244189"/>
            <a:ext cx="2100878" cy="12119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Reliability</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9" name="Rectangle 318"/>
          <p:cNvSpPr/>
          <p:nvPr/>
        </p:nvSpPr>
        <p:spPr bwMode="auto">
          <a:xfrm>
            <a:off x="7252457" y="3245483"/>
            <a:ext cx="2100878" cy="121068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Activation</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0" name="Rectangle 319"/>
          <p:cNvSpPr/>
          <p:nvPr/>
        </p:nvSpPr>
        <p:spPr bwMode="auto">
          <a:xfrm>
            <a:off x="9448374" y="3238483"/>
            <a:ext cx="2034338" cy="31766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Testability</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2" name="Rectangle 321"/>
          <p:cNvSpPr/>
          <p:nvPr/>
        </p:nvSpPr>
        <p:spPr bwMode="auto">
          <a:xfrm>
            <a:off x="2860623" y="4530874"/>
            <a:ext cx="6492713" cy="88669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Federation </a:t>
            </a:r>
          </a:p>
        </p:txBody>
      </p:sp>
      <p:sp>
        <p:nvSpPr>
          <p:cNvPr id="324" name="Rectangle 323"/>
          <p:cNvSpPr/>
          <p:nvPr/>
        </p:nvSpPr>
        <p:spPr bwMode="auto">
          <a:xfrm>
            <a:off x="2860623" y="5492266"/>
            <a:ext cx="6482902" cy="922914"/>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Transport</a:t>
            </a:r>
          </a:p>
        </p:txBody>
      </p:sp>
      <p:sp>
        <p:nvSpPr>
          <p:cNvPr id="328" name="Freeform 17"/>
          <p:cNvSpPr>
            <a:spLocks noChangeAspect="1" noEditPoints="1"/>
          </p:cNvSpPr>
          <p:nvPr/>
        </p:nvSpPr>
        <p:spPr bwMode="black">
          <a:xfrm>
            <a:off x="3816958" y="3357208"/>
            <a:ext cx="289472" cy="289806"/>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29" name="Freeform 15"/>
          <p:cNvSpPr>
            <a:spLocks noChangeAspect="1" noEditPoints="1"/>
          </p:cNvSpPr>
          <p:nvPr/>
        </p:nvSpPr>
        <p:spPr bwMode="black">
          <a:xfrm>
            <a:off x="8130667" y="3344369"/>
            <a:ext cx="276690" cy="277008"/>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nvGrpSpPr>
          <p:cNvPr id="332" name="Group 331"/>
          <p:cNvGrpSpPr/>
          <p:nvPr/>
        </p:nvGrpSpPr>
        <p:grpSpPr>
          <a:xfrm>
            <a:off x="5959792" y="4594454"/>
            <a:ext cx="291896" cy="293228"/>
            <a:chOff x="513213" y="1516062"/>
            <a:chExt cx="4163327" cy="4158599"/>
          </a:xfrm>
          <a:solidFill>
            <a:schemeClr val="tx1"/>
          </a:solidFill>
        </p:grpSpPr>
        <p:sp>
          <p:nvSpPr>
            <p:cNvPr id="334" name="Oval 333"/>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5" name="Oval 334"/>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6" name="Oval 335"/>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7" name="Oval 336"/>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Oval 337"/>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9" name="Rectangle 338"/>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0" name="Rectangle 339"/>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Rectangle 340"/>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2" name="Rectangle 341"/>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Rectangle 342"/>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5" name="Freeform 139"/>
          <p:cNvSpPr>
            <a:spLocks noChangeAspect="1" noEditPoints="1"/>
          </p:cNvSpPr>
          <p:nvPr/>
        </p:nvSpPr>
        <p:spPr bwMode="black">
          <a:xfrm>
            <a:off x="5990055" y="5569413"/>
            <a:ext cx="233648" cy="28138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47" name="Rectangle 346"/>
          <p:cNvSpPr/>
          <p:nvPr/>
        </p:nvSpPr>
        <p:spPr bwMode="auto">
          <a:xfrm>
            <a:off x="735170" y="2273575"/>
            <a:ext cx="10747541"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Application Programming Models </a:t>
            </a:r>
          </a:p>
        </p:txBody>
      </p:sp>
      <p:sp>
        <p:nvSpPr>
          <p:cNvPr id="348" name="Freeform 5"/>
          <p:cNvSpPr>
            <a:spLocks noEditPoints="1"/>
          </p:cNvSpPr>
          <p:nvPr/>
        </p:nvSpPr>
        <p:spPr bwMode="black">
          <a:xfrm>
            <a:off x="5931806" y="2383171"/>
            <a:ext cx="368501" cy="314952"/>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49" name="Freeform 115"/>
          <p:cNvSpPr>
            <a:spLocks noChangeAspect="1" noEditPoints="1"/>
          </p:cNvSpPr>
          <p:nvPr/>
        </p:nvSpPr>
        <p:spPr bwMode="black">
          <a:xfrm>
            <a:off x="10392080" y="4388666"/>
            <a:ext cx="273402" cy="268520"/>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cxnSp>
        <p:nvCxnSpPr>
          <p:cNvPr id="350" name="Straight Connector 349"/>
          <p:cNvCxnSpPr/>
          <p:nvPr/>
        </p:nvCxnSpPr>
        <p:spPr>
          <a:xfrm>
            <a:off x="1039065" y="1808975"/>
            <a:ext cx="226397" cy="132971"/>
          </a:xfrm>
          <a:prstGeom prst="line">
            <a:avLst/>
          </a:prstGeom>
          <a:noFill/>
          <a:ln w="6350" cap="flat" cmpd="sng" algn="ctr">
            <a:solidFill>
              <a:srgbClr val="5B9BD5"/>
            </a:solidFill>
            <a:prstDash val="solid"/>
            <a:miter lim="800000"/>
          </a:ln>
          <a:effectLst/>
        </p:spPr>
      </p:cxnSp>
      <p:cxnSp>
        <p:nvCxnSpPr>
          <p:cNvPr id="351" name="Straight Connector 350"/>
          <p:cNvCxnSpPr/>
          <p:nvPr/>
        </p:nvCxnSpPr>
        <p:spPr>
          <a:xfrm flipV="1">
            <a:off x="812701" y="1814681"/>
            <a:ext cx="226364" cy="127265"/>
          </a:xfrm>
          <a:prstGeom prst="line">
            <a:avLst/>
          </a:prstGeom>
          <a:noFill/>
          <a:ln w="6350" cap="flat" cmpd="sng" algn="ctr">
            <a:solidFill>
              <a:srgbClr val="5B9BD5"/>
            </a:solidFill>
            <a:prstDash val="solid"/>
            <a:miter lim="800000"/>
          </a:ln>
          <a:effectLst/>
        </p:spPr>
      </p:cxnSp>
      <p:cxnSp>
        <p:nvCxnSpPr>
          <p:cNvPr id="352" name="Straight Connector 351"/>
          <p:cNvCxnSpPr/>
          <p:nvPr/>
        </p:nvCxnSpPr>
        <p:spPr>
          <a:xfrm>
            <a:off x="1489061" y="1808975"/>
            <a:ext cx="226397" cy="132971"/>
          </a:xfrm>
          <a:prstGeom prst="line">
            <a:avLst/>
          </a:prstGeom>
          <a:noFill/>
          <a:ln w="6350" cap="flat" cmpd="sng" algn="ctr">
            <a:solidFill>
              <a:srgbClr val="5B9BD5"/>
            </a:solidFill>
            <a:prstDash val="solid"/>
            <a:miter lim="800000"/>
          </a:ln>
          <a:effectLst/>
        </p:spPr>
      </p:cxnSp>
      <p:cxnSp>
        <p:nvCxnSpPr>
          <p:cNvPr id="353" name="Straight Connector 352"/>
          <p:cNvCxnSpPr/>
          <p:nvPr/>
        </p:nvCxnSpPr>
        <p:spPr>
          <a:xfrm flipV="1">
            <a:off x="1262697" y="1814681"/>
            <a:ext cx="226364" cy="127265"/>
          </a:xfrm>
          <a:prstGeom prst="line">
            <a:avLst/>
          </a:prstGeom>
          <a:noFill/>
          <a:ln w="6350" cap="flat" cmpd="sng" algn="ctr">
            <a:solidFill>
              <a:srgbClr val="5B9BD5"/>
            </a:solidFill>
            <a:prstDash val="solid"/>
            <a:miter lim="800000"/>
          </a:ln>
          <a:effectLst/>
        </p:spPr>
      </p:cxnSp>
      <p:cxnSp>
        <p:nvCxnSpPr>
          <p:cNvPr id="354" name="Straight Connector 353"/>
          <p:cNvCxnSpPr/>
          <p:nvPr/>
        </p:nvCxnSpPr>
        <p:spPr>
          <a:xfrm>
            <a:off x="1941495" y="1808975"/>
            <a:ext cx="226397" cy="132971"/>
          </a:xfrm>
          <a:prstGeom prst="line">
            <a:avLst/>
          </a:prstGeom>
          <a:noFill/>
          <a:ln w="6350" cap="flat" cmpd="sng" algn="ctr">
            <a:solidFill>
              <a:srgbClr val="5B9BD5"/>
            </a:solidFill>
            <a:prstDash val="solid"/>
            <a:miter lim="800000"/>
          </a:ln>
          <a:effectLst/>
        </p:spPr>
      </p:cxnSp>
      <p:cxnSp>
        <p:nvCxnSpPr>
          <p:cNvPr id="355" name="Straight Connector 354"/>
          <p:cNvCxnSpPr/>
          <p:nvPr/>
        </p:nvCxnSpPr>
        <p:spPr>
          <a:xfrm flipV="1">
            <a:off x="1715131" y="1814681"/>
            <a:ext cx="226364" cy="127265"/>
          </a:xfrm>
          <a:prstGeom prst="line">
            <a:avLst/>
          </a:prstGeom>
          <a:noFill/>
          <a:ln w="6350" cap="flat" cmpd="sng" algn="ctr">
            <a:solidFill>
              <a:srgbClr val="5B9BD5"/>
            </a:solidFill>
            <a:prstDash val="solid"/>
            <a:miter lim="800000"/>
          </a:ln>
          <a:effectLst/>
        </p:spPr>
      </p:cxnSp>
      <p:cxnSp>
        <p:nvCxnSpPr>
          <p:cNvPr id="356" name="Straight Connector 355"/>
          <p:cNvCxnSpPr/>
          <p:nvPr/>
        </p:nvCxnSpPr>
        <p:spPr>
          <a:xfrm>
            <a:off x="2391492" y="1808975"/>
            <a:ext cx="226397" cy="132971"/>
          </a:xfrm>
          <a:prstGeom prst="line">
            <a:avLst/>
          </a:prstGeom>
          <a:noFill/>
          <a:ln w="6350" cap="flat" cmpd="sng" algn="ctr">
            <a:solidFill>
              <a:srgbClr val="5B9BD5"/>
            </a:solidFill>
            <a:prstDash val="solid"/>
            <a:miter lim="800000"/>
          </a:ln>
          <a:effectLst/>
        </p:spPr>
      </p:cxnSp>
      <p:cxnSp>
        <p:nvCxnSpPr>
          <p:cNvPr id="357" name="Straight Connector 356"/>
          <p:cNvCxnSpPr/>
          <p:nvPr/>
        </p:nvCxnSpPr>
        <p:spPr>
          <a:xfrm flipV="1">
            <a:off x="2165128" y="1814681"/>
            <a:ext cx="226364" cy="127265"/>
          </a:xfrm>
          <a:prstGeom prst="line">
            <a:avLst/>
          </a:prstGeom>
          <a:noFill/>
          <a:ln w="6350" cap="flat" cmpd="sng" algn="ctr">
            <a:solidFill>
              <a:srgbClr val="5B9BD5"/>
            </a:solidFill>
            <a:prstDash val="solid"/>
            <a:miter lim="800000"/>
          </a:ln>
          <a:effectLst/>
        </p:spPr>
      </p:cxnSp>
      <p:cxnSp>
        <p:nvCxnSpPr>
          <p:cNvPr id="358" name="Straight Connector 357"/>
          <p:cNvCxnSpPr/>
          <p:nvPr/>
        </p:nvCxnSpPr>
        <p:spPr>
          <a:xfrm>
            <a:off x="2837889" y="1808975"/>
            <a:ext cx="226397" cy="132971"/>
          </a:xfrm>
          <a:prstGeom prst="line">
            <a:avLst/>
          </a:prstGeom>
          <a:noFill/>
          <a:ln w="6350" cap="flat" cmpd="sng" algn="ctr">
            <a:solidFill>
              <a:srgbClr val="5B9BD5"/>
            </a:solidFill>
            <a:prstDash val="solid"/>
            <a:miter lim="800000"/>
          </a:ln>
          <a:effectLst/>
        </p:spPr>
      </p:cxnSp>
      <p:cxnSp>
        <p:nvCxnSpPr>
          <p:cNvPr id="359" name="Straight Connector 358"/>
          <p:cNvCxnSpPr/>
          <p:nvPr/>
        </p:nvCxnSpPr>
        <p:spPr>
          <a:xfrm flipV="1">
            <a:off x="2611524" y="1814681"/>
            <a:ext cx="226364" cy="127265"/>
          </a:xfrm>
          <a:prstGeom prst="line">
            <a:avLst/>
          </a:prstGeom>
          <a:noFill/>
          <a:ln w="6350" cap="flat" cmpd="sng" algn="ctr">
            <a:solidFill>
              <a:srgbClr val="5B9BD5"/>
            </a:solidFill>
            <a:prstDash val="solid"/>
            <a:miter lim="800000"/>
          </a:ln>
          <a:effectLst/>
        </p:spPr>
      </p:cxnSp>
      <p:cxnSp>
        <p:nvCxnSpPr>
          <p:cNvPr id="360" name="Straight Connector 359"/>
          <p:cNvCxnSpPr/>
          <p:nvPr/>
        </p:nvCxnSpPr>
        <p:spPr>
          <a:xfrm>
            <a:off x="3287885" y="1808975"/>
            <a:ext cx="226397" cy="132971"/>
          </a:xfrm>
          <a:prstGeom prst="line">
            <a:avLst/>
          </a:prstGeom>
          <a:noFill/>
          <a:ln w="6350" cap="flat" cmpd="sng" algn="ctr">
            <a:solidFill>
              <a:srgbClr val="5B9BD5"/>
            </a:solidFill>
            <a:prstDash val="solid"/>
            <a:miter lim="800000"/>
          </a:ln>
          <a:effectLst/>
        </p:spPr>
      </p:cxnSp>
      <p:cxnSp>
        <p:nvCxnSpPr>
          <p:cNvPr id="361" name="Straight Connector 360"/>
          <p:cNvCxnSpPr/>
          <p:nvPr/>
        </p:nvCxnSpPr>
        <p:spPr>
          <a:xfrm flipV="1">
            <a:off x="3061521" y="1814681"/>
            <a:ext cx="226364" cy="127265"/>
          </a:xfrm>
          <a:prstGeom prst="line">
            <a:avLst/>
          </a:prstGeom>
          <a:noFill/>
          <a:ln w="6350" cap="flat" cmpd="sng" algn="ctr">
            <a:solidFill>
              <a:srgbClr val="5B9BD5"/>
            </a:solidFill>
            <a:prstDash val="solid"/>
            <a:miter lim="800000"/>
          </a:ln>
          <a:effectLst/>
        </p:spPr>
      </p:cxnSp>
      <p:cxnSp>
        <p:nvCxnSpPr>
          <p:cNvPr id="362" name="Straight Connector 361"/>
          <p:cNvCxnSpPr/>
          <p:nvPr/>
        </p:nvCxnSpPr>
        <p:spPr>
          <a:xfrm>
            <a:off x="3740319" y="1808975"/>
            <a:ext cx="226397" cy="132971"/>
          </a:xfrm>
          <a:prstGeom prst="line">
            <a:avLst/>
          </a:prstGeom>
          <a:noFill/>
          <a:ln w="6350" cap="flat" cmpd="sng" algn="ctr">
            <a:solidFill>
              <a:srgbClr val="5B9BD5"/>
            </a:solidFill>
            <a:prstDash val="solid"/>
            <a:miter lim="800000"/>
          </a:ln>
          <a:effectLst/>
        </p:spPr>
      </p:cxnSp>
      <p:cxnSp>
        <p:nvCxnSpPr>
          <p:cNvPr id="363" name="Straight Connector 362"/>
          <p:cNvCxnSpPr/>
          <p:nvPr/>
        </p:nvCxnSpPr>
        <p:spPr>
          <a:xfrm flipV="1">
            <a:off x="3513955" y="1814681"/>
            <a:ext cx="226364" cy="127265"/>
          </a:xfrm>
          <a:prstGeom prst="line">
            <a:avLst/>
          </a:prstGeom>
          <a:noFill/>
          <a:ln w="6350" cap="flat" cmpd="sng" algn="ctr">
            <a:solidFill>
              <a:srgbClr val="5B9BD5"/>
            </a:solidFill>
            <a:prstDash val="solid"/>
            <a:miter lim="800000"/>
          </a:ln>
          <a:effectLst/>
        </p:spPr>
      </p:cxnSp>
      <p:cxnSp>
        <p:nvCxnSpPr>
          <p:cNvPr id="364" name="Straight Connector 363"/>
          <p:cNvCxnSpPr/>
          <p:nvPr/>
        </p:nvCxnSpPr>
        <p:spPr>
          <a:xfrm>
            <a:off x="4184866" y="1814201"/>
            <a:ext cx="226397" cy="132971"/>
          </a:xfrm>
          <a:prstGeom prst="line">
            <a:avLst/>
          </a:prstGeom>
          <a:noFill/>
          <a:ln w="6350" cap="flat" cmpd="sng" algn="ctr">
            <a:solidFill>
              <a:srgbClr val="5B9BD5"/>
            </a:solidFill>
            <a:prstDash val="solid"/>
            <a:miter lim="800000"/>
          </a:ln>
          <a:effectLst/>
        </p:spPr>
      </p:cxnSp>
      <p:cxnSp>
        <p:nvCxnSpPr>
          <p:cNvPr id="365" name="Straight Connector 364"/>
          <p:cNvCxnSpPr/>
          <p:nvPr/>
        </p:nvCxnSpPr>
        <p:spPr>
          <a:xfrm flipV="1">
            <a:off x="3968026" y="1814681"/>
            <a:ext cx="226364" cy="127265"/>
          </a:xfrm>
          <a:prstGeom prst="line">
            <a:avLst/>
          </a:prstGeom>
          <a:noFill/>
          <a:ln w="6350" cap="flat" cmpd="sng" algn="ctr">
            <a:solidFill>
              <a:srgbClr val="5B9BD5"/>
            </a:solidFill>
            <a:prstDash val="solid"/>
            <a:miter lim="800000"/>
          </a:ln>
          <a:effectLst/>
        </p:spPr>
      </p:cxnSp>
      <p:cxnSp>
        <p:nvCxnSpPr>
          <p:cNvPr id="366" name="Straight Connector 365"/>
          <p:cNvCxnSpPr/>
          <p:nvPr/>
        </p:nvCxnSpPr>
        <p:spPr>
          <a:xfrm>
            <a:off x="4647169" y="1810270"/>
            <a:ext cx="226397" cy="132971"/>
          </a:xfrm>
          <a:prstGeom prst="line">
            <a:avLst/>
          </a:prstGeom>
          <a:noFill/>
          <a:ln w="6350" cap="flat" cmpd="sng" algn="ctr">
            <a:solidFill>
              <a:srgbClr val="5B9BD5"/>
            </a:solidFill>
            <a:prstDash val="solid"/>
            <a:miter lim="800000"/>
          </a:ln>
          <a:effectLst/>
        </p:spPr>
      </p:cxnSp>
      <p:cxnSp>
        <p:nvCxnSpPr>
          <p:cNvPr id="367" name="Straight Connector 366"/>
          <p:cNvCxnSpPr/>
          <p:nvPr/>
        </p:nvCxnSpPr>
        <p:spPr>
          <a:xfrm flipV="1">
            <a:off x="4420805" y="1815976"/>
            <a:ext cx="226364" cy="127265"/>
          </a:xfrm>
          <a:prstGeom prst="line">
            <a:avLst/>
          </a:prstGeom>
          <a:noFill/>
          <a:ln w="6350" cap="flat" cmpd="sng" algn="ctr">
            <a:solidFill>
              <a:srgbClr val="5B9BD5"/>
            </a:solidFill>
            <a:prstDash val="solid"/>
            <a:miter lim="800000"/>
          </a:ln>
          <a:effectLst/>
        </p:spPr>
      </p:cxnSp>
      <p:cxnSp>
        <p:nvCxnSpPr>
          <p:cNvPr id="368" name="Straight Connector 367"/>
          <p:cNvCxnSpPr/>
          <p:nvPr/>
        </p:nvCxnSpPr>
        <p:spPr>
          <a:xfrm>
            <a:off x="5097165" y="1810270"/>
            <a:ext cx="226397" cy="132971"/>
          </a:xfrm>
          <a:prstGeom prst="line">
            <a:avLst/>
          </a:prstGeom>
          <a:noFill/>
          <a:ln w="6350" cap="flat" cmpd="sng" algn="ctr">
            <a:solidFill>
              <a:srgbClr val="5B9BD5"/>
            </a:solidFill>
            <a:prstDash val="solid"/>
            <a:miter lim="800000"/>
          </a:ln>
          <a:effectLst/>
        </p:spPr>
      </p:cxnSp>
      <p:cxnSp>
        <p:nvCxnSpPr>
          <p:cNvPr id="369" name="Straight Connector 368"/>
          <p:cNvCxnSpPr/>
          <p:nvPr/>
        </p:nvCxnSpPr>
        <p:spPr>
          <a:xfrm flipV="1">
            <a:off x="4870801" y="1815976"/>
            <a:ext cx="226364" cy="127265"/>
          </a:xfrm>
          <a:prstGeom prst="line">
            <a:avLst/>
          </a:prstGeom>
          <a:noFill/>
          <a:ln w="6350" cap="flat" cmpd="sng" algn="ctr">
            <a:solidFill>
              <a:srgbClr val="5B9BD5"/>
            </a:solidFill>
            <a:prstDash val="solid"/>
            <a:miter lim="800000"/>
          </a:ln>
          <a:effectLst/>
        </p:spPr>
      </p:cxnSp>
      <p:cxnSp>
        <p:nvCxnSpPr>
          <p:cNvPr id="370" name="Straight Connector 369"/>
          <p:cNvCxnSpPr/>
          <p:nvPr/>
        </p:nvCxnSpPr>
        <p:spPr>
          <a:xfrm>
            <a:off x="5545525" y="1810270"/>
            <a:ext cx="226397" cy="132971"/>
          </a:xfrm>
          <a:prstGeom prst="line">
            <a:avLst/>
          </a:prstGeom>
          <a:noFill/>
          <a:ln w="6350" cap="flat" cmpd="sng" algn="ctr">
            <a:solidFill>
              <a:srgbClr val="5B9BD5"/>
            </a:solidFill>
            <a:prstDash val="solid"/>
            <a:miter lim="800000"/>
          </a:ln>
          <a:effectLst/>
        </p:spPr>
      </p:cxnSp>
      <p:cxnSp>
        <p:nvCxnSpPr>
          <p:cNvPr id="371" name="Straight Connector 370"/>
          <p:cNvCxnSpPr/>
          <p:nvPr/>
        </p:nvCxnSpPr>
        <p:spPr>
          <a:xfrm flipV="1">
            <a:off x="5323235" y="1815976"/>
            <a:ext cx="226364" cy="127265"/>
          </a:xfrm>
          <a:prstGeom prst="line">
            <a:avLst/>
          </a:prstGeom>
          <a:noFill/>
          <a:ln w="6350" cap="flat" cmpd="sng" algn="ctr">
            <a:solidFill>
              <a:srgbClr val="5B9BD5"/>
            </a:solidFill>
            <a:prstDash val="solid"/>
            <a:miter lim="800000"/>
          </a:ln>
          <a:effectLst/>
        </p:spPr>
      </p:cxnSp>
      <p:cxnSp>
        <p:nvCxnSpPr>
          <p:cNvPr id="372" name="Straight Connector 371"/>
          <p:cNvCxnSpPr/>
          <p:nvPr/>
        </p:nvCxnSpPr>
        <p:spPr>
          <a:xfrm>
            <a:off x="6000070" y="1810270"/>
            <a:ext cx="226397" cy="132971"/>
          </a:xfrm>
          <a:prstGeom prst="line">
            <a:avLst/>
          </a:prstGeom>
          <a:noFill/>
          <a:ln w="6350" cap="flat" cmpd="sng" algn="ctr">
            <a:solidFill>
              <a:srgbClr val="5B9BD5"/>
            </a:solidFill>
            <a:prstDash val="solid"/>
            <a:miter lim="800000"/>
          </a:ln>
          <a:effectLst/>
        </p:spPr>
      </p:cxnSp>
      <p:cxnSp>
        <p:nvCxnSpPr>
          <p:cNvPr id="373" name="Straight Connector 372"/>
          <p:cNvCxnSpPr/>
          <p:nvPr/>
        </p:nvCxnSpPr>
        <p:spPr>
          <a:xfrm flipV="1">
            <a:off x="5773706" y="1815976"/>
            <a:ext cx="226364" cy="127265"/>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6450067" y="1810270"/>
            <a:ext cx="226397" cy="132971"/>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flipV="1">
            <a:off x="6223703" y="1815976"/>
            <a:ext cx="226364" cy="127265"/>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6904138" y="1810270"/>
            <a:ext cx="226397" cy="132971"/>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V="1">
            <a:off x="6677774" y="1815976"/>
            <a:ext cx="226364" cy="127265"/>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7360171" y="1810270"/>
            <a:ext cx="226397" cy="132971"/>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7130207" y="1815976"/>
            <a:ext cx="226364" cy="127265"/>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a:off x="7806568" y="1810270"/>
            <a:ext cx="226397" cy="132971"/>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flipV="1">
            <a:off x="7583804" y="1815976"/>
            <a:ext cx="226364" cy="127265"/>
          </a:xfrm>
          <a:prstGeom prst="line">
            <a:avLst/>
          </a:prstGeom>
          <a:noFill/>
          <a:ln w="6350" cap="flat" cmpd="sng" algn="ctr">
            <a:solidFill>
              <a:srgbClr val="5B9BD5"/>
            </a:solidFill>
            <a:prstDash val="solid"/>
            <a:miter lim="800000"/>
          </a:ln>
          <a:effectLst/>
        </p:spPr>
      </p:cxnSp>
      <p:cxnSp>
        <p:nvCxnSpPr>
          <p:cNvPr id="382" name="Straight Connector 381"/>
          <p:cNvCxnSpPr/>
          <p:nvPr/>
        </p:nvCxnSpPr>
        <p:spPr>
          <a:xfrm>
            <a:off x="8261739" y="1813745"/>
            <a:ext cx="226397" cy="132971"/>
          </a:xfrm>
          <a:prstGeom prst="line">
            <a:avLst/>
          </a:prstGeom>
          <a:noFill/>
          <a:ln w="6350" cap="flat" cmpd="sng" algn="ctr">
            <a:solidFill>
              <a:srgbClr val="5B9BD5"/>
            </a:solidFill>
            <a:prstDash val="solid"/>
            <a:miter lim="800000"/>
          </a:ln>
          <a:effectLst/>
        </p:spPr>
      </p:cxnSp>
      <p:cxnSp>
        <p:nvCxnSpPr>
          <p:cNvPr id="383" name="Straight Connector 382"/>
          <p:cNvCxnSpPr/>
          <p:nvPr/>
        </p:nvCxnSpPr>
        <p:spPr>
          <a:xfrm flipV="1">
            <a:off x="8035375" y="1819450"/>
            <a:ext cx="226364" cy="127265"/>
          </a:xfrm>
          <a:prstGeom prst="line">
            <a:avLst/>
          </a:prstGeom>
          <a:noFill/>
          <a:ln w="6350" cap="flat" cmpd="sng" algn="ctr">
            <a:solidFill>
              <a:srgbClr val="5B9BD5"/>
            </a:solidFill>
            <a:prstDash val="solid"/>
            <a:miter lim="800000"/>
          </a:ln>
          <a:effectLst/>
        </p:spPr>
      </p:cxnSp>
      <p:cxnSp>
        <p:nvCxnSpPr>
          <p:cNvPr id="384" name="Straight Connector 383"/>
          <p:cNvCxnSpPr/>
          <p:nvPr/>
        </p:nvCxnSpPr>
        <p:spPr>
          <a:xfrm>
            <a:off x="8708136" y="1813745"/>
            <a:ext cx="226397" cy="132971"/>
          </a:xfrm>
          <a:prstGeom prst="line">
            <a:avLst/>
          </a:prstGeom>
          <a:noFill/>
          <a:ln w="6350" cap="flat" cmpd="sng" algn="ctr">
            <a:solidFill>
              <a:srgbClr val="5B9BD5"/>
            </a:solidFill>
            <a:prstDash val="solid"/>
            <a:miter lim="800000"/>
          </a:ln>
          <a:effectLst/>
        </p:spPr>
      </p:cxnSp>
      <p:cxnSp>
        <p:nvCxnSpPr>
          <p:cNvPr id="385" name="Straight Connector 384"/>
          <p:cNvCxnSpPr/>
          <p:nvPr/>
        </p:nvCxnSpPr>
        <p:spPr>
          <a:xfrm flipV="1">
            <a:off x="8485372" y="1819450"/>
            <a:ext cx="226364" cy="127265"/>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9144747" y="1813745"/>
            <a:ext cx="226397" cy="132971"/>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flipV="1">
            <a:off x="8934206" y="1819450"/>
            <a:ext cx="226364" cy="127265"/>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9604316" y="1813745"/>
            <a:ext cx="226397" cy="132971"/>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V="1">
            <a:off x="9377952" y="1819450"/>
            <a:ext cx="226364" cy="127265"/>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0054312" y="1813745"/>
            <a:ext cx="226397" cy="132971"/>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9827948" y="1819450"/>
            <a:ext cx="226364" cy="127265"/>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a:off x="10508383" y="1813745"/>
            <a:ext cx="226397" cy="132971"/>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flipV="1">
            <a:off x="10282019" y="1819450"/>
            <a:ext cx="226364" cy="127265"/>
          </a:xfrm>
          <a:prstGeom prst="line">
            <a:avLst/>
          </a:prstGeom>
          <a:noFill/>
          <a:ln w="6350" cap="flat" cmpd="sng" algn="ctr">
            <a:solidFill>
              <a:srgbClr val="5B9BD5"/>
            </a:solidFill>
            <a:prstDash val="solid"/>
            <a:miter lim="800000"/>
          </a:ln>
          <a:effectLst/>
        </p:spPr>
      </p:cxnSp>
      <p:cxnSp>
        <p:nvCxnSpPr>
          <p:cNvPr id="394" name="Straight Connector 393"/>
          <p:cNvCxnSpPr/>
          <p:nvPr/>
        </p:nvCxnSpPr>
        <p:spPr>
          <a:xfrm>
            <a:off x="10960817" y="1813745"/>
            <a:ext cx="226397" cy="132971"/>
          </a:xfrm>
          <a:prstGeom prst="line">
            <a:avLst/>
          </a:prstGeom>
          <a:noFill/>
          <a:ln w="6350" cap="flat" cmpd="sng" algn="ctr">
            <a:solidFill>
              <a:srgbClr val="5B9BD5"/>
            </a:solidFill>
            <a:prstDash val="solid"/>
            <a:miter lim="800000"/>
          </a:ln>
          <a:effectLst/>
        </p:spPr>
      </p:cxnSp>
      <p:cxnSp>
        <p:nvCxnSpPr>
          <p:cNvPr id="395" name="Straight Connector 394"/>
          <p:cNvCxnSpPr/>
          <p:nvPr/>
        </p:nvCxnSpPr>
        <p:spPr>
          <a:xfrm flipV="1">
            <a:off x="10734453" y="1819450"/>
            <a:ext cx="226364" cy="127265"/>
          </a:xfrm>
          <a:prstGeom prst="line">
            <a:avLst/>
          </a:prstGeom>
          <a:noFill/>
          <a:ln w="6350" cap="flat" cmpd="sng" algn="ctr">
            <a:solidFill>
              <a:srgbClr val="5B9BD5"/>
            </a:solidFill>
            <a:prstDash val="solid"/>
            <a:miter lim="800000"/>
          </a:ln>
          <a:effectLst/>
        </p:spPr>
      </p:cxnSp>
      <p:cxnSp>
        <p:nvCxnSpPr>
          <p:cNvPr id="396" name="Straight Connector 395"/>
          <p:cNvCxnSpPr/>
          <p:nvPr/>
        </p:nvCxnSpPr>
        <p:spPr>
          <a:xfrm flipV="1">
            <a:off x="11184449" y="1819450"/>
            <a:ext cx="226364" cy="127265"/>
          </a:xfrm>
          <a:prstGeom prst="line">
            <a:avLst/>
          </a:prstGeom>
          <a:noFill/>
          <a:ln w="6350" cap="flat" cmpd="sng" algn="ctr">
            <a:solidFill>
              <a:srgbClr val="5B9BD5"/>
            </a:solidFill>
            <a:prstDash val="solid"/>
            <a:miter lim="800000"/>
          </a:ln>
          <a:effectLst/>
        </p:spPr>
      </p:cxnSp>
      <p:cxnSp>
        <p:nvCxnSpPr>
          <p:cNvPr id="397" name="Straight Connector 396"/>
          <p:cNvCxnSpPr/>
          <p:nvPr/>
        </p:nvCxnSpPr>
        <p:spPr>
          <a:xfrm>
            <a:off x="8039008" y="1715075"/>
            <a:ext cx="32" cy="263319"/>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9831581" y="1715075"/>
            <a:ext cx="32" cy="263319"/>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0285652" y="1715075"/>
            <a:ext cx="32" cy="263319"/>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816334" y="1705846"/>
            <a:ext cx="32" cy="263319"/>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a:off x="1266331" y="1705846"/>
            <a:ext cx="32" cy="263319"/>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718764" y="1710306"/>
            <a:ext cx="32" cy="26331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a:off x="2168761" y="1710306"/>
            <a:ext cx="32" cy="263319"/>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a:off x="2618758" y="1705846"/>
            <a:ext cx="32" cy="263319"/>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3065154" y="1705846"/>
            <a:ext cx="32" cy="263319"/>
          </a:xfrm>
          <a:prstGeom prst="line">
            <a:avLst/>
          </a:prstGeom>
          <a:noFill/>
          <a:ln w="6350" cap="flat" cmpd="sng" algn="ctr">
            <a:solidFill>
              <a:srgbClr val="5B9BD5"/>
            </a:solidFill>
            <a:prstDash val="solid"/>
            <a:miter lim="800000"/>
          </a:ln>
          <a:effectLst/>
        </p:spPr>
      </p:cxnSp>
      <p:cxnSp>
        <p:nvCxnSpPr>
          <p:cNvPr id="406" name="Straight Connector 405"/>
          <p:cNvCxnSpPr/>
          <p:nvPr/>
        </p:nvCxnSpPr>
        <p:spPr>
          <a:xfrm>
            <a:off x="3517588" y="1705846"/>
            <a:ext cx="32" cy="263319"/>
          </a:xfrm>
          <a:prstGeom prst="line">
            <a:avLst/>
          </a:prstGeom>
          <a:noFill/>
          <a:ln w="6350" cap="flat" cmpd="sng" algn="ctr">
            <a:solidFill>
              <a:srgbClr val="5B9BD5"/>
            </a:solidFill>
            <a:prstDash val="solid"/>
            <a:miter lim="800000"/>
          </a:ln>
          <a:effectLst/>
        </p:spPr>
      </p:cxnSp>
      <p:cxnSp>
        <p:nvCxnSpPr>
          <p:cNvPr id="407" name="Straight Connector 406"/>
          <p:cNvCxnSpPr/>
          <p:nvPr/>
        </p:nvCxnSpPr>
        <p:spPr>
          <a:xfrm>
            <a:off x="3971659" y="1705846"/>
            <a:ext cx="32" cy="263319"/>
          </a:xfrm>
          <a:prstGeom prst="line">
            <a:avLst/>
          </a:prstGeom>
          <a:noFill/>
          <a:ln w="6350" cap="flat" cmpd="sng" algn="ctr">
            <a:solidFill>
              <a:srgbClr val="5B9BD5"/>
            </a:solidFill>
            <a:prstDash val="solid"/>
            <a:miter lim="800000"/>
          </a:ln>
          <a:effectLst/>
        </p:spPr>
      </p:cxnSp>
      <p:cxnSp>
        <p:nvCxnSpPr>
          <p:cNvPr id="408" name="Straight Connector 407"/>
          <p:cNvCxnSpPr/>
          <p:nvPr/>
        </p:nvCxnSpPr>
        <p:spPr>
          <a:xfrm>
            <a:off x="4424438" y="1707141"/>
            <a:ext cx="32" cy="263319"/>
          </a:xfrm>
          <a:prstGeom prst="line">
            <a:avLst/>
          </a:prstGeom>
          <a:noFill/>
          <a:ln w="6350" cap="flat" cmpd="sng" algn="ctr">
            <a:solidFill>
              <a:srgbClr val="5B9BD5"/>
            </a:solidFill>
            <a:prstDash val="solid"/>
            <a:miter lim="800000"/>
          </a:ln>
          <a:effectLst/>
        </p:spPr>
      </p:cxnSp>
      <p:cxnSp>
        <p:nvCxnSpPr>
          <p:cNvPr id="409" name="Straight Connector 408"/>
          <p:cNvCxnSpPr/>
          <p:nvPr/>
        </p:nvCxnSpPr>
        <p:spPr>
          <a:xfrm>
            <a:off x="4874435" y="1707141"/>
            <a:ext cx="32" cy="263319"/>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5326868" y="1707141"/>
            <a:ext cx="32" cy="263319"/>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5777339" y="1707141"/>
            <a:ext cx="32" cy="263319"/>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6227336" y="1707141"/>
            <a:ext cx="32" cy="263319"/>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a:off x="6689556" y="1707141"/>
            <a:ext cx="32" cy="263319"/>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7133841" y="1707141"/>
            <a:ext cx="32" cy="26331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a:off x="7587437" y="1707141"/>
            <a:ext cx="32" cy="263319"/>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a:off x="8489005" y="1710616"/>
            <a:ext cx="32" cy="263319"/>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8937839" y="1710616"/>
            <a:ext cx="32" cy="263319"/>
          </a:xfrm>
          <a:prstGeom prst="line">
            <a:avLst/>
          </a:prstGeom>
          <a:noFill/>
          <a:ln w="6350" cap="flat" cmpd="sng" algn="ctr">
            <a:solidFill>
              <a:srgbClr val="5B9BD5"/>
            </a:solidFill>
            <a:prstDash val="solid"/>
            <a:miter lim="800000"/>
          </a:ln>
          <a:effectLst/>
        </p:spPr>
      </p:cxnSp>
      <p:cxnSp>
        <p:nvCxnSpPr>
          <p:cNvPr id="418" name="Straight Connector 417"/>
          <p:cNvCxnSpPr/>
          <p:nvPr/>
        </p:nvCxnSpPr>
        <p:spPr>
          <a:xfrm>
            <a:off x="9381585" y="1710616"/>
            <a:ext cx="32" cy="263319"/>
          </a:xfrm>
          <a:prstGeom prst="line">
            <a:avLst/>
          </a:prstGeom>
          <a:noFill/>
          <a:ln w="6350" cap="flat" cmpd="sng" algn="ctr">
            <a:solidFill>
              <a:srgbClr val="5B9BD5"/>
            </a:solidFill>
            <a:prstDash val="solid"/>
            <a:miter lim="800000"/>
          </a:ln>
          <a:effectLst/>
        </p:spPr>
      </p:cxnSp>
      <p:cxnSp>
        <p:nvCxnSpPr>
          <p:cNvPr id="419" name="Straight Connector 418"/>
          <p:cNvCxnSpPr/>
          <p:nvPr/>
        </p:nvCxnSpPr>
        <p:spPr>
          <a:xfrm>
            <a:off x="10738086" y="1710616"/>
            <a:ext cx="32" cy="263319"/>
          </a:xfrm>
          <a:prstGeom prst="line">
            <a:avLst/>
          </a:prstGeom>
          <a:noFill/>
          <a:ln w="6350" cap="flat" cmpd="sng" algn="ctr">
            <a:solidFill>
              <a:srgbClr val="5B9BD5"/>
            </a:solidFill>
            <a:prstDash val="solid"/>
            <a:miter lim="800000"/>
          </a:ln>
          <a:effectLst/>
        </p:spPr>
      </p:cxnSp>
      <p:cxnSp>
        <p:nvCxnSpPr>
          <p:cNvPr id="420" name="Straight Connector 419"/>
          <p:cNvCxnSpPr/>
          <p:nvPr/>
        </p:nvCxnSpPr>
        <p:spPr>
          <a:xfrm>
            <a:off x="11188083" y="1710616"/>
            <a:ext cx="32" cy="263319"/>
          </a:xfrm>
          <a:prstGeom prst="line">
            <a:avLst/>
          </a:prstGeom>
          <a:noFill/>
          <a:ln w="6350" cap="flat" cmpd="sng" algn="ctr">
            <a:solidFill>
              <a:srgbClr val="5B9BD5"/>
            </a:solidFill>
            <a:prstDash val="solid"/>
            <a:miter lim="800000"/>
          </a:ln>
          <a:effectLst/>
        </p:spPr>
      </p:cxnSp>
      <p:cxnSp>
        <p:nvCxnSpPr>
          <p:cNvPr id="421" name="Straight Connector 420"/>
          <p:cNvCxnSpPr/>
          <p:nvPr/>
        </p:nvCxnSpPr>
        <p:spPr>
          <a:xfrm>
            <a:off x="7587454" y="1948947"/>
            <a:ext cx="226397" cy="132971"/>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flipH="1">
            <a:off x="7806568" y="1948947"/>
            <a:ext cx="226397" cy="132971"/>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8039025" y="1952422"/>
            <a:ext cx="226397" cy="132971"/>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flipH="1">
            <a:off x="8261739" y="1952422"/>
            <a:ext cx="226397" cy="132971"/>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a:off x="8489022" y="1952422"/>
            <a:ext cx="226397" cy="132971"/>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flipH="1">
            <a:off x="8708136" y="1952422"/>
            <a:ext cx="226397" cy="132971"/>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a:off x="8937856" y="1952422"/>
            <a:ext cx="226397" cy="132971"/>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H="1">
            <a:off x="9144747" y="1952422"/>
            <a:ext cx="226397" cy="132971"/>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9381601" y="1952422"/>
            <a:ext cx="226397" cy="132971"/>
          </a:xfrm>
          <a:prstGeom prst="line">
            <a:avLst/>
          </a:prstGeom>
          <a:noFill/>
          <a:ln w="6350" cap="flat" cmpd="sng" algn="ctr">
            <a:solidFill>
              <a:srgbClr val="5B9BD5"/>
            </a:solidFill>
            <a:prstDash val="solid"/>
            <a:miter lim="800000"/>
          </a:ln>
          <a:effectLst/>
        </p:spPr>
      </p:cxnSp>
      <p:cxnSp>
        <p:nvCxnSpPr>
          <p:cNvPr id="430" name="Straight Connector 429"/>
          <p:cNvCxnSpPr/>
          <p:nvPr/>
        </p:nvCxnSpPr>
        <p:spPr>
          <a:xfrm flipH="1">
            <a:off x="9604316" y="1952422"/>
            <a:ext cx="226397" cy="132971"/>
          </a:xfrm>
          <a:prstGeom prst="line">
            <a:avLst/>
          </a:prstGeom>
          <a:noFill/>
          <a:ln w="6350" cap="flat" cmpd="sng" algn="ctr">
            <a:solidFill>
              <a:srgbClr val="5B9BD5"/>
            </a:solidFill>
            <a:prstDash val="solid"/>
            <a:miter lim="800000"/>
          </a:ln>
          <a:effectLst/>
        </p:spPr>
      </p:cxnSp>
      <p:cxnSp>
        <p:nvCxnSpPr>
          <p:cNvPr id="431" name="Straight Connector 430"/>
          <p:cNvCxnSpPr/>
          <p:nvPr/>
        </p:nvCxnSpPr>
        <p:spPr>
          <a:xfrm>
            <a:off x="9831598" y="1952422"/>
            <a:ext cx="226397" cy="132971"/>
          </a:xfrm>
          <a:prstGeom prst="line">
            <a:avLst/>
          </a:prstGeom>
          <a:noFill/>
          <a:ln w="6350" cap="flat" cmpd="sng" algn="ctr">
            <a:solidFill>
              <a:srgbClr val="5B9BD5"/>
            </a:solidFill>
            <a:prstDash val="solid"/>
            <a:miter lim="800000"/>
          </a:ln>
          <a:effectLst/>
        </p:spPr>
      </p:cxnSp>
      <p:cxnSp>
        <p:nvCxnSpPr>
          <p:cNvPr id="432" name="Straight Connector 431"/>
          <p:cNvCxnSpPr/>
          <p:nvPr/>
        </p:nvCxnSpPr>
        <p:spPr>
          <a:xfrm flipH="1">
            <a:off x="10054312" y="1952422"/>
            <a:ext cx="226397" cy="132971"/>
          </a:xfrm>
          <a:prstGeom prst="line">
            <a:avLst/>
          </a:prstGeom>
          <a:noFill/>
          <a:ln w="6350" cap="flat" cmpd="sng" algn="ctr">
            <a:solidFill>
              <a:srgbClr val="5B9BD5"/>
            </a:solidFill>
            <a:prstDash val="solid"/>
            <a:miter lim="800000"/>
          </a:ln>
          <a:effectLst/>
        </p:spPr>
      </p:cxnSp>
      <p:cxnSp>
        <p:nvCxnSpPr>
          <p:cNvPr id="433" name="Straight Connector 432"/>
          <p:cNvCxnSpPr/>
          <p:nvPr/>
        </p:nvCxnSpPr>
        <p:spPr>
          <a:xfrm>
            <a:off x="10285669" y="1952422"/>
            <a:ext cx="226397" cy="132971"/>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flipH="1">
            <a:off x="10508383" y="1952422"/>
            <a:ext cx="226397" cy="132971"/>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10738103" y="1952422"/>
            <a:ext cx="226397" cy="132971"/>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flipH="1">
            <a:off x="10960817" y="1952422"/>
            <a:ext cx="226397" cy="132971"/>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a:off x="11188099" y="1952422"/>
            <a:ext cx="226397" cy="132971"/>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816351" y="1681710"/>
            <a:ext cx="226397" cy="132971"/>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1039065" y="1676003"/>
            <a:ext cx="226397" cy="144383"/>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a:off x="1266347" y="1686170"/>
            <a:ext cx="226397" cy="132971"/>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flipV="1">
            <a:off x="1489061" y="1676003"/>
            <a:ext cx="226397" cy="144383"/>
          </a:xfrm>
          <a:prstGeom prst="line">
            <a:avLst/>
          </a:prstGeom>
          <a:noFill/>
          <a:ln w="6350" cap="flat" cmpd="sng" algn="ctr">
            <a:solidFill>
              <a:srgbClr val="5B9BD5"/>
            </a:solidFill>
            <a:prstDash val="solid"/>
            <a:miter lim="800000"/>
          </a:ln>
          <a:effectLst/>
        </p:spPr>
      </p:cxnSp>
      <p:cxnSp>
        <p:nvCxnSpPr>
          <p:cNvPr id="442" name="Straight Connector 441"/>
          <p:cNvCxnSpPr/>
          <p:nvPr/>
        </p:nvCxnSpPr>
        <p:spPr>
          <a:xfrm>
            <a:off x="1718781" y="1681710"/>
            <a:ext cx="226397" cy="132971"/>
          </a:xfrm>
          <a:prstGeom prst="line">
            <a:avLst/>
          </a:prstGeom>
          <a:noFill/>
          <a:ln w="6350" cap="flat" cmpd="sng" algn="ctr">
            <a:solidFill>
              <a:srgbClr val="5B9BD5"/>
            </a:solidFill>
            <a:prstDash val="solid"/>
            <a:miter lim="800000"/>
          </a:ln>
          <a:effectLst/>
        </p:spPr>
      </p:cxnSp>
      <p:cxnSp>
        <p:nvCxnSpPr>
          <p:cNvPr id="443" name="Straight Connector 442"/>
          <p:cNvCxnSpPr/>
          <p:nvPr/>
        </p:nvCxnSpPr>
        <p:spPr>
          <a:xfrm flipV="1">
            <a:off x="1941495" y="1676003"/>
            <a:ext cx="226397" cy="144383"/>
          </a:xfrm>
          <a:prstGeom prst="line">
            <a:avLst/>
          </a:prstGeom>
          <a:noFill/>
          <a:ln w="6350" cap="flat" cmpd="sng" algn="ctr">
            <a:solidFill>
              <a:srgbClr val="5B9BD5"/>
            </a:solidFill>
            <a:prstDash val="solid"/>
            <a:miter lim="800000"/>
          </a:ln>
          <a:effectLst/>
        </p:spPr>
      </p:cxnSp>
      <p:cxnSp>
        <p:nvCxnSpPr>
          <p:cNvPr id="444" name="Straight Connector 443"/>
          <p:cNvCxnSpPr/>
          <p:nvPr/>
        </p:nvCxnSpPr>
        <p:spPr>
          <a:xfrm>
            <a:off x="2168778" y="1681710"/>
            <a:ext cx="226397" cy="132971"/>
          </a:xfrm>
          <a:prstGeom prst="line">
            <a:avLst/>
          </a:prstGeom>
          <a:noFill/>
          <a:ln w="6350" cap="flat" cmpd="sng" algn="ctr">
            <a:solidFill>
              <a:srgbClr val="5B9BD5"/>
            </a:solidFill>
            <a:prstDash val="solid"/>
            <a:miter lim="800000"/>
          </a:ln>
          <a:effectLst/>
        </p:spPr>
      </p:cxnSp>
      <p:cxnSp>
        <p:nvCxnSpPr>
          <p:cNvPr id="445" name="Straight Connector 444"/>
          <p:cNvCxnSpPr/>
          <p:nvPr/>
        </p:nvCxnSpPr>
        <p:spPr>
          <a:xfrm flipV="1">
            <a:off x="2391492" y="1676003"/>
            <a:ext cx="226397" cy="144383"/>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2615174" y="1681710"/>
            <a:ext cx="226397" cy="132971"/>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flipV="1">
            <a:off x="2837889" y="1676003"/>
            <a:ext cx="226397" cy="144383"/>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065171" y="1681710"/>
            <a:ext cx="226397" cy="132971"/>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V="1">
            <a:off x="3287885" y="1676003"/>
            <a:ext cx="226397" cy="144383"/>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517605" y="1681710"/>
            <a:ext cx="226397" cy="132971"/>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740319" y="1676003"/>
            <a:ext cx="226397" cy="144383"/>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a:off x="3971676" y="1681710"/>
            <a:ext cx="226397" cy="132971"/>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flipV="1">
            <a:off x="4184866" y="1681229"/>
            <a:ext cx="226397" cy="144383"/>
          </a:xfrm>
          <a:prstGeom prst="line">
            <a:avLst/>
          </a:prstGeom>
          <a:noFill/>
          <a:ln w="6350" cap="flat" cmpd="sng" algn="ctr">
            <a:solidFill>
              <a:srgbClr val="5B9BD5"/>
            </a:solidFill>
            <a:prstDash val="solid"/>
            <a:miter lim="800000"/>
          </a:ln>
          <a:effectLst/>
        </p:spPr>
      </p:cxnSp>
      <p:cxnSp>
        <p:nvCxnSpPr>
          <p:cNvPr id="454" name="Straight Connector 453"/>
          <p:cNvCxnSpPr/>
          <p:nvPr/>
        </p:nvCxnSpPr>
        <p:spPr>
          <a:xfrm>
            <a:off x="4424455" y="1683005"/>
            <a:ext cx="226397" cy="132971"/>
          </a:xfrm>
          <a:prstGeom prst="line">
            <a:avLst/>
          </a:prstGeom>
          <a:noFill/>
          <a:ln w="6350" cap="flat" cmpd="sng" algn="ctr">
            <a:solidFill>
              <a:srgbClr val="5B9BD5"/>
            </a:solidFill>
            <a:prstDash val="solid"/>
            <a:miter lim="800000"/>
          </a:ln>
          <a:effectLst/>
        </p:spPr>
      </p:cxnSp>
      <p:cxnSp>
        <p:nvCxnSpPr>
          <p:cNvPr id="455" name="Straight Connector 454"/>
          <p:cNvCxnSpPr/>
          <p:nvPr/>
        </p:nvCxnSpPr>
        <p:spPr>
          <a:xfrm flipV="1">
            <a:off x="4647169" y="1677298"/>
            <a:ext cx="226397" cy="144383"/>
          </a:xfrm>
          <a:prstGeom prst="line">
            <a:avLst/>
          </a:prstGeom>
          <a:noFill/>
          <a:ln w="6350" cap="flat" cmpd="sng" algn="ctr">
            <a:solidFill>
              <a:srgbClr val="5B9BD5"/>
            </a:solidFill>
            <a:prstDash val="solid"/>
            <a:miter lim="800000"/>
          </a:ln>
          <a:effectLst/>
        </p:spPr>
      </p:cxnSp>
      <p:cxnSp>
        <p:nvCxnSpPr>
          <p:cNvPr id="456" name="Straight Connector 455"/>
          <p:cNvCxnSpPr/>
          <p:nvPr/>
        </p:nvCxnSpPr>
        <p:spPr>
          <a:xfrm>
            <a:off x="4874451" y="1683005"/>
            <a:ext cx="226397" cy="132971"/>
          </a:xfrm>
          <a:prstGeom prst="line">
            <a:avLst/>
          </a:prstGeom>
          <a:noFill/>
          <a:ln w="6350" cap="flat" cmpd="sng" algn="ctr">
            <a:solidFill>
              <a:srgbClr val="5B9BD5"/>
            </a:solidFill>
            <a:prstDash val="solid"/>
            <a:miter lim="800000"/>
          </a:ln>
          <a:effectLst/>
        </p:spPr>
      </p:cxnSp>
      <p:cxnSp>
        <p:nvCxnSpPr>
          <p:cNvPr id="457" name="Straight Connector 456"/>
          <p:cNvCxnSpPr/>
          <p:nvPr/>
        </p:nvCxnSpPr>
        <p:spPr>
          <a:xfrm flipV="1">
            <a:off x="5097165" y="1677298"/>
            <a:ext cx="226397" cy="144383"/>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5326885" y="1683005"/>
            <a:ext cx="226397" cy="132971"/>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flipV="1">
            <a:off x="5545525" y="1677298"/>
            <a:ext cx="226397" cy="144383"/>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5777356" y="1683005"/>
            <a:ext cx="226397" cy="132971"/>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V="1">
            <a:off x="6000070" y="1677298"/>
            <a:ext cx="226397" cy="144383"/>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6227353" y="1687465"/>
            <a:ext cx="226397" cy="132971"/>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6450067" y="1677298"/>
            <a:ext cx="226397" cy="144383"/>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a:off x="6681424" y="1683005"/>
            <a:ext cx="226397" cy="132971"/>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flipV="1">
            <a:off x="6904138" y="1677298"/>
            <a:ext cx="226397" cy="144383"/>
          </a:xfrm>
          <a:prstGeom prst="line">
            <a:avLst/>
          </a:prstGeom>
          <a:noFill/>
          <a:ln w="6350" cap="flat" cmpd="sng" algn="ctr">
            <a:solidFill>
              <a:srgbClr val="5B9BD5"/>
            </a:solidFill>
            <a:prstDash val="solid"/>
            <a:miter lim="800000"/>
          </a:ln>
          <a:effectLst/>
        </p:spPr>
      </p:cxnSp>
      <p:cxnSp>
        <p:nvCxnSpPr>
          <p:cNvPr id="466" name="Straight Connector 465"/>
          <p:cNvCxnSpPr/>
          <p:nvPr/>
        </p:nvCxnSpPr>
        <p:spPr>
          <a:xfrm>
            <a:off x="7133857" y="1683005"/>
            <a:ext cx="226397" cy="132971"/>
          </a:xfrm>
          <a:prstGeom prst="line">
            <a:avLst/>
          </a:prstGeom>
          <a:noFill/>
          <a:ln w="6350" cap="flat" cmpd="sng" algn="ctr">
            <a:solidFill>
              <a:srgbClr val="5B9BD5"/>
            </a:solidFill>
            <a:prstDash val="solid"/>
            <a:miter lim="800000"/>
          </a:ln>
          <a:effectLst/>
        </p:spPr>
      </p:cxnSp>
      <p:cxnSp>
        <p:nvCxnSpPr>
          <p:cNvPr id="467" name="Straight Connector 466"/>
          <p:cNvCxnSpPr/>
          <p:nvPr/>
        </p:nvCxnSpPr>
        <p:spPr>
          <a:xfrm flipV="1">
            <a:off x="7360171" y="1677298"/>
            <a:ext cx="226397" cy="144383"/>
          </a:xfrm>
          <a:prstGeom prst="line">
            <a:avLst/>
          </a:prstGeom>
          <a:noFill/>
          <a:ln w="6350" cap="flat" cmpd="sng" algn="ctr">
            <a:solidFill>
              <a:srgbClr val="5B9BD5"/>
            </a:solidFill>
            <a:prstDash val="solid"/>
            <a:miter lim="800000"/>
          </a:ln>
          <a:effectLst/>
        </p:spPr>
      </p:cxnSp>
      <p:cxnSp>
        <p:nvCxnSpPr>
          <p:cNvPr id="468" name="Straight Connector 467"/>
          <p:cNvCxnSpPr/>
          <p:nvPr/>
        </p:nvCxnSpPr>
        <p:spPr>
          <a:xfrm>
            <a:off x="7587454" y="1683005"/>
            <a:ext cx="226397" cy="132971"/>
          </a:xfrm>
          <a:prstGeom prst="line">
            <a:avLst/>
          </a:prstGeom>
          <a:noFill/>
          <a:ln w="6350" cap="flat" cmpd="sng" algn="ctr">
            <a:solidFill>
              <a:srgbClr val="5B9BD5"/>
            </a:solidFill>
            <a:prstDash val="solid"/>
            <a:miter lim="800000"/>
          </a:ln>
          <a:effectLst/>
        </p:spPr>
      </p:cxnSp>
      <p:cxnSp>
        <p:nvCxnSpPr>
          <p:cNvPr id="469" name="Straight Connector 468"/>
          <p:cNvCxnSpPr/>
          <p:nvPr/>
        </p:nvCxnSpPr>
        <p:spPr>
          <a:xfrm flipV="1">
            <a:off x="7806568" y="1677298"/>
            <a:ext cx="226397" cy="144383"/>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8039025" y="1686479"/>
            <a:ext cx="226397" cy="132971"/>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flipV="1">
            <a:off x="8261739" y="1680773"/>
            <a:ext cx="226397" cy="144383"/>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8489022" y="1686479"/>
            <a:ext cx="226397" cy="132971"/>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V="1">
            <a:off x="8708136" y="1680773"/>
            <a:ext cx="226397" cy="144383"/>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8937856" y="1686479"/>
            <a:ext cx="226397" cy="132971"/>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9144747" y="1680773"/>
            <a:ext cx="226397" cy="144383"/>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a:off x="9381601" y="1686479"/>
            <a:ext cx="226397" cy="132971"/>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flipV="1">
            <a:off x="9604316" y="1680773"/>
            <a:ext cx="226397" cy="144383"/>
          </a:xfrm>
          <a:prstGeom prst="line">
            <a:avLst/>
          </a:prstGeom>
          <a:noFill/>
          <a:ln w="6350" cap="flat" cmpd="sng" algn="ctr">
            <a:solidFill>
              <a:srgbClr val="5B9BD5"/>
            </a:solidFill>
            <a:prstDash val="solid"/>
            <a:miter lim="800000"/>
          </a:ln>
          <a:effectLst/>
        </p:spPr>
      </p:cxnSp>
      <p:cxnSp>
        <p:nvCxnSpPr>
          <p:cNvPr id="478" name="Straight Connector 477"/>
          <p:cNvCxnSpPr/>
          <p:nvPr/>
        </p:nvCxnSpPr>
        <p:spPr>
          <a:xfrm>
            <a:off x="9831598" y="1686479"/>
            <a:ext cx="226397" cy="132971"/>
          </a:xfrm>
          <a:prstGeom prst="line">
            <a:avLst/>
          </a:prstGeom>
          <a:noFill/>
          <a:ln w="6350" cap="flat" cmpd="sng" algn="ctr">
            <a:solidFill>
              <a:srgbClr val="5B9BD5"/>
            </a:solidFill>
            <a:prstDash val="solid"/>
            <a:miter lim="800000"/>
          </a:ln>
          <a:effectLst/>
        </p:spPr>
      </p:cxnSp>
      <p:cxnSp>
        <p:nvCxnSpPr>
          <p:cNvPr id="479" name="Straight Connector 478"/>
          <p:cNvCxnSpPr/>
          <p:nvPr/>
        </p:nvCxnSpPr>
        <p:spPr>
          <a:xfrm flipV="1">
            <a:off x="10054312" y="1680773"/>
            <a:ext cx="226397" cy="144383"/>
          </a:xfrm>
          <a:prstGeom prst="line">
            <a:avLst/>
          </a:prstGeom>
          <a:noFill/>
          <a:ln w="6350" cap="flat" cmpd="sng" algn="ctr">
            <a:solidFill>
              <a:srgbClr val="5B9BD5"/>
            </a:solidFill>
            <a:prstDash val="solid"/>
            <a:miter lim="800000"/>
          </a:ln>
          <a:effectLst/>
        </p:spPr>
      </p:cxnSp>
      <p:cxnSp>
        <p:nvCxnSpPr>
          <p:cNvPr id="480" name="Straight Connector 479"/>
          <p:cNvCxnSpPr/>
          <p:nvPr/>
        </p:nvCxnSpPr>
        <p:spPr>
          <a:xfrm>
            <a:off x="10285669" y="1686479"/>
            <a:ext cx="226397" cy="132971"/>
          </a:xfrm>
          <a:prstGeom prst="line">
            <a:avLst/>
          </a:prstGeom>
          <a:noFill/>
          <a:ln w="6350" cap="flat" cmpd="sng" algn="ctr">
            <a:solidFill>
              <a:srgbClr val="5B9BD5"/>
            </a:solidFill>
            <a:prstDash val="solid"/>
            <a:miter lim="800000"/>
          </a:ln>
          <a:effectLst/>
        </p:spPr>
      </p:cxnSp>
      <p:cxnSp>
        <p:nvCxnSpPr>
          <p:cNvPr id="481" name="Straight Connector 480"/>
          <p:cNvCxnSpPr/>
          <p:nvPr/>
        </p:nvCxnSpPr>
        <p:spPr>
          <a:xfrm flipV="1">
            <a:off x="10508383" y="1680773"/>
            <a:ext cx="226397" cy="144383"/>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10738103" y="1686479"/>
            <a:ext cx="226397" cy="132971"/>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flipV="1">
            <a:off x="10960817" y="1680773"/>
            <a:ext cx="226397" cy="144383"/>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11188099" y="1686479"/>
            <a:ext cx="226397" cy="132971"/>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a:off x="816351" y="1947652"/>
            <a:ext cx="226397" cy="132971"/>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flipH="1">
            <a:off x="1039065" y="1947652"/>
            <a:ext cx="226397" cy="132971"/>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a:off x="1266347" y="1947652"/>
            <a:ext cx="226397" cy="132971"/>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H="1">
            <a:off x="1489061" y="1947652"/>
            <a:ext cx="226397" cy="132971"/>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1718781" y="1947652"/>
            <a:ext cx="226397" cy="132971"/>
          </a:xfrm>
          <a:prstGeom prst="line">
            <a:avLst/>
          </a:prstGeom>
          <a:noFill/>
          <a:ln w="6350" cap="flat" cmpd="sng" algn="ctr">
            <a:solidFill>
              <a:srgbClr val="5B9BD5"/>
            </a:solidFill>
            <a:prstDash val="solid"/>
            <a:miter lim="800000"/>
          </a:ln>
          <a:effectLst/>
        </p:spPr>
      </p:cxnSp>
      <p:cxnSp>
        <p:nvCxnSpPr>
          <p:cNvPr id="490" name="Straight Connector 489"/>
          <p:cNvCxnSpPr/>
          <p:nvPr/>
        </p:nvCxnSpPr>
        <p:spPr>
          <a:xfrm flipH="1">
            <a:off x="1941495" y="1947652"/>
            <a:ext cx="226397" cy="132971"/>
          </a:xfrm>
          <a:prstGeom prst="line">
            <a:avLst/>
          </a:prstGeom>
          <a:noFill/>
          <a:ln w="6350" cap="flat" cmpd="sng" algn="ctr">
            <a:solidFill>
              <a:srgbClr val="5B9BD5"/>
            </a:solidFill>
            <a:prstDash val="solid"/>
            <a:miter lim="800000"/>
          </a:ln>
          <a:effectLst/>
        </p:spPr>
      </p:cxnSp>
      <p:cxnSp>
        <p:nvCxnSpPr>
          <p:cNvPr id="491" name="Straight Connector 490"/>
          <p:cNvCxnSpPr/>
          <p:nvPr/>
        </p:nvCxnSpPr>
        <p:spPr>
          <a:xfrm>
            <a:off x="2168778" y="1947652"/>
            <a:ext cx="226397" cy="132971"/>
          </a:xfrm>
          <a:prstGeom prst="line">
            <a:avLst/>
          </a:prstGeom>
          <a:noFill/>
          <a:ln w="6350" cap="flat" cmpd="sng" algn="ctr">
            <a:solidFill>
              <a:srgbClr val="5B9BD5"/>
            </a:solidFill>
            <a:prstDash val="solid"/>
            <a:miter lim="800000"/>
          </a:ln>
          <a:effectLst/>
        </p:spPr>
      </p:cxnSp>
      <p:cxnSp>
        <p:nvCxnSpPr>
          <p:cNvPr id="492" name="Straight Connector 491"/>
          <p:cNvCxnSpPr/>
          <p:nvPr/>
        </p:nvCxnSpPr>
        <p:spPr>
          <a:xfrm flipH="1">
            <a:off x="2391492" y="1947652"/>
            <a:ext cx="226397" cy="132971"/>
          </a:xfrm>
          <a:prstGeom prst="line">
            <a:avLst/>
          </a:prstGeom>
          <a:noFill/>
          <a:ln w="6350" cap="flat" cmpd="sng" algn="ctr">
            <a:solidFill>
              <a:srgbClr val="5B9BD5"/>
            </a:solidFill>
            <a:prstDash val="solid"/>
            <a:miter lim="800000"/>
          </a:ln>
          <a:effectLst/>
        </p:spPr>
      </p:cxnSp>
      <p:cxnSp>
        <p:nvCxnSpPr>
          <p:cNvPr id="493" name="Straight Connector 492"/>
          <p:cNvCxnSpPr/>
          <p:nvPr/>
        </p:nvCxnSpPr>
        <p:spPr>
          <a:xfrm>
            <a:off x="2615174" y="1947652"/>
            <a:ext cx="226397" cy="132971"/>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flipH="1">
            <a:off x="2837889" y="1947652"/>
            <a:ext cx="226397" cy="132971"/>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3065171" y="1947652"/>
            <a:ext cx="226397" cy="132971"/>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flipH="1">
            <a:off x="3287885" y="1947652"/>
            <a:ext cx="226397" cy="132971"/>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a:off x="3517605" y="1947652"/>
            <a:ext cx="226397" cy="132971"/>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flipH="1">
            <a:off x="3740319" y="1947652"/>
            <a:ext cx="226397" cy="132971"/>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a:off x="3971676" y="1947652"/>
            <a:ext cx="226397" cy="132971"/>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a:off x="4424455" y="1948947"/>
            <a:ext cx="226397" cy="132971"/>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flipH="1">
            <a:off x="4647169" y="1948947"/>
            <a:ext cx="226397" cy="132971"/>
          </a:xfrm>
          <a:prstGeom prst="line">
            <a:avLst/>
          </a:prstGeom>
          <a:noFill/>
          <a:ln w="6350" cap="flat" cmpd="sng" algn="ctr">
            <a:solidFill>
              <a:srgbClr val="5B9BD5"/>
            </a:solidFill>
            <a:prstDash val="solid"/>
            <a:miter lim="800000"/>
          </a:ln>
          <a:effectLst/>
        </p:spPr>
      </p:cxnSp>
      <p:cxnSp>
        <p:nvCxnSpPr>
          <p:cNvPr id="502" name="Straight Connector 501"/>
          <p:cNvCxnSpPr/>
          <p:nvPr/>
        </p:nvCxnSpPr>
        <p:spPr>
          <a:xfrm>
            <a:off x="4874451" y="1948947"/>
            <a:ext cx="226397" cy="132971"/>
          </a:xfrm>
          <a:prstGeom prst="line">
            <a:avLst/>
          </a:prstGeom>
          <a:noFill/>
          <a:ln w="6350" cap="flat" cmpd="sng" algn="ctr">
            <a:solidFill>
              <a:srgbClr val="5B9BD5"/>
            </a:solidFill>
            <a:prstDash val="solid"/>
            <a:miter lim="800000"/>
          </a:ln>
          <a:effectLst/>
        </p:spPr>
      </p:cxnSp>
      <p:cxnSp>
        <p:nvCxnSpPr>
          <p:cNvPr id="503" name="Straight Connector 502"/>
          <p:cNvCxnSpPr/>
          <p:nvPr/>
        </p:nvCxnSpPr>
        <p:spPr>
          <a:xfrm flipH="1">
            <a:off x="5097165" y="1948947"/>
            <a:ext cx="226397" cy="132971"/>
          </a:xfrm>
          <a:prstGeom prst="line">
            <a:avLst/>
          </a:prstGeom>
          <a:noFill/>
          <a:ln w="6350" cap="flat" cmpd="sng" algn="ctr">
            <a:solidFill>
              <a:srgbClr val="5B9BD5"/>
            </a:solidFill>
            <a:prstDash val="solid"/>
            <a:miter lim="800000"/>
          </a:ln>
          <a:effectLst/>
        </p:spPr>
      </p:cxnSp>
      <p:cxnSp>
        <p:nvCxnSpPr>
          <p:cNvPr id="504" name="Straight Connector 503"/>
          <p:cNvCxnSpPr/>
          <p:nvPr/>
        </p:nvCxnSpPr>
        <p:spPr>
          <a:xfrm>
            <a:off x="5326885" y="1948947"/>
            <a:ext cx="226397" cy="132971"/>
          </a:xfrm>
          <a:prstGeom prst="line">
            <a:avLst/>
          </a:prstGeom>
          <a:noFill/>
          <a:ln w="6350" cap="flat" cmpd="sng" algn="ctr">
            <a:solidFill>
              <a:srgbClr val="5B9BD5"/>
            </a:solidFill>
            <a:prstDash val="solid"/>
            <a:miter lim="800000"/>
          </a:ln>
          <a:effectLst/>
        </p:spPr>
      </p:cxnSp>
      <p:cxnSp>
        <p:nvCxnSpPr>
          <p:cNvPr id="505" name="Straight Connector 504"/>
          <p:cNvCxnSpPr/>
          <p:nvPr/>
        </p:nvCxnSpPr>
        <p:spPr>
          <a:xfrm flipH="1">
            <a:off x="5545525" y="1948947"/>
            <a:ext cx="226397" cy="132971"/>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356" y="1948947"/>
            <a:ext cx="226397" cy="132971"/>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flipH="1">
            <a:off x="6000070" y="1948947"/>
            <a:ext cx="226397" cy="132971"/>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227353" y="1948947"/>
            <a:ext cx="226397" cy="132971"/>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450067" y="1948947"/>
            <a:ext cx="226397" cy="132971"/>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6681424" y="1948947"/>
            <a:ext cx="226397" cy="132971"/>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H="1">
            <a:off x="6904138" y="1948947"/>
            <a:ext cx="226397" cy="132971"/>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a:off x="7133857" y="1948947"/>
            <a:ext cx="226397" cy="132971"/>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flipH="1">
            <a:off x="7360171" y="1948947"/>
            <a:ext cx="226397" cy="132971"/>
          </a:xfrm>
          <a:prstGeom prst="line">
            <a:avLst/>
          </a:prstGeom>
          <a:noFill/>
          <a:ln w="6350" cap="flat" cmpd="sng" algn="ctr">
            <a:solidFill>
              <a:srgbClr val="5B9BD5"/>
            </a:solidFill>
            <a:prstDash val="solid"/>
            <a:miter lim="800000"/>
          </a:ln>
          <a:effectLst/>
        </p:spPr>
      </p:cxnSp>
      <p:sp>
        <p:nvSpPr>
          <p:cNvPr id="514" name="Hexagon 513"/>
          <p:cNvSpPr/>
          <p:nvPr/>
        </p:nvSpPr>
        <p:spPr>
          <a:xfrm>
            <a:off x="68159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5" name="Straight Connector 514"/>
          <p:cNvCxnSpPr/>
          <p:nvPr/>
        </p:nvCxnSpPr>
        <p:spPr>
          <a:xfrm>
            <a:off x="1039066" y="1820387"/>
            <a:ext cx="32" cy="263319"/>
          </a:xfrm>
          <a:prstGeom prst="line">
            <a:avLst/>
          </a:prstGeom>
          <a:noFill/>
          <a:ln w="6350" cap="flat" cmpd="sng" algn="ctr">
            <a:solidFill>
              <a:srgbClr val="5B9BD5"/>
            </a:solidFill>
            <a:prstDash val="solid"/>
            <a:miter lim="800000"/>
          </a:ln>
          <a:effectLst/>
        </p:spPr>
      </p:cxnSp>
      <p:sp>
        <p:nvSpPr>
          <p:cNvPr id="516" name="Hexagon 515"/>
          <p:cNvSpPr/>
          <p:nvPr/>
        </p:nvSpPr>
        <p:spPr>
          <a:xfrm>
            <a:off x="1131592"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7" name="Straight Connector 516"/>
          <p:cNvCxnSpPr/>
          <p:nvPr/>
        </p:nvCxnSpPr>
        <p:spPr>
          <a:xfrm>
            <a:off x="1489062" y="1820387"/>
            <a:ext cx="32" cy="263319"/>
          </a:xfrm>
          <a:prstGeom prst="line">
            <a:avLst/>
          </a:prstGeom>
          <a:noFill/>
          <a:ln w="6350" cap="flat" cmpd="sng" algn="ctr">
            <a:solidFill>
              <a:srgbClr val="5B9BD5"/>
            </a:solidFill>
            <a:prstDash val="solid"/>
            <a:miter lim="800000"/>
          </a:ln>
          <a:effectLst/>
        </p:spPr>
      </p:cxnSp>
      <p:sp>
        <p:nvSpPr>
          <p:cNvPr id="518" name="Hexagon 517"/>
          <p:cNvSpPr/>
          <p:nvPr/>
        </p:nvSpPr>
        <p:spPr>
          <a:xfrm>
            <a:off x="158402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9" name="Straight Connector 518"/>
          <p:cNvCxnSpPr/>
          <p:nvPr/>
        </p:nvCxnSpPr>
        <p:spPr>
          <a:xfrm>
            <a:off x="1941496" y="1820387"/>
            <a:ext cx="32" cy="263319"/>
          </a:xfrm>
          <a:prstGeom prst="line">
            <a:avLst/>
          </a:prstGeom>
          <a:noFill/>
          <a:ln w="6350" cap="flat" cmpd="sng" algn="ctr">
            <a:solidFill>
              <a:srgbClr val="5B9BD5"/>
            </a:solidFill>
            <a:prstDash val="solid"/>
            <a:miter lim="800000"/>
          </a:ln>
          <a:effectLst/>
        </p:spPr>
      </p:cxnSp>
      <p:sp>
        <p:nvSpPr>
          <p:cNvPr id="520" name="Hexagon 519"/>
          <p:cNvSpPr/>
          <p:nvPr/>
        </p:nvSpPr>
        <p:spPr>
          <a:xfrm>
            <a:off x="2034022"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1" name="Straight Connector 520"/>
          <p:cNvCxnSpPr/>
          <p:nvPr/>
        </p:nvCxnSpPr>
        <p:spPr>
          <a:xfrm>
            <a:off x="2391493" y="1815928"/>
            <a:ext cx="32" cy="263319"/>
          </a:xfrm>
          <a:prstGeom prst="line">
            <a:avLst/>
          </a:prstGeom>
          <a:noFill/>
          <a:ln w="6350" cap="flat" cmpd="sng" algn="ctr">
            <a:solidFill>
              <a:srgbClr val="5B9BD5"/>
            </a:solidFill>
            <a:prstDash val="solid"/>
            <a:miter lim="800000"/>
          </a:ln>
          <a:effectLst/>
        </p:spPr>
      </p:cxnSp>
      <p:sp>
        <p:nvSpPr>
          <p:cNvPr id="522" name="Hexagon 521"/>
          <p:cNvSpPr/>
          <p:nvPr/>
        </p:nvSpPr>
        <p:spPr>
          <a:xfrm>
            <a:off x="2484019"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3" name="Straight Connector 522"/>
          <p:cNvCxnSpPr/>
          <p:nvPr/>
        </p:nvCxnSpPr>
        <p:spPr>
          <a:xfrm>
            <a:off x="2837890" y="1820387"/>
            <a:ext cx="32" cy="263319"/>
          </a:xfrm>
          <a:prstGeom prst="line">
            <a:avLst/>
          </a:prstGeom>
          <a:noFill/>
          <a:ln w="6350" cap="flat" cmpd="sng" algn="ctr">
            <a:solidFill>
              <a:srgbClr val="5B9BD5"/>
            </a:solidFill>
            <a:prstDash val="solid"/>
            <a:miter lim="800000"/>
          </a:ln>
          <a:effectLst/>
        </p:spPr>
      </p:cxnSp>
      <p:sp>
        <p:nvSpPr>
          <p:cNvPr id="524" name="Hexagon 523"/>
          <p:cNvSpPr/>
          <p:nvPr/>
        </p:nvSpPr>
        <p:spPr>
          <a:xfrm>
            <a:off x="293041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5" name="Straight Connector 524"/>
          <p:cNvCxnSpPr/>
          <p:nvPr/>
        </p:nvCxnSpPr>
        <p:spPr>
          <a:xfrm>
            <a:off x="3287886" y="1820387"/>
            <a:ext cx="32" cy="263319"/>
          </a:xfrm>
          <a:prstGeom prst="line">
            <a:avLst/>
          </a:prstGeom>
          <a:noFill/>
          <a:ln w="6350" cap="flat" cmpd="sng" algn="ctr">
            <a:solidFill>
              <a:srgbClr val="5B9BD5"/>
            </a:solidFill>
            <a:prstDash val="solid"/>
            <a:miter lim="800000"/>
          </a:ln>
          <a:effectLst/>
        </p:spPr>
      </p:cxnSp>
      <p:sp>
        <p:nvSpPr>
          <p:cNvPr id="526" name="Hexagon 525"/>
          <p:cNvSpPr/>
          <p:nvPr/>
        </p:nvSpPr>
        <p:spPr>
          <a:xfrm>
            <a:off x="3382849"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7" name="Straight Connector 526"/>
          <p:cNvCxnSpPr/>
          <p:nvPr/>
        </p:nvCxnSpPr>
        <p:spPr>
          <a:xfrm>
            <a:off x="3740320" y="1820387"/>
            <a:ext cx="32" cy="263319"/>
          </a:xfrm>
          <a:prstGeom prst="line">
            <a:avLst/>
          </a:prstGeom>
          <a:noFill/>
          <a:ln w="6350" cap="flat" cmpd="sng" algn="ctr">
            <a:solidFill>
              <a:srgbClr val="5B9BD5"/>
            </a:solidFill>
            <a:prstDash val="solid"/>
            <a:miter lim="800000"/>
          </a:ln>
          <a:effectLst/>
        </p:spPr>
      </p:cxnSp>
      <p:sp>
        <p:nvSpPr>
          <p:cNvPr id="528" name="Hexagon 527"/>
          <p:cNvSpPr/>
          <p:nvPr/>
        </p:nvSpPr>
        <p:spPr>
          <a:xfrm>
            <a:off x="3836920"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9" name="Straight Connector 528"/>
          <p:cNvCxnSpPr/>
          <p:nvPr/>
        </p:nvCxnSpPr>
        <p:spPr>
          <a:xfrm flipH="1">
            <a:off x="4184866" y="1952879"/>
            <a:ext cx="226397" cy="132971"/>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4195866" y="1825614"/>
            <a:ext cx="32" cy="263319"/>
          </a:xfrm>
          <a:prstGeom prst="line">
            <a:avLst/>
          </a:prstGeom>
          <a:noFill/>
          <a:ln w="6350" cap="flat" cmpd="sng" algn="ctr">
            <a:solidFill>
              <a:srgbClr val="5B9BD5"/>
            </a:solidFill>
            <a:prstDash val="solid"/>
            <a:miter lim="800000"/>
          </a:ln>
          <a:effectLst/>
        </p:spPr>
      </p:cxnSp>
      <p:sp>
        <p:nvSpPr>
          <p:cNvPr id="531" name="Hexagon 530"/>
          <p:cNvSpPr/>
          <p:nvPr/>
        </p:nvSpPr>
        <p:spPr>
          <a:xfrm>
            <a:off x="4289699"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2" name="Straight Connector 531"/>
          <p:cNvCxnSpPr/>
          <p:nvPr/>
        </p:nvCxnSpPr>
        <p:spPr>
          <a:xfrm>
            <a:off x="4647170" y="1821683"/>
            <a:ext cx="32" cy="263319"/>
          </a:xfrm>
          <a:prstGeom prst="line">
            <a:avLst/>
          </a:prstGeom>
          <a:noFill/>
          <a:ln w="6350" cap="flat" cmpd="sng" algn="ctr">
            <a:solidFill>
              <a:srgbClr val="5B9BD5"/>
            </a:solidFill>
            <a:prstDash val="solid"/>
            <a:miter lim="800000"/>
          </a:ln>
          <a:effectLst/>
        </p:spPr>
      </p:cxnSp>
      <p:sp>
        <p:nvSpPr>
          <p:cNvPr id="533" name="Hexagon 532"/>
          <p:cNvSpPr/>
          <p:nvPr/>
        </p:nvSpPr>
        <p:spPr>
          <a:xfrm>
            <a:off x="4739696"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4" name="Straight Connector 533"/>
          <p:cNvCxnSpPr/>
          <p:nvPr/>
        </p:nvCxnSpPr>
        <p:spPr>
          <a:xfrm>
            <a:off x="5097166" y="1821683"/>
            <a:ext cx="32" cy="263319"/>
          </a:xfrm>
          <a:prstGeom prst="line">
            <a:avLst/>
          </a:prstGeom>
          <a:noFill/>
          <a:ln w="6350" cap="flat" cmpd="sng" algn="ctr">
            <a:solidFill>
              <a:srgbClr val="5B9BD5"/>
            </a:solidFill>
            <a:prstDash val="solid"/>
            <a:miter lim="800000"/>
          </a:ln>
          <a:effectLst/>
        </p:spPr>
      </p:cxnSp>
      <p:sp>
        <p:nvSpPr>
          <p:cNvPr id="535" name="Hexagon 534"/>
          <p:cNvSpPr/>
          <p:nvPr/>
        </p:nvSpPr>
        <p:spPr>
          <a:xfrm>
            <a:off x="5192129"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6" name="Straight Connector 535"/>
          <p:cNvCxnSpPr/>
          <p:nvPr/>
        </p:nvCxnSpPr>
        <p:spPr>
          <a:xfrm>
            <a:off x="5549600" y="1821683"/>
            <a:ext cx="32" cy="263319"/>
          </a:xfrm>
          <a:prstGeom prst="line">
            <a:avLst/>
          </a:prstGeom>
          <a:noFill/>
          <a:ln w="6350" cap="flat" cmpd="sng" algn="ctr">
            <a:solidFill>
              <a:srgbClr val="5B9BD5"/>
            </a:solidFill>
            <a:prstDash val="solid"/>
            <a:miter lim="800000"/>
          </a:ln>
          <a:effectLst/>
        </p:spPr>
      </p:cxnSp>
      <p:sp>
        <p:nvSpPr>
          <p:cNvPr id="537" name="Hexagon 536"/>
          <p:cNvSpPr/>
          <p:nvPr/>
        </p:nvSpPr>
        <p:spPr>
          <a:xfrm>
            <a:off x="5642600"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8" name="Straight Connector 537"/>
          <p:cNvCxnSpPr/>
          <p:nvPr/>
        </p:nvCxnSpPr>
        <p:spPr>
          <a:xfrm>
            <a:off x="6000071" y="1821683"/>
            <a:ext cx="32" cy="263319"/>
          </a:xfrm>
          <a:prstGeom prst="line">
            <a:avLst/>
          </a:prstGeom>
          <a:noFill/>
          <a:ln w="6350" cap="flat" cmpd="sng" algn="ctr">
            <a:solidFill>
              <a:srgbClr val="5B9BD5"/>
            </a:solidFill>
            <a:prstDash val="solid"/>
            <a:miter lim="800000"/>
          </a:ln>
          <a:effectLst/>
        </p:spPr>
      </p:cxnSp>
      <p:sp>
        <p:nvSpPr>
          <p:cNvPr id="539" name="Hexagon 538"/>
          <p:cNvSpPr/>
          <p:nvPr/>
        </p:nvSpPr>
        <p:spPr>
          <a:xfrm>
            <a:off x="6092597"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0" name="Straight Connector 539"/>
          <p:cNvCxnSpPr/>
          <p:nvPr/>
        </p:nvCxnSpPr>
        <p:spPr>
          <a:xfrm>
            <a:off x="6450068" y="1821683"/>
            <a:ext cx="32" cy="263319"/>
          </a:xfrm>
          <a:prstGeom prst="line">
            <a:avLst/>
          </a:prstGeom>
          <a:noFill/>
          <a:ln w="6350" cap="flat" cmpd="sng" algn="ctr">
            <a:solidFill>
              <a:srgbClr val="5B9BD5"/>
            </a:solidFill>
            <a:prstDash val="solid"/>
            <a:miter lim="800000"/>
          </a:ln>
          <a:effectLst/>
        </p:spPr>
      </p:cxnSp>
      <p:sp>
        <p:nvSpPr>
          <p:cNvPr id="541" name="Hexagon 540"/>
          <p:cNvSpPr/>
          <p:nvPr/>
        </p:nvSpPr>
        <p:spPr>
          <a:xfrm>
            <a:off x="6546668"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2" name="Straight Connector 541"/>
          <p:cNvCxnSpPr/>
          <p:nvPr/>
        </p:nvCxnSpPr>
        <p:spPr>
          <a:xfrm>
            <a:off x="6904139" y="1821683"/>
            <a:ext cx="32" cy="263319"/>
          </a:xfrm>
          <a:prstGeom prst="line">
            <a:avLst/>
          </a:prstGeom>
          <a:noFill/>
          <a:ln w="6350" cap="flat" cmpd="sng" algn="ctr">
            <a:solidFill>
              <a:srgbClr val="5B9BD5"/>
            </a:solidFill>
            <a:prstDash val="solid"/>
            <a:miter lim="800000"/>
          </a:ln>
          <a:effectLst/>
        </p:spPr>
      </p:cxnSp>
      <p:sp>
        <p:nvSpPr>
          <p:cNvPr id="543" name="Hexagon 542"/>
          <p:cNvSpPr/>
          <p:nvPr/>
        </p:nvSpPr>
        <p:spPr>
          <a:xfrm>
            <a:off x="6999102"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4" name="Straight Connector 543"/>
          <p:cNvCxnSpPr/>
          <p:nvPr/>
        </p:nvCxnSpPr>
        <p:spPr>
          <a:xfrm>
            <a:off x="7356573" y="1821683"/>
            <a:ext cx="32" cy="263319"/>
          </a:xfrm>
          <a:prstGeom prst="line">
            <a:avLst/>
          </a:prstGeom>
          <a:noFill/>
          <a:ln w="6350" cap="flat" cmpd="sng" algn="ctr">
            <a:solidFill>
              <a:srgbClr val="5B9BD5"/>
            </a:solidFill>
            <a:prstDash val="solid"/>
            <a:miter lim="800000"/>
          </a:ln>
          <a:effectLst/>
        </p:spPr>
      </p:cxnSp>
      <p:sp>
        <p:nvSpPr>
          <p:cNvPr id="545" name="Hexagon 544"/>
          <p:cNvSpPr/>
          <p:nvPr/>
        </p:nvSpPr>
        <p:spPr>
          <a:xfrm>
            <a:off x="7452698"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6" name="Straight Connector 545"/>
          <p:cNvCxnSpPr/>
          <p:nvPr/>
        </p:nvCxnSpPr>
        <p:spPr>
          <a:xfrm>
            <a:off x="7806569" y="1821683"/>
            <a:ext cx="32" cy="263319"/>
          </a:xfrm>
          <a:prstGeom prst="line">
            <a:avLst/>
          </a:prstGeom>
          <a:noFill/>
          <a:ln w="6350" cap="flat" cmpd="sng" algn="ctr">
            <a:solidFill>
              <a:srgbClr val="5B9BD5"/>
            </a:solidFill>
            <a:prstDash val="solid"/>
            <a:miter lim="800000"/>
          </a:ln>
          <a:effectLst/>
        </p:spPr>
      </p:cxnSp>
      <p:sp>
        <p:nvSpPr>
          <p:cNvPr id="547" name="Hexagon 546"/>
          <p:cNvSpPr/>
          <p:nvPr/>
        </p:nvSpPr>
        <p:spPr>
          <a:xfrm>
            <a:off x="7904269"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8" name="Straight Connector 547"/>
          <p:cNvCxnSpPr/>
          <p:nvPr/>
        </p:nvCxnSpPr>
        <p:spPr>
          <a:xfrm>
            <a:off x="8261740" y="1825157"/>
            <a:ext cx="32" cy="263319"/>
          </a:xfrm>
          <a:prstGeom prst="line">
            <a:avLst/>
          </a:prstGeom>
          <a:noFill/>
          <a:ln w="6350" cap="flat" cmpd="sng" algn="ctr">
            <a:solidFill>
              <a:srgbClr val="5B9BD5"/>
            </a:solidFill>
            <a:prstDash val="solid"/>
            <a:miter lim="800000"/>
          </a:ln>
          <a:effectLst/>
        </p:spPr>
      </p:cxnSp>
      <p:sp>
        <p:nvSpPr>
          <p:cNvPr id="549" name="Hexagon 548"/>
          <p:cNvSpPr/>
          <p:nvPr/>
        </p:nvSpPr>
        <p:spPr>
          <a:xfrm>
            <a:off x="8354266"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0" name="Straight Connector 549"/>
          <p:cNvCxnSpPr/>
          <p:nvPr/>
        </p:nvCxnSpPr>
        <p:spPr>
          <a:xfrm>
            <a:off x="8708137" y="1825157"/>
            <a:ext cx="32" cy="263319"/>
          </a:xfrm>
          <a:prstGeom prst="line">
            <a:avLst/>
          </a:prstGeom>
          <a:noFill/>
          <a:ln w="6350" cap="flat" cmpd="sng" algn="ctr">
            <a:solidFill>
              <a:srgbClr val="5B9BD5"/>
            </a:solidFill>
            <a:prstDash val="solid"/>
            <a:miter lim="800000"/>
          </a:ln>
          <a:effectLst/>
        </p:spPr>
      </p:cxnSp>
      <p:sp>
        <p:nvSpPr>
          <p:cNvPr id="551" name="Hexagon 550"/>
          <p:cNvSpPr/>
          <p:nvPr/>
        </p:nvSpPr>
        <p:spPr>
          <a:xfrm>
            <a:off x="8803100"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2" name="Straight Connector 551"/>
          <p:cNvCxnSpPr/>
          <p:nvPr/>
        </p:nvCxnSpPr>
        <p:spPr>
          <a:xfrm>
            <a:off x="9156971" y="1825157"/>
            <a:ext cx="32" cy="263319"/>
          </a:xfrm>
          <a:prstGeom prst="line">
            <a:avLst/>
          </a:prstGeom>
          <a:noFill/>
          <a:ln w="6350" cap="flat" cmpd="sng" algn="ctr">
            <a:solidFill>
              <a:srgbClr val="5B9BD5"/>
            </a:solidFill>
            <a:prstDash val="solid"/>
            <a:miter lim="800000"/>
          </a:ln>
          <a:effectLst/>
        </p:spPr>
      </p:cxnSp>
      <p:sp>
        <p:nvSpPr>
          <p:cNvPr id="553" name="Hexagon 552"/>
          <p:cNvSpPr/>
          <p:nvPr/>
        </p:nvSpPr>
        <p:spPr>
          <a:xfrm>
            <a:off x="9246846"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4" name="Straight Connector 553"/>
          <p:cNvCxnSpPr/>
          <p:nvPr/>
        </p:nvCxnSpPr>
        <p:spPr>
          <a:xfrm>
            <a:off x="9604317" y="1825157"/>
            <a:ext cx="32" cy="263319"/>
          </a:xfrm>
          <a:prstGeom prst="line">
            <a:avLst/>
          </a:prstGeom>
          <a:noFill/>
          <a:ln w="6350" cap="flat" cmpd="sng" algn="ctr">
            <a:solidFill>
              <a:srgbClr val="5B9BD5"/>
            </a:solidFill>
            <a:prstDash val="solid"/>
            <a:miter lim="800000"/>
          </a:ln>
          <a:effectLst/>
        </p:spPr>
      </p:cxnSp>
      <p:sp>
        <p:nvSpPr>
          <p:cNvPr id="555" name="Hexagon 554"/>
          <p:cNvSpPr/>
          <p:nvPr/>
        </p:nvSpPr>
        <p:spPr>
          <a:xfrm>
            <a:off x="9696842"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6" name="Straight Connector 555"/>
          <p:cNvCxnSpPr/>
          <p:nvPr/>
        </p:nvCxnSpPr>
        <p:spPr>
          <a:xfrm>
            <a:off x="10054313" y="1825157"/>
            <a:ext cx="32" cy="263319"/>
          </a:xfrm>
          <a:prstGeom prst="line">
            <a:avLst/>
          </a:prstGeom>
          <a:noFill/>
          <a:ln w="6350" cap="flat" cmpd="sng" algn="ctr">
            <a:solidFill>
              <a:srgbClr val="5B9BD5"/>
            </a:solidFill>
            <a:prstDash val="solid"/>
            <a:miter lim="800000"/>
          </a:ln>
          <a:effectLst/>
        </p:spPr>
      </p:cxnSp>
      <p:sp>
        <p:nvSpPr>
          <p:cNvPr id="557" name="Hexagon 556"/>
          <p:cNvSpPr/>
          <p:nvPr/>
        </p:nvSpPr>
        <p:spPr>
          <a:xfrm>
            <a:off x="10150913"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8" name="Straight Connector 557"/>
          <p:cNvCxnSpPr/>
          <p:nvPr/>
        </p:nvCxnSpPr>
        <p:spPr>
          <a:xfrm>
            <a:off x="10508384" y="1825157"/>
            <a:ext cx="32" cy="263319"/>
          </a:xfrm>
          <a:prstGeom prst="line">
            <a:avLst/>
          </a:prstGeom>
          <a:noFill/>
          <a:ln w="6350" cap="flat" cmpd="sng" algn="ctr">
            <a:solidFill>
              <a:srgbClr val="5B9BD5"/>
            </a:solidFill>
            <a:prstDash val="solid"/>
            <a:miter lim="800000"/>
          </a:ln>
          <a:effectLst/>
        </p:spPr>
      </p:cxnSp>
      <p:sp>
        <p:nvSpPr>
          <p:cNvPr id="559" name="Hexagon 558"/>
          <p:cNvSpPr/>
          <p:nvPr/>
        </p:nvSpPr>
        <p:spPr>
          <a:xfrm>
            <a:off x="10603347"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0" name="Straight Connector 559"/>
          <p:cNvCxnSpPr/>
          <p:nvPr/>
        </p:nvCxnSpPr>
        <p:spPr>
          <a:xfrm>
            <a:off x="10960818" y="1825157"/>
            <a:ext cx="32" cy="263319"/>
          </a:xfrm>
          <a:prstGeom prst="line">
            <a:avLst/>
          </a:prstGeom>
          <a:noFill/>
          <a:ln w="6350" cap="flat" cmpd="sng" algn="ctr">
            <a:solidFill>
              <a:srgbClr val="5B9BD5"/>
            </a:solidFill>
            <a:prstDash val="solid"/>
            <a:miter lim="800000"/>
          </a:ln>
          <a:effectLst/>
        </p:spPr>
      </p:cxnSp>
      <p:sp>
        <p:nvSpPr>
          <p:cNvPr id="561" name="Hexagon 560"/>
          <p:cNvSpPr/>
          <p:nvPr/>
        </p:nvSpPr>
        <p:spPr>
          <a:xfrm>
            <a:off x="11053344"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2" name="Straight Connector 561"/>
          <p:cNvCxnSpPr/>
          <p:nvPr/>
        </p:nvCxnSpPr>
        <p:spPr>
          <a:xfrm>
            <a:off x="11410815" y="1825157"/>
            <a:ext cx="32" cy="263319"/>
          </a:xfrm>
          <a:prstGeom prst="line">
            <a:avLst/>
          </a:prstGeom>
          <a:noFill/>
          <a:ln w="6350" cap="flat" cmpd="sng" algn="ctr">
            <a:solidFill>
              <a:srgbClr val="5B9BD5"/>
            </a:solidFill>
            <a:prstDash val="solid"/>
            <a:miter lim="800000"/>
          </a:ln>
          <a:effectLst/>
        </p:spPr>
      </p:cxnSp>
      <p:sp>
        <p:nvSpPr>
          <p:cNvPr id="563" name="Hexagon 562"/>
          <p:cNvSpPr/>
          <p:nvPr/>
        </p:nvSpPr>
        <p:spPr>
          <a:xfrm>
            <a:off x="68159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4" name="Hexagon 563"/>
          <p:cNvSpPr/>
          <p:nvPr/>
        </p:nvSpPr>
        <p:spPr>
          <a:xfrm>
            <a:off x="907992"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5" name="Hexagon 564"/>
          <p:cNvSpPr/>
          <p:nvPr/>
        </p:nvSpPr>
        <p:spPr>
          <a:xfrm>
            <a:off x="907992"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6" name="Hexagon 565"/>
          <p:cNvSpPr/>
          <p:nvPr/>
        </p:nvSpPr>
        <p:spPr>
          <a:xfrm>
            <a:off x="1131592"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7" name="Hexagon 566"/>
          <p:cNvSpPr/>
          <p:nvPr/>
        </p:nvSpPr>
        <p:spPr>
          <a:xfrm>
            <a:off x="1357989"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8" name="Hexagon 567"/>
          <p:cNvSpPr/>
          <p:nvPr/>
        </p:nvSpPr>
        <p:spPr>
          <a:xfrm>
            <a:off x="1357989"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9" name="Hexagon 568"/>
          <p:cNvSpPr/>
          <p:nvPr/>
        </p:nvSpPr>
        <p:spPr>
          <a:xfrm>
            <a:off x="158402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0" name="Hexagon 569"/>
          <p:cNvSpPr/>
          <p:nvPr/>
        </p:nvSpPr>
        <p:spPr>
          <a:xfrm>
            <a:off x="1810423"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1" name="Hexagon 570"/>
          <p:cNvSpPr/>
          <p:nvPr/>
        </p:nvSpPr>
        <p:spPr>
          <a:xfrm>
            <a:off x="1810423"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2" name="Hexagon 571"/>
          <p:cNvSpPr/>
          <p:nvPr/>
        </p:nvSpPr>
        <p:spPr>
          <a:xfrm>
            <a:off x="2034022"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3" name="Hexagon 572"/>
          <p:cNvSpPr/>
          <p:nvPr/>
        </p:nvSpPr>
        <p:spPr>
          <a:xfrm>
            <a:off x="2260419"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4" name="Hexagon 573"/>
          <p:cNvSpPr/>
          <p:nvPr/>
        </p:nvSpPr>
        <p:spPr>
          <a:xfrm>
            <a:off x="2260419"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5" name="Hexagon 574"/>
          <p:cNvSpPr/>
          <p:nvPr/>
        </p:nvSpPr>
        <p:spPr>
          <a:xfrm>
            <a:off x="2484019"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6" name="Hexagon 575"/>
          <p:cNvSpPr/>
          <p:nvPr/>
        </p:nvSpPr>
        <p:spPr>
          <a:xfrm>
            <a:off x="2706816"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7" name="Hexagon 576"/>
          <p:cNvSpPr/>
          <p:nvPr/>
        </p:nvSpPr>
        <p:spPr>
          <a:xfrm>
            <a:off x="2706816"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8" name="Hexagon 577"/>
          <p:cNvSpPr/>
          <p:nvPr/>
        </p:nvSpPr>
        <p:spPr>
          <a:xfrm>
            <a:off x="293041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9" name="Hexagon 578"/>
          <p:cNvSpPr/>
          <p:nvPr/>
        </p:nvSpPr>
        <p:spPr>
          <a:xfrm>
            <a:off x="3156813"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0" name="Hexagon 579"/>
          <p:cNvSpPr/>
          <p:nvPr/>
        </p:nvSpPr>
        <p:spPr>
          <a:xfrm>
            <a:off x="3156813"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1" name="Hexagon 580"/>
          <p:cNvSpPr/>
          <p:nvPr/>
        </p:nvSpPr>
        <p:spPr>
          <a:xfrm>
            <a:off x="3382849"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2" name="Hexagon 581"/>
          <p:cNvSpPr/>
          <p:nvPr/>
        </p:nvSpPr>
        <p:spPr>
          <a:xfrm>
            <a:off x="3609246"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3" name="Hexagon 582"/>
          <p:cNvSpPr/>
          <p:nvPr/>
        </p:nvSpPr>
        <p:spPr>
          <a:xfrm>
            <a:off x="3609246"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4" name="Hexagon 583"/>
          <p:cNvSpPr/>
          <p:nvPr/>
        </p:nvSpPr>
        <p:spPr>
          <a:xfrm>
            <a:off x="3836920"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5" name="Hexagon 584"/>
          <p:cNvSpPr/>
          <p:nvPr/>
        </p:nvSpPr>
        <p:spPr>
          <a:xfrm>
            <a:off x="4063317"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6" name="Hexagon 585"/>
          <p:cNvSpPr/>
          <p:nvPr/>
        </p:nvSpPr>
        <p:spPr>
          <a:xfrm>
            <a:off x="4063317"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7" name="Hexagon 586"/>
          <p:cNvSpPr/>
          <p:nvPr/>
        </p:nvSpPr>
        <p:spPr>
          <a:xfrm>
            <a:off x="4289699"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8" name="Hexagon 587"/>
          <p:cNvSpPr/>
          <p:nvPr/>
        </p:nvSpPr>
        <p:spPr>
          <a:xfrm>
            <a:off x="4516096"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9" name="Hexagon 588"/>
          <p:cNvSpPr/>
          <p:nvPr/>
        </p:nvSpPr>
        <p:spPr>
          <a:xfrm>
            <a:off x="4516096" y="196036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0" name="Hexagon 589"/>
          <p:cNvSpPr/>
          <p:nvPr/>
        </p:nvSpPr>
        <p:spPr>
          <a:xfrm>
            <a:off x="4739696"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1" name="Hexagon 590"/>
          <p:cNvSpPr/>
          <p:nvPr/>
        </p:nvSpPr>
        <p:spPr>
          <a:xfrm>
            <a:off x="4966093"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2" name="Hexagon 591"/>
          <p:cNvSpPr/>
          <p:nvPr/>
        </p:nvSpPr>
        <p:spPr>
          <a:xfrm>
            <a:off x="4966093" y="196036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3" name="Hexagon 592"/>
          <p:cNvSpPr/>
          <p:nvPr/>
        </p:nvSpPr>
        <p:spPr>
          <a:xfrm>
            <a:off x="5192129"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4" name="Hexagon 593"/>
          <p:cNvSpPr/>
          <p:nvPr/>
        </p:nvSpPr>
        <p:spPr>
          <a:xfrm>
            <a:off x="5418527"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5" name="Hexagon 594"/>
          <p:cNvSpPr/>
          <p:nvPr/>
        </p:nvSpPr>
        <p:spPr>
          <a:xfrm>
            <a:off x="5418527"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6" name="Hexagon 595"/>
          <p:cNvSpPr/>
          <p:nvPr/>
        </p:nvSpPr>
        <p:spPr>
          <a:xfrm>
            <a:off x="5642600" y="156144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7" name="Hexagon 596"/>
          <p:cNvSpPr/>
          <p:nvPr/>
        </p:nvSpPr>
        <p:spPr>
          <a:xfrm>
            <a:off x="5868998"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8" name="Hexagon 597"/>
          <p:cNvSpPr/>
          <p:nvPr/>
        </p:nvSpPr>
        <p:spPr>
          <a:xfrm>
            <a:off x="5868998"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9" name="Hexagon 598"/>
          <p:cNvSpPr/>
          <p:nvPr/>
        </p:nvSpPr>
        <p:spPr>
          <a:xfrm>
            <a:off x="6092597"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0" name="Hexagon 599"/>
          <p:cNvSpPr/>
          <p:nvPr/>
        </p:nvSpPr>
        <p:spPr>
          <a:xfrm>
            <a:off x="6318994"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1" name="Hexagon 600"/>
          <p:cNvSpPr/>
          <p:nvPr/>
        </p:nvSpPr>
        <p:spPr>
          <a:xfrm>
            <a:off x="6318994"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2" name="Hexagon 601"/>
          <p:cNvSpPr/>
          <p:nvPr/>
        </p:nvSpPr>
        <p:spPr>
          <a:xfrm>
            <a:off x="6546668"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3" name="Hexagon 602"/>
          <p:cNvSpPr/>
          <p:nvPr/>
        </p:nvSpPr>
        <p:spPr>
          <a:xfrm>
            <a:off x="6773065"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4" name="Hexagon 603"/>
          <p:cNvSpPr/>
          <p:nvPr/>
        </p:nvSpPr>
        <p:spPr>
          <a:xfrm>
            <a:off x="6773065"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5" name="Hexagon 604"/>
          <p:cNvSpPr/>
          <p:nvPr/>
        </p:nvSpPr>
        <p:spPr>
          <a:xfrm>
            <a:off x="6999102"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6" name="Hexagon 605"/>
          <p:cNvSpPr/>
          <p:nvPr/>
        </p:nvSpPr>
        <p:spPr>
          <a:xfrm>
            <a:off x="7225499"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7" name="Hexagon 606"/>
          <p:cNvSpPr/>
          <p:nvPr/>
        </p:nvSpPr>
        <p:spPr>
          <a:xfrm>
            <a:off x="7225499"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8" name="Hexagon 607"/>
          <p:cNvSpPr/>
          <p:nvPr/>
        </p:nvSpPr>
        <p:spPr>
          <a:xfrm>
            <a:off x="7452698"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9" name="Hexagon 608"/>
          <p:cNvSpPr/>
          <p:nvPr/>
        </p:nvSpPr>
        <p:spPr>
          <a:xfrm>
            <a:off x="7679096"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0" name="Hexagon 609"/>
          <p:cNvSpPr/>
          <p:nvPr/>
        </p:nvSpPr>
        <p:spPr>
          <a:xfrm>
            <a:off x="7679096"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1" name="Hexagon 610"/>
          <p:cNvSpPr/>
          <p:nvPr/>
        </p:nvSpPr>
        <p:spPr>
          <a:xfrm>
            <a:off x="7904269"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2" name="Hexagon 611"/>
          <p:cNvSpPr/>
          <p:nvPr/>
        </p:nvSpPr>
        <p:spPr>
          <a:xfrm>
            <a:off x="8130667"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3" name="Hexagon 612"/>
          <p:cNvSpPr/>
          <p:nvPr/>
        </p:nvSpPr>
        <p:spPr>
          <a:xfrm>
            <a:off x="8130667"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4" name="Hexagon 613"/>
          <p:cNvSpPr/>
          <p:nvPr/>
        </p:nvSpPr>
        <p:spPr>
          <a:xfrm>
            <a:off x="8354266"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5" name="Hexagon 614"/>
          <p:cNvSpPr/>
          <p:nvPr/>
        </p:nvSpPr>
        <p:spPr>
          <a:xfrm>
            <a:off x="8577063"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6" name="Hexagon 615"/>
          <p:cNvSpPr/>
          <p:nvPr/>
        </p:nvSpPr>
        <p:spPr>
          <a:xfrm>
            <a:off x="8577063"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7" name="Hexagon 616"/>
          <p:cNvSpPr/>
          <p:nvPr/>
        </p:nvSpPr>
        <p:spPr>
          <a:xfrm>
            <a:off x="8803100"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8" name="Hexagon 617"/>
          <p:cNvSpPr/>
          <p:nvPr/>
        </p:nvSpPr>
        <p:spPr>
          <a:xfrm>
            <a:off x="9025897"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9" name="Hexagon 618"/>
          <p:cNvSpPr/>
          <p:nvPr/>
        </p:nvSpPr>
        <p:spPr>
          <a:xfrm>
            <a:off x="9025897"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0" name="Hexagon 619"/>
          <p:cNvSpPr/>
          <p:nvPr/>
        </p:nvSpPr>
        <p:spPr>
          <a:xfrm>
            <a:off x="9246846"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1" name="Hexagon 620"/>
          <p:cNvSpPr/>
          <p:nvPr/>
        </p:nvSpPr>
        <p:spPr>
          <a:xfrm>
            <a:off x="9473243"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2" name="Hexagon 621"/>
          <p:cNvSpPr/>
          <p:nvPr/>
        </p:nvSpPr>
        <p:spPr>
          <a:xfrm>
            <a:off x="9473243"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3" name="Hexagon 622"/>
          <p:cNvSpPr/>
          <p:nvPr/>
        </p:nvSpPr>
        <p:spPr>
          <a:xfrm>
            <a:off x="9696842"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4" name="Hexagon 623"/>
          <p:cNvSpPr/>
          <p:nvPr/>
        </p:nvSpPr>
        <p:spPr>
          <a:xfrm>
            <a:off x="9923240"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5" name="Hexagon 624"/>
          <p:cNvSpPr/>
          <p:nvPr/>
        </p:nvSpPr>
        <p:spPr>
          <a:xfrm>
            <a:off x="9923240"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6" name="Hexagon 625"/>
          <p:cNvSpPr/>
          <p:nvPr/>
        </p:nvSpPr>
        <p:spPr>
          <a:xfrm>
            <a:off x="10150913"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7" name="Hexagon 626"/>
          <p:cNvSpPr/>
          <p:nvPr/>
        </p:nvSpPr>
        <p:spPr>
          <a:xfrm>
            <a:off x="10377311"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8" name="Hexagon 627"/>
          <p:cNvSpPr/>
          <p:nvPr/>
        </p:nvSpPr>
        <p:spPr>
          <a:xfrm>
            <a:off x="10377311"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9" name="Hexagon 628"/>
          <p:cNvSpPr/>
          <p:nvPr/>
        </p:nvSpPr>
        <p:spPr>
          <a:xfrm>
            <a:off x="10603347"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0" name="Hexagon 629"/>
          <p:cNvSpPr/>
          <p:nvPr/>
        </p:nvSpPr>
        <p:spPr>
          <a:xfrm>
            <a:off x="10829744"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1" name="Hexagon 630"/>
          <p:cNvSpPr/>
          <p:nvPr/>
        </p:nvSpPr>
        <p:spPr>
          <a:xfrm>
            <a:off x="10829744"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2" name="Hexagon 631"/>
          <p:cNvSpPr/>
          <p:nvPr/>
        </p:nvSpPr>
        <p:spPr>
          <a:xfrm>
            <a:off x="11053344"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3" name="Hexagon 632"/>
          <p:cNvSpPr/>
          <p:nvPr/>
        </p:nvSpPr>
        <p:spPr>
          <a:xfrm>
            <a:off x="11279741"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4" name="Hexagon 633"/>
          <p:cNvSpPr/>
          <p:nvPr/>
        </p:nvSpPr>
        <p:spPr>
          <a:xfrm>
            <a:off x="11279741"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5" name="TextBox 634"/>
          <p:cNvSpPr txBox="1"/>
          <p:nvPr/>
        </p:nvSpPr>
        <p:spPr>
          <a:xfrm>
            <a:off x="5077107" y="1606905"/>
            <a:ext cx="2729494" cy="512935"/>
          </a:xfrm>
          <a:prstGeom prst="rect">
            <a:avLst/>
          </a:prstGeom>
          <a:noFill/>
        </p:spPr>
        <p:txBody>
          <a:bodyPr wrap="square" rtlCol="0">
            <a:spAutoFit/>
          </a:bodyPr>
          <a:lstStyle/>
          <a:p>
            <a:pPr defTabSz="896386"/>
            <a:r>
              <a:rPr lang="en-US" sz="2745"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p>
        </p:txBody>
      </p:sp>
      <p:sp>
        <p:nvSpPr>
          <p:cNvPr id="346" name="Freeform 345"/>
          <p:cNvSpPr>
            <a:spLocks noChangeAspect="1"/>
          </p:cNvSpPr>
          <p:nvPr/>
        </p:nvSpPr>
        <p:spPr bwMode="black">
          <a:xfrm>
            <a:off x="5999290" y="3363669"/>
            <a:ext cx="227805" cy="228759"/>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38" name="Rectangle 637"/>
          <p:cNvSpPr/>
          <p:nvPr/>
        </p:nvSpPr>
        <p:spPr bwMode="auto">
          <a:xfrm>
            <a:off x="741367" y="3238483"/>
            <a:ext cx="2024219" cy="31766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Management</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639" name="Freeform 9"/>
          <p:cNvSpPr>
            <a:spLocks noChangeAspect="1" noEditPoints="1"/>
          </p:cNvSpPr>
          <p:nvPr/>
        </p:nvSpPr>
        <p:spPr bwMode="black">
          <a:xfrm>
            <a:off x="1536812" y="4382139"/>
            <a:ext cx="316081" cy="2562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Tree>
    <p:extLst>
      <p:ext uri="{BB962C8B-B14F-4D97-AF65-F5344CB8AC3E}">
        <p14:creationId xmlns:p14="http://schemas.microsoft.com/office/powerpoint/2010/main" val="3007510894"/>
      </p:ext>
    </p:extLst>
  </p:cSld>
  <p:clrMapOvr>
    <a:masterClrMapping/>
  </p:clrMapOvr>
  <p:transition advTm="61838">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979204" y="1589823"/>
            <a:ext cx="2793323" cy="2983735"/>
          </a:xfrm>
          <a:prstGeom prst="rect">
            <a:avLst/>
          </a:prstGeom>
        </p:spPr>
      </p:pic>
      <p:pic>
        <p:nvPicPr>
          <p:cNvPr id="10" name="Picture 9"/>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013075" y="3265297"/>
            <a:ext cx="2793323" cy="2983735"/>
          </a:xfrm>
          <a:prstGeom prst="rect">
            <a:avLst/>
          </a:prstGeom>
        </p:spPr>
      </p:pic>
      <p:pic>
        <p:nvPicPr>
          <p:cNvPr id="12" name="Picture 11"/>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087739" y="1589823"/>
            <a:ext cx="2793323" cy="2983735"/>
          </a:xfrm>
          <a:prstGeom prst="rect">
            <a:avLst/>
          </a:prstGeom>
        </p:spPr>
      </p:pic>
      <p:pic>
        <p:nvPicPr>
          <p:cNvPr id="13" name="Picture 12"/>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129439" y="3330273"/>
            <a:ext cx="2793323" cy="2983735"/>
          </a:xfrm>
          <a:prstGeom prst="rect">
            <a:avLst/>
          </a:prstGeom>
        </p:spPr>
      </p:pic>
      <p:pic>
        <p:nvPicPr>
          <p:cNvPr id="9" name="Picture 8"/>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77856" y="217141"/>
            <a:ext cx="2793323" cy="2983735"/>
          </a:xfrm>
          <a:prstGeom prst="rect">
            <a:avLst/>
          </a:prstGeom>
        </p:spPr>
      </p:pic>
      <p:pic>
        <p:nvPicPr>
          <p:cNvPr id="11" name="Picture 1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73880" y="4703283"/>
            <a:ext cx="2793323" cy="2983735"/>
          </a:xfrm>
          <a:prstGeom prst="rect">
            <a:avLst/>
          </a:prstGeom>
        </p:spPr>
      </p:pic>
      <p:sp>
        <p:nvSpPr>
          <p:cNvPr id="32" name="Content Placeholder 5"/>
          <p:cNvSpPr txBox="1">
            <a:spLocks/>
          </p:cNvSpPr>
          <p:nvPr/>
        </p:nvSpPr>
        <p:spPr>
          <a:xfrm>
            <a:off x="194536" y="1038534"/>
            <a:ext cx="4033912" cy="1484494"/>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137" dirty="0">
                <a:gradFill>
                  <a:gsLst>
                    <a:gs pos="1250">
                      <a:srgbClr val="FFFFFF"/>
                    </a:gs>
                    <a:gs pos="100000">
                      <a:srgbClr val="FFFFFF"/>
                    </a:gs>
                  </a:gsLst>
                  <a:lin ang="5400000" scaled="0"/>
                </a:gradFill>
              </a:rPr>
              <a:t>A set of independent machines; physical or virtual</a:t>
            </a:r>
          </a:p>
        </p:txBody>
      </p:sp>
      <p:sp>
        <p:nvSpPr>
          <p:cNvPr id="33" name="Title 4"/>
          <p:cNvSpPr>
            <a:spLocks noGrp="1"/>
          </p:cNvSpPr>
          <p:nvPr>
            <p:ph type="title"/>
          </p:nvPr>
        </p:nvSpPr>
        <p:spPr>
          <a:xfrm>
            <a:off x="194537" y="320265"/>
            <a:ext cx="11655840" cy="899537"/>
          </a:xfrm>
        </p:spPr>
        <p:txBody>
          <a:bodyPr/>
          <a:lstStyle/>
          <a:p>
            <a:r>
              <a:rPr lang="en-US" dirty="0"/>
              <a:t>Typical </a:t>
            </a:r>
            <a:r>
              <a:rPr lang="en-US" dirty="0" smtClean="0"/>
              <a:t>datacenter</a:t>
            </a:r>
            <a:endParaRPr lang="en-US" dirty="0"/>
          </a:p>
        </p:txBody>
      </p:sp>
    </p:spTree>
    <p:extLst>
      <p:ext uri="{BB962C8B-B14F-4D97-AF65-F5344CB8AC3E}">
        <p14:creationId xmlns:p14="http://schemas.microsoft.com/office/powerpoint/2010/main" val="535426685"/>
      </p:ext>
    </p:extLst>
  </p:cSld>
  <p:clrMapOvr>
    <a:masterClrMapping/>
  </p:clrMapOvr>
  <p:transition advTm="61564">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979204" y="216811"/>
            <a:ext cx="7943558" cy="7470207"/>
            <a:chOff x="2880909" y="-554108"/>
            <a:chExt cx="9458971" cy="8775770"/>
          </a:xfrm>
        </p:grpSpPr>
        <p:grpSp>
          <p:nvGrpSpPr>
            <p:cNvPr id="4" name="Group 3"/>
            <p:cNvGrpSpPr/>
            <p:nvPr/>
          </p:nvGrpSpPr>
          <p:grpSpPr>
            <a:xfrm>
              <a:off x="2880909" y="1058863"/>
              <a:ext cx="9458971" cy="5549828"/>
              <a:chOff x="2880909" y="1058863"/>
              <a:chExt cx="9458971" cy="5549828"/>
            </a:xfrm>
          </p:grpSpPr>
          <p:sp>
            <p:nvSpPr>
              <p:cNvPr id="14" name="Oval 13"/>
              <p:cNvSpPr/>
              <p:nvPr/>
            </p:nvSpPr>
            <p:spPr bwMode="auto">
              <a:xfrm>
                <a:off x="3756544" y="1477963"/>
                <a:ext cx="7162800" cy="4800599"/>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80909" y="1058863"/>
                <a:ext cx="3326213" cy="3505200"/>
              </a:xfrm>
              <a:prstGeom prst="rect">
                <a:avLst/>
              </a:prstGeom>
            </p:spPr>
          </p:pic>
          <p:pic>
            <p:nvPicPr>
              <p:cNvPr id="10" name="Picture 9"/>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21242" y="3027159"/>
                <a:ext cx="3326213" cy="3505200"/>
              </a:xfrm>
              <a:prstGeom prst="rect">
                <a:avLst/>
              </a:prstGeom>
            </p:spPr>
          </p:pic>
          <p:pic>
            <p:nvPicPr>
              <p:cNvPr id="12" name="Picture 11"/>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64012" y="1058863"/>
                <a:ext cx="3326213" cy="3505200"/>
              </a:xfrm>
              <a:prstGeom prst="rect">
                <a:avLst/>
              </a:prstGeom>
            </p:spPr>
          </p:pic>
          <p:pic>
            <p:nvPicPr>
              <p:cNvPr id="13" name="Picture 12"/>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013667" y="3103491"/>
                <a:ext cx="3326213" cy="3505200"/>
              </a:xfrm>
              <a:prstGeom prst="rect">
                <a:avLst/>
              </a:prstGeom>
            </p:spPr>
          </p:pic>
        </p:grpSp>
        <p:pic>
          <p:nvPicPr>
            <p:cNvPr id="9" name="Picture 8"/>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66534" y="-554108"/>
              <a:ext cx="3326213" cy="3505200"/>
            </a:xfrm>
            <a:prstGeom prst="rect">
              <a:avLst/>
            </a:prstGeom>
          </p:spPr>
        </p:pic>
        <p:pic>
          <p:nvPicPr>
            <p:cNvPr id="11" name="Picture 1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51501" y="4716462"/>
              <a:ext cx="3326213" cy="3505200"/>
            </a:xfrm>
            <a:prstGeom prst="rect">
              <a:avLst/>
            </a:prstGeom>
          </p:spPr>
        </p:pic>
      </p:grpSp>
      <p:sp>
        <p:nvSpPr>
          <p:cNvPr id="32" name="Content Placeholder 5"/>
          <p:cNvSpPr txBox="1">
            <a:spLocks/>
          </p:cNvSpPr>
          <p:nvPr/>
        </p:nvSpPr>
        <p:spPr>
          <a:xfrm>
            <a:off x="169983" y="1038534"/>
            <a:ext cx="4506677" cy="3512075"/>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137" dirty="0">
                <a:gradFill>
                  <a:gsLst>
                    <a:gs pos="1250">
                      <a:srgbClr val="FFFFFF"/>
                    </a:gs>
                    <a:gs pos="100000">
                      <a:srgbClr val="FFFFFF"/>
                    </a:gs>
                  </a:gsLst>
                  <a:lin ang="5400000" scaled="0"/>
                </a:gradFill>
              </a:rPr>
              <a:t>A set of machines that Service Fabric stitches together to form a cluster</a:t>
            </a:r>
          </a:p>
          <a:p>
            <a:pPr marL="0" indent="0">
              <a:buNone/>
            </a:pPr>
            <a:endParaRPr lang="en-US" sz="3137" dirty="0">
              <a:gradFill>
                <a:gsLst>
                  <a:gs pos="1250">
                    <a:srgbClr val="FFFFFF"/>
                  </a:gs>
                  <a:gs pos="100000">
                    <a:srgbClr val="FFFFFF"/>
                  </a:gs>
                </a:gsLst>
                <a:lin ang="5400000" scaled="0"/>
              </a:gradFill>
            </a:endParaRPr>
          </a:p>
          <a:p>
            <a:pPr marL="0" indent="0">
              <a:buNone/>
            </a:pPr>
            <a:r>
              <a:rPr lang="en-US" sz="3137" dirty="0">
                <a:gradFill>
                  <a:gsLst>
                    <a:gs pos="1250">
                      <a:srgbClr val="FFFFFF"/>
                    </a:gs>
                    <a:gs pos="100000">
                      <a:srgbClr val="FFFFFF"/>
                    </a:gs>
                  </a:gsLst>
                  <a:lin ang="5400000" scaled="0"/>
                </a:gradFill>
              </a:rPr>
              <a:t>Clusters can scale to</a:t>
            </a:r>
          </a:p>
          <a:p>
            <a:pPr marL="0" indent="0">
              <a:buNone/>
            </a:pPr>
            <a:r>
              <a:rPr lang="en-US" sz="3137" dirty="0">
                <a:gradFill>
                  <a:gsLst>
                    <a:gs pos="1250">
                      <a:srgbClr val="FFFFFF"/>
                    </a:gs>
                    <a:gs pos="100000">
                      <a:srgbClr val="FFFFFF"/>
                    </a:gs>
                  </a:gsLst>
                  <a:lin ang="5400000" scaled="0"/>
                </a:gradFill>
              </a:rPr>
              <a:t>1000s of machines</a:t>
            </a:r>
          </a:p>
        </p:txBody>
      </p:sp>
      <p:sp>
        <p:nvSpPr>
          <p:cNvPr id="33" name="Title 4"/>
          <p:cNvSpPr>
            <a:spLocks noGrp="1"/>
          </p:cNvSpPr>
          <p:nvPr>
            <p:ph type="title"/>
          </p:nvPr>
        </p:nvSpPr>
        <p:spPr>
          <a:xfrm>
            <a:off x="119835" y="324094"/>
            <a:ext cx="11655840" cy="899537"/>
          </a:xfrm>
        </p:spPr>
        <p:txBody>
          <a:bodyPr/>
          <a:lstStyle/>
          <a:p>
            <a:r>
              <a:rPr lang="en-US" dirty="0" smtClean="0"/>
              <a:t>Cluster: A federation of machines</a:t>
            </a:r>
            <a:endParaRPr lang="en-US" dirty="0"/>
          </a:p>
        </p:txBody>
      </p:sp>
      <p:sp>
        <p:nvSpPr>
          <p:cNvPr id="34" name="Oval 33"/>
          <p:cNvSpPr/>
          <p:nvPr/>
        </p:nvSpPr>
        <p:spPr>
          <a:xfrm>
            <a:off x="4681070" y="2808944"/>
            <a:ext cx="846547" cy="522434"/>
          </a:xfrm>
          <a:prstGeom prst="ellipse">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Node</a:t>
            </a:r>
          </a:p>
        </p:txBody>
      </p:sp>
      <p:sp>
        <p:nvSpPr>
          <p:cNvPr id="35" name="Oval 34"/>
          <p:cNvSpPr/>
          <p:nvPr/>
        </p:nvSpPr>
        <p:spPr>
          <a:xfrm>
            <a:off x="4511432" y="4452849"/>
            <a:ext cx="846547" cy="522434"/>
          </a:xfrm>
          <a:prstGeom prst="ellipse">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Node</a:t>
            </a:r>
          </a:p>
        </p:txBody>
      </p:sp>
      <p:sp>
        <p:nvSpPr>
          <p:cNvPr id="36" name="Oval 35"/>
          <p:cNvSpPr/>
          <p:nvPr/>
        </p:nvSpPr>
        <p:spPr>
          <a:xfrm>
            <a:off x="7369745" y="5901500"/>
            <a:ext cx="846547" cy="522434"/>
          </a:xfrm>
          <a:prstGeom prst="ellipse">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Node</a:t>
            </a:r>
          </a:p>
        </p:txBody>
      </p:sp>
      <p:sp>
        <p:nvSpPr>
          <p:cNvPr id="37" name="Oval 36"/>
          <p:cNvSpPr/>
          <p:nvPr/>
        </p:nvSpPr>
        <p:spPr>
          <a:xfrm>
            <a:off x="10002131" y="4573557"/>
            <a:ext cx="846547" cy="522434"/>
          </a:xfrm>
          <a:prstGeom prst="ellipse">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Node</a:t>
            </a:r>
          </a:p>
        </p:txBody>
      </p:sp>
      <p:sp>
        <p:nvSpPr>
          <p:cNvPr id="38" name="Oval 37"/>
          <p:cNvSpPr/>
          <p:nvPr/>
        </p:nvSpPr>
        <p:spPr>
          <a:xfrm>
            <a:off x="9870628" y="2807839"/>
            <a:ext cx="846547" cy="522434"/>
          </a:xfrm>
          <a:prstGeom prst="ellipse">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Node</a:t>
            </a:r>
          </a:p>
        </p:txBody>
      </p:sp>
      <p:sp>
        <p:nvSpPr>
          <p:cNvPr id="39" name="Oval 38"/>
          <p:cNvSpPr/>
          <p:nvPr/>
        </p:nvSpPr>
        <p:spPr>
          <a:xfrm>
            <a:off x="7347862" y="1602911"/>
            <a:ext cx="846547" cy="522434"/>
          </a:xfrm>
          <a:prstGeom prst="ellipse">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Node</a:t>
            </a:r>
          </a:p>
        </p:txBody>
      </p:sp>
    </p:spTree>
    <p:extLst>
      <p:ext uri="{BB962C8B-B14F-4D97-AF65-F5344CB8AC3E}">
        <p14:creationId xmlns:p14="http://schemas.microsoft.com/office/powerpoint/2010/main" val="3373003351"/>
      </p:ext>
    </p:extLst>
  </p:cSld>
  <p:clrMapOvr>
    <a:masterClrMapping/>
  </p:clrMapOvr>
  <p:transition advTm="31169">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Machine </a:t>
            </a:r>
            <a:r>
              <a:rPr lang="en-US" dirty="0"/>
              <a:t>f</a:t>
            </a:r>
            <a:r>
              <a:rPr lang="en-US" dirty="0" smtClean="0"/>
              <a:t>ailure detection</a:t>
            </a:r>
            <a:endParaRPr lang="en-US" dirty="0"/>
          </a:p>
        </p:txBody>
      </p:sp>
      <p:sp>
        <p:nvSpPr>
          <p:cNvPr id="63" name="Oval 62"/>
          <p:cNvSpPr/>
          <p:nvPr/>
        </p:nvSpPr>
        <p:spPr>
          <a:xfrm flipH="1" flipV="1">
            <a:off x="3251603" y="3952980"/>
            <a:ext cx="304757" cy="171067"/>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prstClr val="white"/>
              </a:solidFill>
              <a:latin typeface="Calibri"/>
            </a:endParaRPr>
          </a:p>
        </p:txBody>
      </p:sp>
      <p:grpSp>
        <p:nvGrpSpPr>
          <p:cNvPr id="64" name="Group 78"/>
          <p:cNvGrpSpPr/>
          <p:nvPr/>
        </p:nvGrpSpPr>
        <p:grpSpPr>
          <a:xfrm>
            <a:off x="1321477" y="3091981"/>
            <a:ext cx="10361730" cy="1625574"/>
            <a:chOff x="1143000" y="3244334"/>
            <a:chExt cx="7772400" cy="1625805"/>
          </a:xfrm>
        </p:grpSpPr>
        <p:sp>
          <p:nvSpPr>
            <p:cNvPr id="65" name="TextBox 64"/>
            <p:cNvSpPr txBox="1"/>
            <p:nvPr/>
          </p:nvSpPr>
          <p:spPr>
            <a:xfrm>
              <a:off x="1143000" y="3244334"/>
              <a:ext cx="1066800" cy="459884"/>
            </a:xfrm>
            <a:prstGeom prst="rect">
              <a:avLst/>
            </a:prstGeom>
            <a:noFill/>
          </p:spPr>
          <p:txBody>
            <a:bodyPr wrap="square" rtlCol="0">
              <a:spAutoFit/>
            </a:bodyPr>
            <a:lstStyle/>
            <a:p>
              <a:pPr defTabSz="1218996">
                <a:defRPr/>
              </a:pPr>
              <a:r>
                <a:rPr lang="en-US" sz="2400" dirty="0">
                  <a:solidFill>
                    <a:srgbClr val="FFFFFF"/>
                  </a:solidFill>
                  <a:latin typeface="Calibri"/>
                </a:rPr>
                <a:t>Time = t</a:t>
              </a:r>
              <a:r>
                <a:rPr lang="en-US" sz="2400" baseline="-25000" dirty="0">
                  <a:solidFill>
                    <a:srgbClr val="FFFFFF"/>
                  </a:solidFill>
                  <a:latin typeface="Calibri"/>
                </a:rPr>
                <a:t>1</a:t>
              </a:r>
            </a:p>
          </p:txBody>
        </p:sp>
        <p:cxnSp>
          <p:nvCxnSpPr>
            <p:cNvPr id="66" name="Straight Connector 65"/>
            <p:cNvCxnSpPr>
              <a:stCxn id="76" idx="2"/>
            </p:cNvCxnSpPr>
            <p:nvPr/>
          </p:nvCxnSpPr>
          <p:spPr>
            <a:xfrm>
              <a:off x="1600200" y="4038600"/>
              <a:ext cx="9906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67" name="Straight Connector 66"/>
            <p:cNvCxnSpPr>
              <a:stCxn id="63" idx="2"/>
            </p:cNvCxnSpPr>
            <p:nvPr/>
          </p:nvCxnSpPr>
          <p:spPr>
            <a:xfrm>
              <a:off x="2819400" y="4191001"/>
              <a:ext cx="17526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69" name="Straight Connector 68"/>
            <p:cNvCxnSpPr>
              <a:endCxn id="77" idx="6"/>
            </p:cNvCxnSpPr>
            <p:nvPr/>
          </p:nvCxnSpPr>
          <p:spPr>
            <a:xfrm flipV="1">
              <a:off x="4800600" y="4124145"/>
              <a:ext cx="1905000" cy="219255"/>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70" name="Straight Connector 69"/>
            <p:cNvCxnSpPr>
              <a:stCxn id="77" idx="2"/>
              <a:endCxn id="78" idx="6"/>
            </p:cNvCxnSpPr>
            <p:nvPr/>
          </p:nvCxnSpPr>
          <p:spPr>
            <a:xfrm flipV="1">
              <a:off x="6934200" y="3962400"/>
              <a:ext cx="838200" cy="161745"/>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71" name="TextBox 70"/>
            <p:cNvSpPr txBox="1"/>
            <p:nvPr/>
          </p:nvSpPr>
          <p:spPr>
            <a:xfrm>
              <a:off x="1295400" y="4105455"/>
              <a:ext cx="457200" cy="459884"/>
            </a:xfrm>
            <a:prstGeom prst="rect">
              <a:avLst/>
            </a:prstGeom>
            <a:noFill/>
          </p:spPr>
          <p:txBody>
            <a:bodyPr wrap="square" rtlCol="0">
              <a:spAutoFit/>
            </a:bodyPr>
            <a:lstStyle/>
            <a:p>
              <a:pPr defTabSz="1218996">
                <a:defRPr/>
              </a:pPr>
              <a:r>
                <a:rPr lang="en-US" sz="2400" dirty="0">
                  <a:solidFill>
                    <a:srgbClr val="FFFFFF"/>
                  </a:solidFill>
                  <a:latin typeface="Calibri"/>
                </a:rPr>
                <a:t>83</a:t>
              </a:r>
            </a:p>
          </p:txBody>
        </p:sp>
        <p:sp>
          <p:nvSpPr>
            <p:cNvPr id="72" name="TextBox 71"/>
            <p:cNvSpPr txBox="1"/>
            <p:nvPr/>
          </p:nvSpPr>
          <p:spPr>
            <a:xfrm>
              <a:off x="2498558" y="4257855"/>
              <a:ext cx="473242" cy="459884"/>
            </a:xfrm>
            <a:prstGeom prst="rect">
              <a:avLst/>
            </a:prstGeom>
            <a:noFill/>
          </p:spPr>
          <p:txBody>
            <a:bodyPr wrap="square" rtlCol="0">
              <a:spAutoFit/>
            </a:bodyPr>
            <a:lstStyle/>
            <a:p>
              <a:pPr defTabSz="1218996">
                <a:defRPr/>
              </a:pPr>
              <a:r>
                <a:rPr lang="en-US" sz="2400" dirty="0">
                  <a:solidFill>
                    <a:srgbClr val="FFFFFF"/>
                  </a:solidFill>
                  <a:latin typeface="Calibri"/>
                </a:rPr>
                <a:t>76</a:t>
              </a:r>
            </a:p>
          </p:txBody>
        </p:sp>
        <p:sp>
          <p:nvSpPr>
            <p:cNvPr id="73" name="TextBox 72"/>
            <p:cNvSpPr txBox="1"/>
            <p:nvPr/>
          </p:nvSpPr>
          <p:spPr>
            <a:xfrm>
              <a:off x="6629400" y="4191001"/>
              <a:ext cx="499979" cy="459884"/>
            </a:xfrm>
            <a:prstGeom prst="rect">
              <a:avLst/>
            </a:prstGeom>
            <a:noFill/>
          </p:spPr>
          <p:txBody>
            <a:bodyPr wrap="square" rtlCol="0">
              <a:spAutoFit/>
            </a:bodyPr>
            <a:lstStyle/>
            <a:p>
              <a:pPr defTabSz="1218996">
                <a:defRPr/>
              </a:pPr>
              <a:r>
                <a:rPr lang="en-US" sz="2400" dirty="0">
                  <a:solidFill>
                    <a:srgbClr val="FFFFFF"/>
                  </a:solidFill>
                  <a:latin typeface="Calibri"/>
                </a:rPr>
                <a:t>50</a:t>
              </a:r>
            </a:p>
          </p:txBody>
        </p:sp>
        <p:sp>
          <p:nvSpPr>
            <p:cNvPr id="74" name="TextBox 73"/>
            <p:cNvSpPr txBox="1"/>
            <p:nvPr/>
          </p:nvSpPr>
          <p:spPr>
            <a:xfrm>
              <a:off x="7712242" y="4029255"/>
              <a:ext cx="517358" cy="459884"/>
            </a:xfrm>
            <a:prstGeom prst="rect">
              <a:avLst/>
            </a:prstGeom>
            <a:noFill/>
          </p:spPr>
          <p:txBody>
            <a:bodyPr wrap="square" rtlCol="0">
              <a:spAutoFit/>
            </a:bodyPr>
            <a:lstStyle/>
            <a:p>
              <a:pPr defTabSz="1218996">
                <a:defRPr/>
              </a:pPr>
              <a:r>
                <a:rPr lang="en-US" sz="2400" dirty="0">
                  <a:solidFill>
                    <a:srgbClr val="FFFFFF"/>
                  </a:solidFill>
                  <a:latin typeface="Calibri"/>
                </a:rPr>
                <a:t>46</a:t>
              </a:r>
            </a:p>
          </p:txBody>
        </p:sp>
        <p:cxnSp>
          <p:nvCxnSpPr>
            <p:cNvPr id="75" name="Straight Connector 74"/>
            <p:cNvCxnSpPr>
              <a:stCxn id="78" idx="2"/>
            </p:cNvCxnSpPr>
            <p:nvPr/>
          </p:nvCxnSpPr>
          <p:spPr>
            <a:xfrm flipV="1">
              <a:off x="8001000" y="3724455"/>
              <a:ext cx="914400" cy="237945"/>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76" name="Oval 75"/>
            <p:cNvSpPr/>
            <p:nvPr/>
          </p:nvSpPr>
          <p:spPr>
            <a:xfrm flipH="1" flipV="1">
              <a:off x="1371600" y="3953055"/>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77" name="Oval 76"/>
            <p:cNvSpPr/>
            <p:nvPr/>
          </p:nvSpPr>
          <p:spPr>
            <a:xfrm flipH="1" flipV="1">
              <a:off x="6705600" y="4038600"/>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78" name="Oval 77"/>
            <p:cNvSpPr/>
            <p:nvPr/>
          </p:nvSpPr>
          <p:spPr>
            <a:xfrm flipH="1" flipV="1">
              <a:off x="7772400" y="3876855"/>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79" name="TextBox 78"/>
            <p:cNvSpPr txBox="1"/>
            <p:nvPr/>
          </p:nvSpPr>
          <p:spPr>
            <a:xfrm>
              <a:off x="4503821" y="4410255"/>
              <a:ext cx="525379" cy="459884"/>
            </a:xfrm>
            <a:prstGeom prst="rect">
              <a:avLst/>
            </a:prstGeom>
            <a:noFill/>
          </p:spPr>
          <p:txBody>
            <a:bodyPr wrap="square" rtlCol="0">
              <a:spAutoFit/>
            </a:bodyPr>
            <a:lstStyle/>
            <a:p>
              <a:pPr defTabSz="1218996">
                <a:defRPr/>
              </a:pPr>
              <a:r>
                <a:rPr lang="en-US" sz="2400" dirty="0">
                  <a:solidFill>
                    <a:srgbClr val="FFFFFF"/>
                  </a:solidFill>
                  <a:latin typeface="Calibri"/>
                </a:rPr>
                <a:t>64</a:t>
              </a:r>
            </a:p>
          </p:txBody>
        </p:sp>
      </p:grpSp>
      <p:sp>
        <p:nvSpPr>
          <p:cNvPr id="80" name="Oval 79"/>
          <p:cNvSpPr/>
          <p:nvPr/>
        </p:nvSpPr>
        <p:spPr>
          <a:xfrm flipH="1" flipV="1">
            <a:off x="5892829" y="4105359"/>
            <a:ext cx="304757" cy="171067"/>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prstClr val="white"/>
              </a:solidFill>
              <a:latin typeface="Calibri"/>
            </a:endParaRPr>
          </a:p>
        </p:txBody>
      </p:sp>
      <p:grpSp>
        <p:nvGrpSpPr>
          <p:cNvPr id="81" name="Group 258"/>
          <p:cNvGrpSpPr/>
          <p:nvPr/>
        </p:nvGrpSpPr>
        <p:grpSpPr>
          <a:xfrm>
            <a:off x="6705514" y="4038509"/>
            <a:ext cx="3317843" cy="688386"/>
            <a:chOff x="5334000" y="4495800"/>
            <a:chExt cx="2488736" cy="688484"/>
          </a:xfrm>
        </p:grpSpPr>
        <p:sp>
          <p:nvSpPr>
            <p:cNvPr id="82" name="TextBox 81"/>
            <p:cNvSpPr txBox="1"/>
            <p:nvPr/>
          </p:nvSpPr>
          <p:spPr>
            <a:xfrm>
              <a:off x="6172200" y="4724400"/>
              <a:ext cx="1650536" cy="418830"/>
            </a:xfrm>
            <a:prstGeom prst="rect">
              <a:avLst/>
            </a:prstGeom>
            <a:noFill/>
          </p:spPr>
          <p:txBody>
            <a:bodyPr wrap="none" rtlCol="0">
              <a:spAutoFit/>
            </a:bodyPr>
            <a:lstStyle/>
            <a:p>
              <a:pPr defTabSz="1218996">
                <a:defRPr/>
              </a:pPr>
              <a:r>
                <a:rPr lang="en-US" sz="2133" kern="0" dirty="0">
                  <a:solidFill>
                    <a:srgbClr val="00B050"/>
                  </a:solidFill>
                  <a:latin typeface="Calibri" pitchFamily="34" charset="0"/>
                </a:rPr>
                <a:t>New Node arrived</a:t>
              </a:r>
            </a:p>
          </p:txBody>
        </p:sp>
        <p:sp>
          <p:nvSpPr>
            <p:cNvPr id="83" name="Oval 82"/>
            <p:cNvSpPr/>
            <p:nvPr/>
          </p:nvSpPr>
          <p:spPr>
            <a:xfrm flipH="1" flipV="1">
              <a:off x="5410200" y="4495800"/>
              <a:ext cx="228600" cy="171090"/>
            </a:xfrm>
            <a:prstGeom prst="ellipse">
              <a:avLst/>
            </a:prstGeom>
            <a:solidFill>
              <a:srgbClr val="00B050"/>
            </a:solidFill>
            <a:ln w="25400" cap="flat" cmpd="sng" algn="ctr">
              <a:solidFill>
                <a:srgbClr val="00B050"/>
              </a:solidFill>
              <a:prstDash val="solid"/>
            </a:ln>
            <a:effectLst/>
          </p:spPr>
          <p:txBody>
            <a:bodyPr rtlCol="0" anchor="ctr"/>
            <a:lstStyle/>
            <a:p>
              <a:pPr algn="ctr" defTabSz="1218996">
                <a:defRPr/>
              </a:pPr>
              <a:endParaRPr lang="en-US" sz="2400">
                <a:solidFill>
                  <a:prstClr val="white"/>
                </a:solidFill>
                <a:latin typeface="Calibri"/>
              </a:endParaRPr>
            </a:p>
          </p:txBody>
        </p:sp>
        <p:sp>
          <p:nvSpPr>
            <p:cNvPr id="84" name="TextBox 83"/>
            <p:cNvSpPr txBox="1"/>
            <p:nvPr/>
          </p:nvSpPr>
          <p:spPr>
            <a:xfrm>
              <a:off x="5334000" y="4724400"/>
              <a:ext cx="525379" cy="459884"/>
            </a:xfrm>
            <a:prstGeom prst="rect">
              <a:avLst/>
            </a:prstGeom>
            <a:noFill/>
          </p:spPr>
          <p:txBody>
            <a:bodyPr wrap="square" rtlCol="0">
              <a:spAutoFit/>
            </a:bodyPr>
            <a:lstStyle/>
            <a:p>
              <a:pPr defTabSz="1218996">
                <a:defRPr/>
              </a:pPr>
              <a:r>
                <a:rPr lang="en-US" sz="2400" dirty="0">
                  <a:solidFill>
                    <a:srgbClr val="FFFFFF"/>
                  </a:solidFill>
                  <a:latin typeface="Calibri"/>
                </a:rPr>
                <a:t>61</a:t>
              </a:r>
            </a:p>
          </p:txBody>
        </p:sp>
        <p:cxnSp>
          <p:nvCxnSpPr>
            <p:cNvPr id="85" name="Straight Arrow Connector 84"/>
            <p:cNvCxnSpPr>
              <a:stCxn id="82" idx="1"/>
              <a:endCxn id="83" idx="1"/>
            </p:cNvCxnSpPr>
            <p:nvPr/>
          </p:nvCxnSpPr>
          <p:spPr>
            <a:xfrm flipH="1" flipV="1">
              <a:off x="5605322" y="4641835"/>
              <a:ext cx="566877" cy="291980"/>
            </a:xfrm>
            <a:prstGeom prst="straightConnector1">
              <a:avLst/>
            </a:prstGeom>
            <a:noFill/>
            <a:ln w="19050" cap="flat" cmpd="sng" algn="ctr">
              <a:solidFill>
                <a:srgbClr val="00B050"/>
              </a:solidFill>
              <a:prstDash val="solid"/>
              <a:tailEnd type="arrow"/>
            </a:ln>
            <a:effectLst/>
          </p:spPr>
        </p:cxnSp>
      </p:grpSp>
      <p:grpSp>
        <p:nvGrpSpPr>
          <p:cNvPr id="86" name="Group 262"/>
          <p:cNvGrpSpPr/>
          <p:nvPr/>
        </p:nvGrpSpPr>
        <p:grpSpPr>
          <a:xfrm>
            <a:off x="1321477" y="4951440"/>
            <a:ext cx="10361730" cy="1526466"/>
            <a:chOff x="1143000" y="5105400"/>
            <a:chExt cx="7772400" cy="1526684"/>
          </a:xfrm>
        </p:grpSpPr>
        <p:sp>
          <p:nvSpPr>
            <p:cNvPr id="87" name="TextBox 86"/>
            <p:cNvSpPr txBox="1"/>
            <p:nvPr/>
          </p:nvSpPr>
          <p:spPr>
            <a:xfrm>
              <a:off x="1143000" y="5105400"/>
              <a:ext cx="1066800" cy="459884"/>
            </a:xfrm>
            <a:prstGeom prst="rect">
              <a:avLst/>
            </a:prstGeom>
            <a:noFill/>
          </p:spPr>
          <p:txBody>
            <a:bodyPr wrap="square" rtlCol="0">
              <a:spAutoFit/>
            </a:bodyPr>
            <a:lstStyle/>
            <a:p>
              <a:pPr defTabSz="1218996">
                <a:defRPr/>
              </a:pPr>
              <a:r>
                <a:rPr lang="en-US" sz="2400" dirty="0">
                  <a:solidFill>
                    <a:srgbClr val="FFFFFF"/>
                  </a:solidFill>
                  <a:latin typeface="Calibri"/>
                </a:rPr>
                <a:t>Time = t</a:t>
              </a:r>
              <a:r>
                <a:rPr lang="en-US" sz="2400" kern="0" baseline="-25000" dirty="0">
                  <a:solidFill>
                    <a:srgbClr val="FFFFFF"/>
                  </a:solidFill>
                  <a:latin typeface="Calibri"/>
                </a:rPr>
                <a:t>2</a:t>
              </a:r>
              <a:endParaRPr lang="en-US" sz="2400" baseline="-25000" dirty="0">
                <a:solidFill>
                  <a:srgbClr val="FFFFFF"/>
                </a:solidFill>
                <a:latin typeface="Calibri"/>
              </a:endParaRPr>
            </a:p>
          </p:txBody>
        </p:sp>
        <p:cxnSp>
          <p:nvCxnSpPr>
            <p:cNvPr id="88" name="Straight Connector 87"/>
            <p:cNvCxnSpPr>
              <a:stCxn id="98" idx="2"/>
              <a:endCxn id="99" idx="6"/>
            </p:cNvCxnSpPr>
            <p:nvPr/>
          </p:nvCxnSpPr>
          <p:spPr>
            <a:xfrm>
              <a:off x="1600200" y="5791200"/>
              <a:ext cx="3657600" cy="237945"/>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89" name="Straight Connector 88"/>
            <p:cNvCxnSpPr>
              <a:stCxn id="99" idx="2"/>
              <a:endCxn id="100" idx="6"/>
            </p:cNvCxnSpPr>
            <p:nvPr/>
          </p:nvCxnSpPr>
          <p:spPr>
            <a:xfrm flipV="1">
              <a:off x="5486400" y="5867400"/>
              <a:ext cx="1143000" cy="161745"/>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90" name="Straight Connector 89"/>
            <p:cNvCxnSpPr>
              <a:stCxn id="100" idx="2"/>
              <a:endCxn id="101" idx="6"/>
            </p:cNvCxnSpPr>
            <p:nvPr/>
          </p:nvCxnSpPr>
          <p:spPr>
            <a:xfrm flipV="1">
              <a:off x="6858000" y="5715000"/>
              <a:ext cx="9144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91" name="TextBox 90"/>
            <p:cNvSpPr txBox="1"/>
            <p:nvPr/>
          </p:nvSpPr>
          <p:spPr>
            <a:xfrm>
              <a:off x="1295400" y="5858055"/>
              <a:ext cx="457200" cy="459884"/>
            </a:xfrm>
            <a:prstGeom prst="rect">
              <a:avLst/>
            </a:prstGeom>
            <a:noFill/>
          </p:spPr>
          <p:txBody>
            <a:bodyPr wrap="square" rtlCol="0">
              <a:spAutoFit/>
            </a:bodyPr>
            <a:lstStyle/>
            <a:p>
              <a:pPr defTabSz="1218996">
                <a:defRPr/>
              </a:pPr>
              <a:r>
                <a:rPr lang="en-US" sz="2400" dirty="0">
                  <a:solidFill>
                    <a:srgbClr val="FFFFFF"/>
                  </a:solidFill>
                  <a:latin typeface="Calibri"/>
                </a:rPr>
                <a:t>83</a:t>
              </a:r>
            </a:p>
          </p:txBody>
        </p:sp>
        <p:sp>
          <p:nvSpPr>
            <p:cNvPr id="92" name="TextBox 91"/>
            <p:cNvSpPr txBox="1"/>
            <p:nvPr/>
          </p:nvSpPr>
          <p:spPr>
            <a:xfrm>
              <a:off x="5181600" y="6172200"/>
              <a:ext cx="525379" cy="459884"/>
            </a:xfrm>
            <a:prstGeom prst="rect">
              <a:avLst/>
            </a:prstGeom>
            <a:noFill/>
          </p:spPr>
          <p:txBody>
            <a:bodyPr wrap="square" rtlCol="0">
              <a:spAutoFit/>
            </a:bodyPr>
            <a:lstStyle/>
            <a:p>
              <a:pPr defTabSz="1218996">
                <a:defRPr/>
              </a:pPr>
              <a:r>
                <a:rPr lang="en-US" sz="2400" dirty="0">
                  <a:solidFill>
                    <a:srgbClr val="FFFFFF"/>
                  </a:solidFill>
                  <a:latin typeface="Calibri"/>
                </a:rPr>
                <a:t>61</a:t>
              </a:r>
            </a:p>
          </p:txBody>
        </p:sp>
        <p:sp>
          <p:nvSpPr>
            <p:cNvPr id="93" name="TextBox 92"/>
            <p:cNvSpPr txBox="1"/>
            <p:nvPr/>
          </p:nvSpPr>
          <p:spPr>
            <a:xfrm>
              <a:off x="6553200" y="5934255"/>
              <a:ext cx="499979" cy="459884"/>
            </a:xfrm>
            <a:prstGeom prst="rect">
              <a:avLst/>
            </a:prstGeom>
            <a:noFill/>
          </p:spPr>
          <p:txBody>
            <a:bodyPr wrap="square" rtlCol="0">
              <a:spAutoFit/>
            </a:bodyPr>
            <a:lstStyle/>
            <a:p>
              <a:pPr defTabSz="1218996">
                <a:defRPr/>
              </a:pPr>
              <a:r>
                <a:rPr lang="en-US" sz="2400" dirty="0">
                  <a:solidFill>
                    <a:srgbClr val="FFFFFF"/>
                  </a:solidFill>
                  <a:latin typeface="Calibri"/>
                </a:rPr>
                <a:t>50</a:t>
              </a:r>
            </a:p>
          </p:txBody>
        </p:sp>
        <p:sp>
          <p:nvSpPr>
            <p:cNvPr id="94" name="TextBox 93"/>
            <p:cNvSpPr txBox="1"/>
            <p:nvPr/>
          </p:nvSpPr>
          <p:spPr>
            <a:xfrm>
              <a:off x="7712242" y="5781855"/>
              <a:ext cx="517358" cy="459884"/>
            </a:xfrm>
            <a:prstGeom prst="rect">
              <a:avLst/>
            </a:prstGeom>
            <a:noFill/>
          </p:spPr>
          <p:txBody>
            <a:bodyPr wrap="square" rtlCol="0">
              <a:spAutoFit/>
            </a:bodyPr>
            <a:lstStyle/>
            <a:p>
              <a:pPr defTabSz="1218996">
                <a:defRPr/>
              </a:pPr>
              <a:r>
                <a:rPr lang="en-US" sz="2400" dirty="0">
                  <a:solidFill>
                    <a:srgbClr val="FFFFFF"/>
                  </a:solidFill>
                  <a:latin typeface="Calibri"/>
                </a:rPr>
                <a:t>46</a:t>
              </a:r>
            </a:p>
          </p:txBody>
        </p:sp>
        <p:cxnSp>
          <p:nvCxnSpPr>
            <p:cNvPr id="96" name="Straight Connector 95"/>
            <p:cNvCxnSpPr>
              <a:stCxn id="101" idx="2"/>
            </p:cNvCxnSpPr>
            <p:nvPr/>
          </p:nvCxnSpPr>
          <p:spPr>
            <a:xfrm flipV="1">
              <a:off x="8001000" y="5477055"/>
              <a:ext cx="914400" cy="237945"/>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98" name="Oval 97"/>
            <p:cNvSpPr/>
            <p:nvPr/>
          </p:nvSpPr>
          <p:spPr>
            <a:xfrm flipH="1" flipV="1">
              <a:off x="1371600" y="5705655"/>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99" name="Oval 98"/>
            <p:cNvSpPr/>
            <p:nvPr/>
          </p:nvSpPr>
          <p:spPr>
            <a:xfrm flipH="1" flipV="1">
              <a:off x="5257800" y="5943600"/>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00" name="Oval 99"/>
            <p:cNvSpPr/>
            <p:nvPr/>
          </p:nvSpPr>
          <p:spPr>
            <a:xfrm flipH="1" flipV="1">
              <a:off x="6629400" y="5781855"/>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01" name="Oval 100"/>
            <p:cNvSpPr/>
            <p:nvPr/>
          </p:nvSpPr>
          <p:spPr>
            <a:xfrm flipH="1" flipV="1">
              <a:off x="7772400" y="5629455"/>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02" name="TextBox 101"/>
            <p:cNvSpPr txBox="1"/>
            <p:nvPr/>
          </p:nvSpPr>
          <p:spPr>
            <a:xfrm>
              <a:off x="2478024" y="6047232"/>
              <a:ext cx="1676400" cy="418830"/>
            </a:xfrm>
            <a:prstGeom prst="rect">
              <a:avLst/>
            </a:prstGeom>
            <a:noFill/>
          </p:spPr>
          <p:txBody>
            <a:bodyPr wrap="square" rtlCol="0">
              <a:spAutoFit/>
            </a:bodyPr>
            <a:lstStyle/>
            <a:p>
              <a:pPr defTabSz="1218996">
                <a:defRPr/>
              </a:pPr>
              <a:r>
                <a:rPr lang="en-US" sz="2133" kern="0" dirty="0">
                  <a:solidFill>
                    <a:srgbClr val="FFFFFF"/>
                  </a:solidFill>
                  <a:latin typeface="Calibri" pitchFamily="34" charset="0"/>
                </a:rPr>
                <a:t>Failures Detected</a:t>
              </a:r>
            </a:p>
          </p:txBody>
        </p:sp>
        <p:sp>
          <p:nvSpPr>
            <p:cNvPr id="103" name="TextBox 102"/>
            <p:cNvSpPr txBox="1"/>
            <p:nvPr/>
          </p:nvSpPr>
          <p:spPr>
            <a:xfrm>
              <a:off x="4419600" y="5486400"/>
              <a:ext cx="1819102" cy="418831"/>
            </a:xfrm>
            <a:prstGeom prst="rect">
              <a:avLst/>
            </a:prstGeom>
            <a:noFill/>
          </p:spPr>
          <p:txBody>
            <a:bodyPr wrap="none" rtlCol="0">
              <a:spAutoFit/>
            </a:bodyPr>
            <a:lstStyle/>
            <a:p>
              <a:pPr defTabSz="1218996">
                <a:defRPr/>
              </a:pPr>
              <a:r>
                <a:rPr lang="en-US" sz="2133" kern="0" dirty="0">
                  <a:solidFill>
                    <a:srgbClr val="FFFFFF"/>
                  </a:solidFill>
                  <a:latin typeface="Calibri" pitchFamily="34" charset="0"/>
                </a:rPr>
                <a:t>cluster reconfigured</a:t>
              </a:r>
            </a:p>
          </p:txBody>
        </p:sp>
      </p:grpSp>
      <p:grpSp>
        <p:nvGrpSpPr>
          <p:cNvPr id="105" name="Group 256"/>
          <p:cNvGrpSpPr/>
          <p:nvPr/>
        </p:nvGrpSpPr>
        <p:grpSpPr>
          <a:xfrm>
            <a:off x="1321477" y="1295703"/>
            <a:ext cx="10361730" cy="1602656"/>
            <a:chOff x="1143000" y="1447800"/>
            <a:chExt cx="7772400" cy="1602884"/>
          </a:xfrm>
        </p:grpSpPr>
        <p:cxnSp>
          <p:nvCxnSpPr>
            <p:cNvPr id="110" name="Straight Connector 109"/>
            <p:cNvCxnSpPr>
              <a:stCxn id="120" idx="2"/>
              <a:endCxn id="121" idx="6"/>
            </p:cNvCxnSpPr>
            <p:nvPr/>
          </p:nvCxnSpPr>
          <p:spPr>
            <a:xfrm>
              <a:off x="1600200" y="2219145"/>
              <a:ext cx="9906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111" name="Straight Connector 110"/>
            <p:cNvCxnSpPr>
              <a:stCxn id="121" idx="2"/>
              <a:endCxn id="122" idx="6"/>
            </p:cNvCxnSpPr>
            <p:nvPr/>
          </p:nvCxnSpPr>
          <p:spPr>
            <a:xfrm>
              <a:off x="2819400" y="2371545"/>
              <a:ext cx="17526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112" name="Straight Connector 111"/>
            <p:cNvCxnSpPr>
              <a:stCxn id="122" idx="2"/>
              <a:endCxn id="123" idx="6"/>
            </p:cNvCxnSpPr>
            <p:nvPr/>
          </p:nvCxnSpPr>
          <p:spPr>
            <a:xfrm flipV="1">
              <a:off x="4800600" y="2295345"/>
              <a:ext cx="1828800" cy="228600"/>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113" name="Straight Connector 112"/>
            <p:cNvCxnSpPr>
              <a:stCxn id="123" idx="2"/>
              <a:endCxn id="124" idx="6"/>
            </p:cNvCxnSpPr>
            <p:nvPr/>
          </p:nvCxnSpPr>
          <p:spPr>
            <a:xfrm flipV="1">
              <a:off x="6858000" y="2142945"/>
              <a:ext cx="9144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114" name="TextBox 113"/>
            <p:cNvSpPr txBox="1"/>
            <p:nvPr/>
          </p:nvSpPr>
          <p:spPr>
            <a:xfrm>
              <a:off x="1295400" y="2286000"/>
              <a:ext cx="457200" cy="459884"/>
            </a:xfrm>
            <a:prstGeom prst="rect">
              <a:avLst/>
            </a:prstGeom>
            <a:noFill/>
          </p:spPr>
          <p:txBody>
            <a:bodyPr wrap="square" rtlCol="0">
              <a:spAutoFit/>
            </a:bodyPr>
            <a:lstStyle/>
            <a:p>
              <a:pPr defTabSz="1218996">
                <a:defRPr/>
              </a:pPr>
              <a:r>
                <a:rPr lang="en-US" sz="2400" dirty="0">
                  <a:solidFill>
                    <a:srgbClr val="FFFFFF"/>
                  </a:solidFill>
                  <a:latin typeface="Calibri"/>
                </a:rPr>
                <a:t>83</a:t>
              </a:r>
            </a:p>
          </p:txBody>
        </p:sp>
        <p:sp>
          <p:nvSpPr>
            <p:cNvPr id="115" name="TextBox 114"/>
            <p:cNvSpPr txBox="1"/>
            <p:nvPr/>
          </p:nvSpPr>
          <p:spPr>
            <a:xfrm>
              <a:off x="2498558" y="2438400"/>
              <a:ext cx="473242" cy="459884"/>
            </a:xfrm>
            <a:prstGeom prst="rect">
              <a:avLst/>
            </a:prstGeom>
            <a:noFill/>
          </p:spPr>
          <p:txBody>
            <a:bodyPr wrap="square" rtlCol="0">
              <a:spAutoFit/>
            </a:bodyPr>
            <a:lstStyle/>
            <a:p>
              <a:pPr defTabSz="1218996">
                <a:defRPr/>
              </a:pPr>
              <a:r>
                <a:rPr lang="en-US" sz="2400" dirty="0">
                  <a:solidFill>
                    <a:srgbClr val="FFFFFF"/>
                  </a:solidFill>
                  <a:latin typeface="Calibri"/>
                </a:rPr>
                <a:t>76</a:t>
              </a:r>
            </a:p>
          </p:txBody>
        </p:sp>
        <p:sp>
          <p:nvSpPr>
            <p:cNvPr id="116" name="TextBox 115"/>
            <p:cNvSpPr txBox="1"/>
            <p:nvPr/>
          </p:nvSpPr>
          <p:spPr>
            <a:xfrm>
              <a:off x="4503821" y="2590800"/>
              <a:ext cx="525379" cy="459884"/>
            </a:xfrm>
            <a:prstGeom prst="rect">
              <a:avLst/>
            </a:prstGeom>
            <a:noFill/>
          </p:spPr>
          <p:txBody>
            <a:bodyPr wrap="square" rtlCol="0">
              <a:spAutoFit/>
            </a:bodyPr>
            <a:lstStyle/>
            <a:p>
              <a:pPr defTabSz="1218996">
                <a:defRPr/>
              </a:pPr>
              <a:r>
                <a:rPr lang="en-US" sz="2400" dirty="0">
                  <a:solidFill>
                    <a:srgbClr val="FFFFFF"/>
                  </a:solidFill>
                  <a:latin typeface="Calibri"/>
                </a:rPr>
                <a:t>64</a:t>
              </a:r>
            </a:p>
          </p:txBody>
        </p:sp>
        <p:sp>
          <p:nvSpPr>
            <p:cNvPr id="117" name="TextBox 116"/>
            <p:cNvSpPr txBox="1"/>
            <p:nvPr/>
          </p:nvSpPr>
          <p:spPr>
            <a:xfrm>
              <a:off x="6553200" y="2362200"/>
              <a:ext cx="499979" cy="459884"/>
            </a:xfrm>
            <a:prstGeom prst="rect">
              <a:avLst/>
            </a:prstGeom>
            <a:noFill/>
          </p:spPr>
          <p:txBody>
            <a:bodyPr wrap="square" rtlCol="0">
              <a:spAutoFit/>
            </a:bodyPr>
            <a:lstStyle/>
            <a:p>
              <a:pPr defTabSz="1218996">
                <a:defRPr/>
              </a:pPr>
              <a:r>
                <a:rPr lang="en-US" sz="2400" dirty="0">
                  <a:solidFill>
                    <a:srgbClr val="FFFFFF"/>
                  </a:solidFill>
                  <a:latin typeface="Calibri"/>
                </a:rPr>
                <a:t>50</a:t>
              </a:r>
            </a:p>
          </p:txBody>
        </p:sp>
        <p:sp>
          <p:nvSpPr>
            <p:cNvPr id="118" name="TextBox 117"/>
            <p:cNvSpPr txBox="1"/>
            <p:nvPr/>
          </p:nvSpPr>
          <p:spPr>
            <a:xfrm>
              <a:off x="7712242" y="2209800"/>
              <a:ext cx="517358" cy="459884"/>
            </a:xfrm>
            <a:prstGeom prst="rect">
              <a:avLst/>
            </a:prstGeom>
            <a:noFill/>
          </p:spPr>
          <p:txBody>
            <a:bodyPr wrap="square" rtlCol="0">
              <a:spAutoFit/>
            </a:bodyPr>
            <a:lstStyle/>
            <a:p>
              <a:pPr defTabSz="1218996">
                <a:defRPr/>
              </a:pPr>
              <a:r>
                <a:rPr lang="en-US" sz="2400" dirty="0">
                  <a:solidFill>
                    <a:srgbClr val="FFFFFF"/>
                  </a:solidFill>
                  <a:latin typeface="Calibri"/>
                </a:rPr>
                <a:t>46</a:t>
              </a:r>
            </a:p>
          </p:txBody>
        </p:sp>
        <p:cxnSp>
          <p:nvCxnSpPr>
            <p:cNvPr id="119" name="Straight Connector 118"/>
            <p:cNvCxnSpPr>
              <a:stCxn id="124" idx="2"/>
            </p:cNvCxnSpPr>
            <p:nvPr/>
          </p:nvCxnSpPr>
          <p:spPr>
            <a:xfrm flipV="1">
              <a:off x="8001000" y="1905000"/>
              <a:ext cx="914400" cy="237945"/>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120" name="Oval 119"/>
            <p:cNvSpPr/>
            <p:nvPr/>
          </p:nvSpPr>
          <p:spPr>
            <a:xfrm flipH="1" flipV="1">
              <a:off x="1371600" y="2133600"/>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21" name="Oval 120"/>
            <p:cNvSpPr/>
            <p:nvPr/>
          </p:nvSpPr>
          <p:spPr>
            <a:xfrm flipH="1" flipV="1">
              <a:off x="2590800" y="2286000"/>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22" name="Oval 121"/>
            <p:cNvSpPr/>
            <p:nvPr/>
          </p:nvSpPr>
          <p:spPr>
            <a:xfrm flipH="1" flipV="1">
              <a:off x="4572000" y="2438400"/>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23" name="Oval 122"/>
            <p:cNvSpPr/>
            <p:nvPr/>
          </p:nvSpPr>
          <p:spPr>
            <a:xfrm flipH="1" flipV="1">
              <a:off x="6629400" y="2209800"/>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24" name="Oval 123"/>
            <p:cNvSpPr/>
            <p:nvPr/>
          </p:nvSpPr>
          <p:spPr>
            <a:xfrm flipH="1" flipV="1">
              <a:off x="7772400" y="2057400"/>
              <a:ext cx="228600" cy="171090"/>
            </a:xfrm>
            <a:prstGeom prst="ellipse">
              <a:avLst/>
            </a:prstGeom>
            <a:solidFill>
              <a:schemeClr val="accent2"/>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25" name="TextBox 124"/>
            <p:cNvSpPr txBox="1"/>
            <p:nvPr/>
          </p:nvSpPr>
          <p:spPr>
            <a:xfrm>
              <a:off x="1143000" y="1447800"/>
              <a:ext cx="1066800" cy="459884"/>
            </a:xfrm>
            <a:prstGeom prst="rect">
              <a:avLst/>
            </a:prstGeom>
            <a:noFill/>
          </p:spPr>
          <p:txBody>
            <a:bodyPr wrap="square" rtlCol="0">
              <a:spAutoFit/>
            </a:bodyPr>
            <a:lstStyle/>
            <a:p>
              <a:pPr defTabSz="1218996">
                <a:defRPr/>
              </a:pPr>
              <a:r>
                <a:rPr lang="en-US" sz="2400" dirty="0">
                  <a:solidFill>
                    <a:srgbClr val="FFFFFF"/>
                  </a:solidFill>
                  <a:latin typeface="Calibri"/>
                </a:rPr>
                <a:t>Time = t</a:t>
              </a:r>
              <a:r>
                <a:rPr lang="en-US" sz="2400" kern="0" baseline="-25000" dirty="0">
                  <a:solidFill>
                    <a:srgbClr val="FFFFFF"/>
                  </a:solidFill>
                  <a:latin typeface="Calibri"/>
                </a:rPr>
                <a:t>0</a:t>
              </a:r>
              <a:endParaRPr lang="en-US" sz="2400" baseline="-25000" dirty="0">
                <a:solidFill>
                  <a:srgbClr val="FFFFFF"/>
                </a:solidFill>
                <a:latin typeface="Calibri"/>
              </a:endParaRPr>
            </a:p>
          </p:txBody>
        </p:sp>
      </p:grpSp>
      <p:grpSp>
        <p:nvGrpSpPr>
          <p:cNvPr id="126" name="Group 77"/>
          <p:cNvGrpSpPr/>
          <p:nvPr/>
        </p:nvGrpSpPr>
        <p:grpSpPr>
          <a:xfrm>
            <a:off x="3403983" y="2819489"/>
            <a:ext cx="2641225" cy="1285871"/>
            <a:chOff x="2705100" y="2971797"/>
            <a:chExt cx="1981200" cy="1286052"/>
          </a:xfrm>
        </p:grpSpPr>
        <p:sp>
          <p:nvSpPr>
            <p:cNvPr id="127" name="TextBox 126"/>
            <p:cNvSpPr txBox="1"/>
            <p:nvPr/>
          </p:nvSpPr>
          <p:spPr>
            <a:xfrm>
              <a:off x="3048000" y="2971797"/>
              <a:ext cx="1176664" cy="418830"/>
            </a:xfrm>
            <a:prstGeom prst="rect">
              <a:avLst/>
            </a:prstGeom>
            <a:noFill/>
          </p:spPr>
          <p:txBody>
            <a:bodyPr wrap="none" rtlCol="0">
              <a:spAutoFit/>
            </a:bodyPr>
            <a:lstStyle/>
            <a:p>
              <a:pPr defTabSz="1218996">
                <a:defRPr/>
              </a:pPr>
              <a:r>
                <a:rPr lang="en-US" sz="2133" kern="0" dirty="0">
                  <a:solidFill>
                    <a:srgbClr val="FFFFFF"/>
                  </a:solidFill>
                  <a:latin typeface="Calibri" pitchFamily="34" charset="0"/>
                </a:rPr>
                <a:t>Nodes failed</a:t>
              </a:r>
            </a:p>
          </p:txBody>
        </p:sp>
        <p:cxnSp>
          <p:nvCxnSpPr>
            <p:cNvPr id="128" name="Straight Arrow Connector 127"/>
            <p:cNvCxnSpPr>
              <a:endCxn id="80" idx="4"/>
            </p:cNvCxnSpPr>
            <p:nvPr/>
          </p:nvCxnSpPr>
          <p:spPr>
            <a:xfrm>
              <a:off x="3810003" y="3480819"/>
              <a:ext cx="876297" cy="777030"/>
            </a:xfrm>
            <a:prstGeom prst="straightConnector1">
              <a:avLst/>
            </a:prstGeom>
            <a:noFill/>
            <a:ln w="19050" cap="flat" cmpd="sng" algn="ctr">
              <a:solidFill>
                <a:schemeClr val="tx1"/>
              </a:solidFill>
              <a:prstDash val="solid"/>
              <a:tailEnd type="arrow"/>
            </a:ln>
            <a:effectLst/>
          </p:spPr>
        </p:cxnSp>
        <p:cxnSp>
          <p:nvCxnSpPr>
            <p:cNvPr id="129" name="Straight Arrow Connector 128"/>
            <p:cNvCxnSpPr>
              <a:endCxn id="63" idx="4"/>
            </p:cNvCxnSpPr>
            <p:nvPr/>
          </p:nvCxnSpPr>
          <p:spPr>
            <a:xfrm flipH="1">
              <a:off x="2705100" y="3480815"/>
              <a:ext cx="653796" cy="624633"/>
            </a:xfrm>
            <a:prstGeom prst="straightConnector1">
              <a:avLst/>
            </a:prstGeom>
            <a:noFill/>
            <a:ln w="19050" cap="flat" cmpd="sng" algn="ctr">
              <a:solidFill>
                <a:schemeClr val="tx1"/>
              </a:solidFill>
              <a:prstDash val="solid"/>
              <a:tailEnd type="arrow"/>
            </a:ln>
            <a:effectLst/>
          </p:spPr>
        </p:cxnSp>
      </p:grpSp>
    </p:spTree>
    <p:custDataLst>
      <p:tags r:id="rId1"/>
    </p:custDataLst>
    <p:extLst>
      <p:ext uri="{BB962C8B-B14F-4D97-AF65-F5344CB8AC3E}">
        <p14:creationId xmlns:p14="http://schemas.microsoft.com/office/powerpoint/2010/main" val="3191558715"/>
      </p:ext>
    </p:extLst>
  </p:cSld>
  <p:clrMapOvr>
    <a:masterClrMapping/>
  </p:clrMapOvr>
  <p:transition advTm="10784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500" fill="hold"/>
                                        <p:tgtEl>
                                          <p:spTgt spid="80"/>
                                        </p:tgtEl>
                                        <p:attrNameLst>
                                          <p:attrName>fillcolor</p:attrName>
                                        </p:attrNameLst>
                                      </p:cBhvr>
                                      <p:to>
                                        <a:srgbClr val="FF0000"/>
                                      </p:to>
                                    </p:animClr>
                                    <p:set>
                                      <p:cBhvr>
                                        <p:cTn id="15" dur="500" fill="hold"/>
                                        <p:tgtEl>
                                          <p:spTgt spid="80"/>
                                        </p:tgtEl>
                                        <p:attrNameLst>
                                          <p:attrName>fill.type</p:attrName>
                                        </p:attrNameLst>
                                      </p:cBhvr>
                                      <p:to>
                                        <p:strVal val="solid"/>
                                      </p:to>
                                    </p:set>
                                    <p:set>
                                      <p:cBhvr>
                                        <p:cTn id="16" dur="500" fill="hold"/>
                                        <p:tgtEl>
                                          <p:spTgt spid="80"/>
                                        </p:tgtEl>
                                        <p:attrNameLst>
                                          <p:attrName>fill.on</p:attrName>
                                        </p:attrNameLst>
                                      </p:cBhvr>
                                      <p:to>
                                        <p:strVal val="true"/>
                                      </p:to>
                                    </p:set>
                                  </p:childTnLst>
                                </p:cTn>
                              </p:par>
                              <p:par>
                                <p:cTn id="17" presetID="7" presetClass="emph" presetSubtype="2" fill="hold" nodeType="withEffect">
                                  <p:stCondLst>
                                    <p:cond delay="0"/>
                                  </p:stCondLst>
                                  <p:childTnLst>
                                    <p:animClr clrSpc="rgb" dir="cw">
                                      <p:cBhvr>
                                        <p:cTn id="18" dur="500" fill="hold"/>
                                        <p:tgtEl>
                                          <p:spTgt spid="80"/>
                                        </p:tgtEl>
                                        <p:attrNameLst>
                                          <p:attrName>stroke.color</p:attrName>
                                        </p:attrNameLst>
                                      </p:cBhvr>
                                      <p:to>
                                        <a:srgbClr val="FF0000"/>
                                      </p:to>
                                    </p:animClr>
                                    <p:set>
                                      <p:cBhvr>
                                        <p:cTn id="19" dur="500" fill="hold"/>
                                        <p:tgtEl>
                                          <p:spTgt spid="80"/>
                                        </p:tgtEl>
                                        <p:attrNameLst>
                                          <p:attrName>stroke.on</p:attrName>
                                        </p:attrNameLst>
                                      </p:cBhvr>
                                      <p:to>
                                        <p:strVal val="true"/>
                                      </p:to>
                                    </p:set>
                                  </p:childTnLst>
                                </p:cTn>
                              </p:par>
                              <p:par>
                                <p:cTn id="20" presetID="1" presetClass="emph" presetSubtype="2" fill="hold" nodeType="withEffect">
                                  <p:stCondLst>
                                    <p:cond delay="0"/>
                                  </p:stCondLst>
                                  <p:childTnLst>
                                    <p:animClr clrSpc="rgb" dir="cw">
                                      <p:cBhvr>
                                        <p:cTn id="21" dur="500" fill="hold"/>
                                        <p:tgtEl>
                                          <p:spTgt spid="63"/>
                                        </p:tgtEl>
                                        <p:attrNameLst>
                                          <p:attrName>fillcolor</p:attrName>
                                        </p:attrNameLst>
                                      </p:cBhvr>
                                      <p:to>
                                        <a:srgbClr val="FF0000"/>
                                      </p:to>
                                    </p:animClr>
                                    <p:set>
                                      <p:cBhvr>
                                        <p:cTn id="22" dur="500" fill="hold"/>
                                        <p:tgtEl>
                                          <p:spTgt spid="63"/>
                                        </p:tgtEl>
                                        <p:attrNameLst>
                                          <p:attrName>fill.type</p:attrName>
                                        </p:attrNameLst>
                                      </p:cBhvr>
                                      <p:to>
                                        <p:strVal val="solid"/>
                                      </p:to>
                                    </p:set>
                                    <p:set>
                                      <p:cBhvr>
                                        <p:cTn id="23" dur="500" fill="hold"/>
                                        <p:tgtEl>
                                          <p:spTgt spid="63"/>
                                        </p:tgtEl>
                                        <p:attrNameLst>
                                          <p:attrName>fill.on</p:attrName>
                                        </p:attrNameLst>
                                      </p:cBhvr>
                                      <p:to>
                                        <p:strVal val="true"/>
                                      </p:to>
                                    </p:set>
                                  </p:childTnLst>
                                </p:cTn>
                              </p:par>
                              <p:par>
                                <p:cTn id="24" presetID="7" presetClass="emph" presetSubtype="2" fill="hold" nodeType="withEffect">
                                  <p:stCondLst>
                                    <p:cond delay="0"/>
                                  </p:stCondLst>
                                  <p:childTnLst>
                                    <p:animClr clrSpc="rgb" dir="cw">
                                      <p:cBhvr>
                                        <p:cTn id="25" dur="500" fill="hold"/>
                                        <p:tgtEl>
                                          <p:spTgt spid="63"/>
                                        </p:tgtEl>
                                        <p:attrNameLst>
                                          <p:attrName>stroke.color</p:attrName>
                                        </p:attrNameLst>
                                      </p:cBhvr>
                                      <p:to>
                                        <a:srgbClr val="FF0000"/>
                                      </p:to>
                                    </p:animClr>
                                    <p:set>
                                      <p:cBhvr>
                                        <p:cTn id="26" dur="500" fill="hold"/>
                                        <p:tgtEl>
                                          <p:spTgt spid="63"/>
                                        </p:tgtEl>
                                        <p:attrNameLst>
                                          <p:attrName>stroke.on</p:attrName>
                                        </p:attrNameLst>
                                      </p:cBhvr>
                                      <p:to>
                                        <p:strVal val="true"/>
                                      </p:to>
                                    </p:se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126"/>
                                        </p:tgtEl>
                                        <p:attrNameLst>
                                          <p:attrName>style.visibility</p:attrName>
                                        </p:attrNameLst>
                                      </p:cBhvr>
                                      <p:to>
                                        <p:strVal val="visible"/>
                                      </p:to>
                                    </p:set>
                                  </p:childTnLst>
                                </p:cTn>
                              </p:par>
                            </p:childTnLst>
                          </p:cTn>
                        </p:par>
                        <p:par>
                          <p:cTn id="30" fill="hold">
                            <p:stCondLst>
                              <p:cond delay="500"/>
                            </p:stCondLst>
                            <p:childTnLst>
                              <p:par>
                                <p:cTn id="31" presetID="2" presetClass="entr" presetSubtype="4" fill="hold" nodeType="afterEffect">
                                  <p:stCondLst>
                                    <p:cond delay="0"/>
                                  </p:stCondLst>
                                  <p:childTnLst>
                                    <p:set>
                                      <p:cBhvr>
                                        <p:cTn id="32" dur="1" fill="hold">
                                          <p:stCondLst>
                                            <p:cond delay="0"/>
                                          </p:stCondLst>
                                        </p:cTn>
                                        <p:tgtEl>
                                          <p:spTgt spid="81"/>
                                        </p:tgtEl>
                                        <p:attrNameLst>
                                          <p:attrName>style.visibility</p:attrName>
                                        </p:attrNameLst>
                                      </p:cBhvr>
                                      <p:to>
                                        <p:strVal val="visible"/>
                                      </p:to>
                                    </p:set>
                                    <p:anim calcmode="lin" valueType="num">
                                      <p:cBhvr additive="base">
                                        <p:cTn id="33" dur="500" fill="hold"/>
                                        <p:tgtEl>
                                          <p:spTgt spid="81"/>
                                        </p:tgtEl>
                                        <p:attrNameLst>
                                          <p:attrName>ppt_x</p:attrName>
                                        </p:attrNameLst>
                                      </p:cBhvr>
                                      <p:tavLst>
                                        <p:tav tm="0">
                                          <p:val>
                                            <p:strVal val="#ppt_x"/>
                                          </p:val>
                                        </p:tav>
                                        <p:tav tm="100000">
                                          <p:val>
                                            <p:strVal val="#ppt_x"/>
                                          </p:val>
                                        </p:tav>
                                      </p:tavLst>
                                    </p:anim>
                                    <p:anim calcmode="lin" valueType="num">
                                      <p:cBhvr additive="base">
                                        <p:cTn id="34"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bwMode="auto">
          <a:xfrm>
            <a:off x="3682699" y="1449397"/>
            <a:ext cx="7021994" cy="4706229"/>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24277" y="1038535"/>
            <a:ext cx="3260827" cy="3436295"/>
          </a:xfrm>
          <a:prstGeom prst="rect">
            <a:avLst/>
          </a:prstGeom>
        </p:spPr>
      </p:pic>
      <p:pic>
        <p:nvPicPr>
          <p:cNvPr id="9" name="Picture 8"/>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51211" y="-542729"/>
            <a:ext cx="3260827" cy="3436295"/>
          </a:xfrm>
          <a:prstGeom prst="rect">
            <a:avLst/>
          </a:prstGeom>
        </p:spPr>
      </p:pic>
      <p:pic>
        <p:nvPicPr>
          <p:cNvPr id="10" name="Picture 9"/>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63817" y="2968138"/>
            <a:ext cx="3260827" cy="3436295"/>
          </a:xfrm>
          <a:prstGeom prst="rect">
            <a:avLst/>
          </a:prstGeom>
        </p:spPr>
      </p:pic>
      <p:pic>
        <p:nvPicPr>
          <p:cNvPr id="11" name="Picture 10"/>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36474" y="4624233"/>
            <a:ext cx="3260827" cy="3436295"/>
          </a:xfrm>
          <a:prstGeom prst="rect">
            <a:avLst/>
          </a:prstGeom>
        </p:spPr>
      </p:pic>
      <p:pic>
        <p:nvPicPr>
          <p:cNvPr id="12" name="Picture 11"/>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787799" y="1038535"/>
            <a:ext cx="3260827" cy="3436295"/>
          </a:xfrm>
          <a:prstGeom prst="rect">
            <a:avLst/>
          </a:prstGeom>
        </p:spPr>
      </p:pic>
      <p:pic>
        <p:nvPicPr>
          <p:cNvPr id="13" name="Picture 12"/>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836478" y="3042970"/>
            <a:ext cx="3260827" cy="3436295"/>
          </a:xfrm>
          <a:prstGeom prst="rect">
            <a:avLst/>
          </a:prstGeom>
        </p:spPr>
      </p:pic>
      <p:sp>
        <p:nvSpPr>
          <p:cNvPr id="49" name="Title 2"/>
          <p:cNvSpPr>
            <a:spLocks noGrp="1"/>
          </p:cNvSpPr>
          <p:nvPr>
            <p:ph type="title"/>
          </p:nvPr>
        </p:nvSpPr>
        <p:spPr>
          <a:xfrm>
            <a:off x="169153" y="303242"/>
            <a:ext cx="11655840" cy="899537"/>
          </a:xfrm>
        </p:spPr>
        <p:txBody>
          <a:bodyPr/>
          <a:lstStyle/>
          <a:p>
            <a:r>
              <a:rPr lang="en-US" dirty="0" smtClean="0"/>
              <a:t>Cluster: </a:t>
            </a:r>
            <a:r>
              <a:rPr lang="en-US" dirty="0"/>
              <a:t>S</a:t>
            </a:r>
            <a:r>
              <a:rPr lang="en-US" dirty="0" smtClean="0"/>
              <a:t>ystem view</a:t>
            </a:r>
            <a:endParaRPr lang="en-US" dirty="0"/>
          </a:p>
        </p:txBody>
      </p:sp>
      <p:grpSp>
        <p:nvGrpSpPr>
          <p:cNvPr id="3" name="Group 2"/>
          <p:cNvGrpSpPr/>
          <p:nvPr/>
        </p:nvGrpSpPr>
        <p:grpSpPr>
          <a:xfrm>
            <a:off x="83625" y="1651558"/>
            <a:ext cx="3733356" cy="4752876"/>
            <a:chOff x="33194" y="877171"/>
            <a:chExt cx="3808218" cy="4848181"/>
          </a:xfrm>
        </p:grpSpPr>
        <p:sp>
          <p:nvSpPr>
            <p:cNvPr id="50" name="Content Placeholder 6"/>
            <p:cNvSpPr txBox="1">
              <a:spLocks/>
            </p:cNvSpPr>
            <p:nvPr/>
          </p:nvSpPr>
          <p:spPr>
            <a:xfrm>
              <a:off x="33194" y="877171"/>
              <a:ext cx="3808218" cy="118786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solidFill>
                    <a:srgbClr val="FFFFFF"/>
                  </a:solidFill>
                  <a:latin typeface="Segoe UI"/>
                </a:rPr>
                <a:t>System Services</a:t>
              </a:r>
            </a:p>
            <a:p>
              <a:pPr marL="0" indent="0">
                <a:buNone/>
              </a:pPr>
              <a:r>
                <a:rPr lang="en-US" sz="2353" dirty="0">
                  <a:solidFill>
                    <a:srgbClr val="FFFFFF"/>
                  </a:solidFill>
                  <a:latin typeface="Segoe UI"/>
                </a:rPr>
                <a:t> </a:t>
              </a:r>
            </a:p>
            <a:p>
              <a:pPr marL="0" indent="0">
                <a:buNone/>
              </a:pPr>
              <a:r>
                <a:rPr lang="en-US" sz="2353" dirty="0">
                  <a:solidFill>
                    <a:srgbClr val="FFFFFF"/>
                  </a:solidFill>
                  <a:latin typeface="Segoe UI"/>
                </a:rPr>
                <a:t>          Failover </a:t>
              </a:r>
            </a:p>
            <a:p>
              <a:pPr marL="0" indent="0">
                <a:buNone/>
              </a:pPr>
              <a:r>
                <a:rPr lang="en-US" sz="2353" dirty="0">
                  <a:solidFill>
                    <a:srgbClr val="FFFFFF"/>
                  </a:solidFill>
                  <a:latin typeface="Segoe UI"/>
                </a:rPr>
                <a:t>          manager</a:t>
              </a:r>
            </a:p>
            <a:p>
              <a:pPr marL="0" indent="0">
                <a:buNone/>
              </a:pPr>
              <a:endParaRPr lang="en-US" sz="2353" dirty="0">
                <a:solidFill>
                  <a:srgbClr val="FFFFFF"/>
                </a:solidFill>
                <a:latin typeface="Segoe UI"/>
              </a:endParaRPr>
            </a:p>
            <a:p>
              <a:pPr marL="0" indent="0">
                <a:buNone/>
              </a:pPr>
              <a:r>
                <a:rPr lang="en-US" sz="2353" dirty="0">
                  <a:solidFill>
                    <a:srgbClr val="FFFFFF"/>
                  </a:solidFill>
                  <a:latin typeface="Segoe UI"/>
                </a:rPr>
                <a:t>           Cluster </a:t>
              </a:r>
            </a:p>
            <a:p>
              <a:pPr marL="0" indent="0">
                <a:buNone/>
              </a:pPr>
              <a:r>
                <a:rPr lang="en-US" sz="2353" dirty="0">
                  <a:solidFill>
                    <a:srgbClr val="FFFFFF"/>
                  </a:solidFill>
                  <a:latin typeface="Segoe UI"/>
                </a:rPr>
                <a:t>           manager</a:t>
              </a:r>
            </a:p>
            <a:p>
              <a:pPr marL="0" indent="0">
                <a:buNone/>
              </a:pPr>
              <a:endParaRPr lang="en-US" sz="2353" dirty="0">
                <a:solidFill>
                  <a:srgbClr val="FFFFFF"/>
                </a:solidFill>
                <a:latin typeface="Segoe UI"/>
              </a:endParaRPr>
            </a:p>
            <a:p>
              <a:pPr marL="0" indent="0">
                <a:buNone/>
              </a:pPr>
              <a:r>
                <a:rPr lang="en-US" sz="2353" dirty="0">
                  <a:solidFill>
                    <a:srgbClr val="FFFFFF"/>
                  </a:solidFill>
                  <a:latin typeface="Segoe UI"/>
                </a:rPr>
                <a:t>           Naming</a:t>
              </a:r>
            </a:p>
            <a:p>
              <a:pPr marL="0" indent="0">
                <a:buNone/>
              </a:pPr>
              <a:endParaRPr lang="en-US" sz="2353" dirty="0">
                <a:solidFill>
                  <a:srgbClr val="FFFFFF"/>
                </a:solidFill>
                <a:latin typeface="Segoe UI"/>
              </a:endParaRPr>
            </a:p>
            <a:p>
              <a:pPr marL="0" indent="0">
                <a:buNone/>
              </a:pPr>
              <a:r>
                <a:rPr lang="en-US" sz="2353" dirty="0">
                  <a:solidFill>
                    <a:srgbClr val="FFFFFF"/>
                  </a:solidFill>
                  <a:latin typeface="Segoe UI"/>
                </a:rPr>
                <a:t>           Image </a:t>
              </a:r>
            </a:p>
            <a:p>
              <a:pPr marL="0" indent="0">
                <a:buNone/>
              </a:pPr>
              <a:r>
                <a:rPr lang="en-US" sz="2353" dirty="0">
                  <a:solidFill>
                    <a:srgbClr val="FFFFFF"/>
                  </a:solidFill>
                  <a:latin typeface="Segoe UI"/>
                </a:rPr>
                <a:t>           store</a:t>
              </a:r>
            </a:p>
            <a:p>
              <a:pPr marL="0" indent="0">
                <a:buNone/>
              </a:pPr>
              <a:endParaRPr lang="en-US" sz="2353" dirty="0">
                <a:solidFill>
                  <a:srgbClr val="FFFFFF"/>
                </a:solidFill>
                <a:latin typeface="Segoe UI"/>
              </a:endParaRPr>
            </a:p>
          </p:txBody>
        </p:sp>
        <p:pic>
          <p:nvPicPr>
            <p:cNvPr id="51" name="Picture 50"/>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5725" y="1796959"/>
              <a:ext cx="623614" cy="623614"/>
            </a:xfrm>
            <a:prstGeom prst="rect">
              <a:avLst/>
            </a:prstGeom>
          </p:spPr>
        </p:pic>
        <p:pic>
          <p:nvPicPr>
            <p:cNvPr id="52" name="Picture 51"/>
            <p:cNvPicPr>
              <a:picLocks noChangeAspect="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4019" y="2924402"/>
              <a:ext cx="780290" cy="780290"/>
            </a:xfrm>
            <a:prstGeom prst="rect">
              <a:avLst/>
            </a:prstGeom>
          </p:spPr>
        </p:pic>
        <p:pic>
          <p:nvPicPr>
            <p:cNvPr id="54" name="Picture 53"/>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45938" y="3878262"/>
              <a:ext cx="780290" cy="780290"/>
            </a:xfrm>
            <a:prstGeom prst="rect">
              <a:avLst/>
            </a:prstGeom>
          </p:spPr>
        </p:pic>
        <p:pic>
          <p:nvPicPr>
            <p:cNvPr id="2" name="Picture 1"/>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45938" y="4945062"/>
              <a:ext cx="780290" cy="780290"/>
            </a:xfrm>
            <a:prstGeom prst="rect">
              <a:avLst/>
            </a:prstGeom>
          </p:spPr>
        </p:pic>
      </p:grpSp>
      <p:pic>
        <p:nvPicPr>
          <p:cNvPr id="16" name="Picture 15"/>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708576" y="717293"/>
            <a:ext cx="611355" cy="611355"/>
          </a:xfrm>
          <a:prstGeom prst="rect">
            <a:avLst/>
          </a:prstGeom>
        </p:spPr>
      </p:pic>
      <p:pic>
        <p:nvPicPr>
          <p:cNvPr id="17" name="Picture 16"/>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748731" y="2289175"/>
            <a:ext cx="611355" cy="611355"/>
          </a:xfrm>
          <a:prstGeom prst="rect">
            <a:avLst/>
          </a:prstGeom>
        </p:spPr>
      </p:pic>
      <p:pic>
        <p:nvPicPr>
          <p:cNvPr id="18" name="Picture 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866382" y="4311592"/>
            <a:ext cx="611355" cy="611355"/>
          </a:xfrm>
          <a:prstGeom prst="rect">
            <a:avLst/>
          </a:prstGeom>
        </p:spPr>
      </p:pic>
      <p:pic>
        <p:nvPicPr>
          <p:cNvPr id="19" name="Picture 18"/>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955045" y="2194098"/>
            <a:ext cx="764951" cy="764951"/>
          </a:xfrm>
          <a:prstGeom prst="rect">
            <a:avLst/>
          </a:prstGeom>
        </p:spPr>
      </p:pic>
      <p:pic>
        <p:nvPicPr>
          <p:cNvPr id="20" name="Picture 19"/>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050739" y="4120740"/>
            <a:ext cx="764951" cy="764951"/>
          </a:xfrm>
          <a:prstGeom prst="rect">
            <a:avLst/>
          </a:prstGeom>
        </p:spPr>
      </p:pic>
      <p:pic>
        <p:nvPicPr>
          <p:cNvPr id="21" name="Picture 20"/>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890041" y="5801536"/>
            <a:ext cx="764951" cy="764951"/>
          </a:xfrm>
          <a:prstGeom prst="rect">
            <a:avLst/>
          </a:prstGeom>
        </p:spPr>
      </p:pic>
      <p:pic>
        <p:nvPicPr>
          <p:cNvPr id="22" name="Picture 21"/>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6833966" y="5803711"/>
            <a:ext cx="764951" cy="764951"/>
          </a:xfrm>
          <a:prstGeom prst="rect">
            <a:avLst/>
          </a:prstGeom>
        </p:spPr>
      </p:pic>
      <p:pic>
        <p:nvPicPr>
          <p:cNvPr id="23" name="Picture 22"/>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8992931" y="4169626"/>
            <a:ext cx="764951" cy="764951"/>
          </a:xfrm>
          <a:prstGeom prst="rect">
            <a:avLst/>
          </a:prstGeom>
        </p:spPr>
      </p:pic>
      <p:pic>
        <p:nvPicPr>
          <p:cNvPr id="24" name="Picture 23"/>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045045" y="4120740"/>
            <a:ext cx="764951" cy="764951"/>
          </a:xfrm>
          <a:prstGeom prst="rect">
            <a:avLst/>
          </a:prstGeom>
        </p:spPr>
      </p:pic>
      <p:pic>
        <p:nvPicPr>
          <p:cNvPr id="26" name="Picture 25"/>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960477" y="2235707"/>
            <a:ext cx="647339" cy="647339"/>
          </a:xfrm>
          <a:prstGeom prst="rect">
            <a:avLst/>
          </a:prstGeom>
        </p:spPr>
      </p:pic>
      <p:pic>
        <p:nvPicPr>
          <p:cNvPr id="27" name="Picture 26"/>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859741" y="679790"/>
            <a:ext cx="647339" cy="647339"/>
          </a:xfrm>
          <a:prstGeom prst="rect">
            <a:avLst/>
          </a:prstGeom>
        </p:spPr>
      </p:pic>
      <p:pic>
        <p:nvPicPr>
          <p:cNvPr id="28" name="Picture 27"/>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891539" y="2268936"/>
            <a:ext cx="647339" cy="647339"/>
          </a:xfrm>
          <a:prstGeom prst="rect">
            <a:avLst/>
          </a:prstGeom>
        </p:spPr>
      </p:pic>
    </p:spTree>
    <p:custDataLst>
      <p:tags r:id="rId1"/>
    </p:custDataLst>
    <p:extLst>
      <p:ext uri="{BB962C8B-B14F-4D97-AF65-F5344CB8AC3E}">
        <p14:creationId xmlns:p14="http://schemas.microsoft.com/office/powerpoint/2010/main" val="1373986841"/>
      </p:ext>
    </p:extLst>
  </p:cSld>
  <p:clrMapOvr>
    <a:masterClrMapping/>
  </p:clrMapOvr>
  <p:transition advTm="1841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139432"/>
          </a:xfrm>
        </p:spPr>
        <p:txBody>
          <a:bodyPr/>
          <a:lstStyle/>
          <a:p>
            <a:r>
              <a:rPr lang="en-US" dirty="0" smtClean="0"/>
              <a:t>Demo:</a:t>
            </a:r>
            <a:br>
              <a:rPr lang="en-US" dirty="0" smtClean="0"/>
            </a:br>
            <a:r>
              <a:rPr lang="en-US" dirty="0" smtClean="0"/>
              <a:t>Service Fabric Explorer</a:t>
            </a:r>
            <a:endParaRPr lang="en-US" dirty="0"/>
          </a:p>
        </p:txBody>
      </p:sp>
      <p:grpSp>
        <p:nvGrpSpPr>
          <p:cNvPr id="5" name="Group 4"/>
          <p:cNvGrpSpPr/>
          <p:nvPr/>
        </p:nvGrpSpPr>
        <p:grpSpPr>
          <a:xfrm>
            <a:off x="707921" y="3672348"/>
            <a:ext cx="2749209" cy="2460674"/>
            <a:chOff x="509263" y="734634"/>
            <a:chExt cx="4258793" cy="5562600"/>
          </a:xfrm>
        </p:grpSpPr>
        <p:grpSp>
          <p:nvGrpSpPr>
            <p:cNvPr id="6" name="Group 5"/>
            <p:cNvGrpSpPr/>
            <p:nvPr/>
          </p:nvGrpSpPr>
          <p:grpSpPr>
            <a:xfrm>
              <a:off x="509263" y="1514322"/>
              <a:ext cx="4163327" cy="4158599"/>
              <a:chOff x="513213" y="1516062"/>
              <a:chExt cx="4163327" cy="4158599"/>
            </a:xfrm>
            <a:solidFill>
              <a:srgbClr val="FFA800"/>
            </a:solidFill>
          </p:grpSpPr>
          <p:sp>
            <p:nvSpPr>
              <p:cNvPr id="8" name="Oval 7"/>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p:cNvSpPr/>
            <p:nvPr/>
          </p:nvSpPr>
          <p:spPr bwMode="auto">
            <a:xfrm rot="765383">
              <a:off x="2187269" y="734634"/>
              <a:ext cx="2580787" cy="5562600"/>
            </a:xfrm>
            <a:prstGeom prst="rect">
              <a:avLst/>
            </a:prstGeom>
            <a:solidFill>
              <a:srgbClr val="00188F">
                <a:alpha val="1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4579560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Reliability and hosting subsystems</a:t>
            </a:r>
          </a:p>
        </p:txBody>
      </p:sp>
      <p:sp>
        <p:nvSpPr>
          <p:cNvPr id="289" name="Hexagon 288"/>
          <p:cNvSpPr/>
          <p:nvPr/>
        </p:nvSpPr>
        <p:spPr>
          <a:xfrm>
            <a:off x="68095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0" name="Hexagon 289"/>
          <p:cNvSpPr/>
          <p:nvPr/>
        </p:nvSpPr>
        <p:spPr>
          <a:xfrm>
            <a:off x="1130949"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1" name="Hexagon 290"/>
          <p:cNvSpPr/>
          <p:nvPr/>
        </p:nvSpPr>
        <p:spPr>
          <a:xfrm>
            <a:off x="158338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2" name="Hexagon 291"/>
          <p:cNvSpPr/>
          <p:nvPr/>
        </p:nvSpPr>
        <p:spPr>
          <a:xfrm>
            <a:off x="2033379"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3" name="Hexagon 292"/>
          <p:cNvSpPr/>
          <p:nvPr/>
        </p:nvSpPr>
        <p:spPr>
          <a:xfrm>
            <a:off x="2486975"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4" name="Hexagon 293"/>
          <p:cNvSpPr/>
          <p:nvPr/>
        </p:nvSpPr>
        <p:spPr>
          <a:xfrm>
            <a:off x="293337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5" name="Hexagon 294"/>
          <p:cNvSpPr/>
          <p:nvPr/>
        </p:nvSpPr>
        <p:spPr>
          <a:xfrm>
            <a:off x="3382206"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6" name="Hexagon 295"/>
          <p:cNvSpPr/>
          <p:nvPr/>
        </p:nvSpPr>
        <p:spPr>
          <a:xfrm>
            <a:off x="3841014"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7" name="Hexagon 296"/>
          <p:cNvSpPr/>
          <p:nvPr/>
        </p:nvSpPr>
        <p:spPr>
          <a:xfrm>
            <a:off x="4293793"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8" name="Hexagon 297"/>
          <p:cNvSpPr/>
          <p:nvPr/>
        </p:nvSpPr>
        <p:spPr>
          <a:xfrm>
            <a:off x="474379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9" name="Hexagon 298"/>
          <p:cNvSpPr/>
          <p:nvPr/>
        </p:nvSpPr>
        <p:spPr>
          <a:xfrm>
            <a:off x="5196223"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0" name="Hexagon 299"/>
          <p:cNvSpPr/>
          <p:nvPr/>
        </p:nvSpPr>
        <p:spPr>
          <a:xfrm>
            <a:off x="564622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1" name="Hexagon 300"/>
          <p:cNvSpPr/>
          <p:nvPr/>
        </p:nvSpPr>
        <p:spPr>
          <a:xfrm>
            <a:off x="6096217"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2" name="Hexagon 301"/>
          <p:cNvSpPr/>
          <p:nvPr/>
        </p:nvSpPr>
        <p:spPr>
          <a:xfrm>
            <a:off x="654905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3" name="Hexagon 302"/>
          <p:cNvSpPr/>
          <p:nvPr/>
        </p:nvSpPr>
        <p:spPr>
          <a:xfrm>
            <a:off x="7001484"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4" name="Hexagon 303"/>
          <p:cNvSpPr/>
          <p:nvPr/>
        </p:nvSpPr>
        <p:spPr>
          <a:xfrm>
            <a:off x="7451481"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5" name="Hexagon 304"/>
          <p:cNvSpPr/>
          <p:nvPr/>
        </p:nvSpPr>
        <p:spPr>
          <a:xfrm>
            <a:off x="7906652"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6" name="Hexagon 305"/>
          <p:cNvSpPr/>
          <p:nvPr/>
        </p:nvSpPr>
        <p:spPr>
          <a:xfrm>
            <a:off x="8357111"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7" name="Hexagon 306"/>
          <p:cNvSpPr/>
          <p:nvPr/>
        </p:nvSpPr>
        <p:spPr>
          <a:xfrm>
            <a:off x="8801582"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8" name="Hexagon 307"/>
          <p:cNvSpPr/>
          <p:nvPr/>
        </p:nvSpPr>
        <p:spPr>
          <a:xfrm>
            <a:off x="9251579"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9" name="Hexagon 308"/>
          <p:cNvSpPr/>
          <p:nvPr/>
        </p:nvSpPr>
        <p:spPr>
          <a:xfrm>
            <a:off x="9702887"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0" name="Hexagon 309"/>
          <p:cNvSpPr/>
          <p:nvPr/>
        </p:nvSpPr>
        <p:spPr>
          <a:xfrm>
            <a:off x="10155721"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1" name="Hexagon 310"/>
          <p:cNvSpPr/>
          <p:nvPr/>
        </p:nvSpPr>
        <p:spPr>
          <a:xfrm>
            <a:off x="10604555"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2" name="Hexagon 311"/>
          <p:cNvSpPr/>
          <p:nvPr/>
        </p:nvSpPr>
        <p:spPr>
          <a:xfrm>
            <a:off x="11057389"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4" name="Rectangle 313"/>
          <p:cNvSpPr/>
          <p:nvPr/>
        </p:nvSpPr>
        <p:spPr>
          <a:xfrm>
            <a:off x="664708" y="2239240"/>
            <a:ext cx="10884543" cy="4298856"/>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endParaRPr>
          </a:p>
        </p:txBody>
      </p:sp>
      <p:sp>
        <p:nvSpPr>
          <p:cNvPr id="315" name="Rectangle 314"/>
          <p:cNvSpPr/>
          <p:nvPr/>
        </p:nvSpPr>
        <p:spPr bwMode="auto">
          <a:xfrm>
            <a:off x="2860625" y="3244189"/>
            <a:ext cx="2100878" cy="12119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Communication</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7" name="Rectangle 316"/>
          <p:cNvSpPr/>
          <p:nvPr/>
        </p:nvSpPr>
        <p:spPr bwMode="auto">
          <a:xfrm>
            <a:off x="741367" y="3238483"/>
            <a:ext cx="2024219" cy="31766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Management</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8" name="Rectangle 317"/>
          <p:cNvSpPr/>
          <p:nvPr/>
        </p:nvSpPr>
        <p:spPr bwMode="auto">
          <a:xfrm>
            <a:off x="5056541" y="3244189"/>
            <a:ext cx="2100878" cy="121198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Reliability</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9" name="Rectangle 318"/>
          <p:cNvSpPr/>
          <p:nvPr/>
        </p:nvSpPr>
        <p:spPr bwMode="auto">
          <a:xfrm>
            <a:off x="7252457" y="3245483"/>
            <a:ext cx="2100878" cy="121068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Hosting</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0" name="Rectangle 319"/>
          <p:cNvSpPr/>
          <p:nvPr/>
        </p:nvSpPr>
        <p:spPr bwMode="auto">
          <a:xfrm>
            <a:off x="9448374" y="3238483"/>
            <a:ext cx="2034338" cy="31766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Testability</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2" name="Rectangle 321"/>
          <p:cNvSpPr/>
          <p:nvPr/>
        </p:nvSpPr>
        <p:spPr bwMode="auto">
          <a:xfrm>
            <a:off x="2860623" y="4530874"/>
            <a:ext cx="6492713"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Federation </a:t>
            </a:r>
          </a:p>
        </p:txBody>
      </p:sp>
      <p:sp>
        <p:nvSpPr>
          <p:cNvPr id="324" name="Rectangle 323"/>
          <p:cNvSpPr/>
          <p:nvPr/>
        </p:nvSpPr>
        <p:spPr bwMode="auto">
          <a:xfrm>
            <a:off x="2860623" y="5492266"/>
            <a:ext cx="6482902" cy="92291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Transport</a:t>
            </a:r>
          </a:p>
        </p:txBody>
      </p:sp>
      <p:sp>
        <p:nvSpPr>
          <p:cNvPr id="328" name="Freeform 17"/>
          <p:cNvSpPr>
            <a:spLocks noChangeAspect="1" noEditPoints="1"/>
          </p:cNvSpPr>
          <p:nvPr/>
        </p:nvSpPr>
        <p:spPr bwMode="black">
          <a:xfrm>
            <a:off x="3816958" y="3357208"/>
            <a:ext cx="289472" cy="289806"/>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29" name="Freeform 15"/>
          <p:cNvSpPr>
            <a:spLocks noChangeAspect="1" noEditPoints="1"/>
          </p:cNvSpPr>
          <p:nvPr/>
        </p:nvSpPr>
        <p:spPr bwMode="black">
          <a:xfrm>
            <a:off x="8130667" y="3344369"/>
            <a:ext cx="276690" cy="277008"/>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nvGrpSpPr>
          <p:cNvPr id="332" name="Group 331"/>
          <p:cNvGrpSpPr/>
          <p:nvPr/>
        </p:nvGrpSpPr>
        <p:grpSpPr>
          <a:xfrm>
            <a:off x="5959792" y="4594454"/>
            <a:ext cx="291896" cy="293228"/>
            <a:chOff x="513213" y="1516062"/>
            <a:chExt cx="4163327" cy="4158599"/>
          </a:xfrm>
          <a:solidFill>
            <a:schemeClr val="tx1"/>
          </a:solidFill>
        </p:grpSpPr>
        <p:sp>
          <p:nvSpPr>
            <p:cNvPr id="334" name="Oval 333"/>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5" name="Oval 334"/>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6" name="Oval 335"/>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7" name="Oval 336"/>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Oval 337"/>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9" name="Rectangle 338"/>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0" name="Rectangle 339"/>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Rectangle 340"/>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2" name="Rectangle 341"/>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Rectangle 342"/>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4" name="Freeform 9"/>
          <p:cNvSpPr>
            <a:spLocks noChangeAspect="1" noEditPoints="1"/>
          </p:cNvSpPr>
          <p:nvPr/>
        </p:nvSpPr>
        <p:spPr bwMode="black">
          <a:xfrm>
            <a:off x="1536812" y="4382139"/>
            <a:ext cx="316081" cy="2562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345" name="Freeform 139"/>
          <p:cNvSpPr>
            <a:spLocks noChangeAspect="1" noEditPoints="1"/>
          </p:cNvSpPr>
          <p:nvPr/>
        </p:nvSpPr>
        <p:spPr bwMode="black">
          <a:xfrm>
            <a:off x="5990055" y="5569413"/>
            <a:ext cx="233648" cy="28138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47" name="Rectangle 346"/>
          <p:cNvSpPr/>
          <p:nvPr/>
        </p:nvSpPr>
        <p:spPr bwMode="auto">
          <a:xfrm>
            <a:off x="735170" y="2273575"/>
            <a:ext cx="10747541"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Application Programming Models </a:t>
            </a:r>
          </a:p>
        </p:txBody>
      </p:sp>
      <p:sp>
        <p:nvSpPr>
          <p:cNvPr id="348" name="Freeform 5"/>
          <p:cNvSpPr>
            <a:spLocks noEditPoints="1"/>
          </p:cNvSpPr>
          <p:nvPr/>
        </p:nvSpPr>
        <p:spPr bwMode="black">
          <a:xfrm>
            <a:off x="5931806" y="2383171"/>
            <a:ext cx="368501" cy="314952"/>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49" name="Freeform 115"/>
          <p:cNvSpPr>
            <a:spLocks noChangeAspect="1" noEditPoints="1"/>
          </p:cNvSpPr>
          <p:nvPr/>
        </p:nvSpPr>
        <p:spPr bwMode="black">
          <a:xfrm>
            <a:off x="10339897" y="4371285"/>
            <a:ext cx="273402" cy="268520"/>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cxnSp>
        <p:nvCxnSpPr>
          <p:cNvPr id="350" name="Straight Connector 349"/>
          <p:cNvCxnSpPr/>
          <p:nvPr/>
        </p:nvCxnSpPr>
        <p:spPr>
          <a:xfrm>
            <a:off x="1039065" y="1808975"/>
            <a:ext cx="226397" cy="132971"/>
          </a:xfrm>
          <a:prstGeom prst="line">
            <a:avLst/>
          </a:prstGeom>
          <a:noFill/>
          <a:ln w="6350" cap="flat" cmpd="sng" algn="ctr">
            <a:solidFill>
              <a:srgbClr val="5B9BD5"/>
            </a:solidFill>
            <a:prstDash val="solid"/>
            <a:miter lim="800000"/>
          </a:ln>
          <a:effectLst/>
        </p:spPr>
      </p:cxnSp>
      <p:cxnSp>
        <p:nvCxnSpPr>
          <p:cNvPr id="351" name="Straight Connector 350"/>
          <p:cNvCxnSpPr/>
          <p:nvPr/>
        </p:nvCxnSpPr>
        <p:spPr>
          <a:xfrm flipV="1">
            <a:off x="812701" y="1814681"/>
            <a:ext cx="226364" cy="127265"/>
          </a:xfrm>
          <a:prstGeom prst="line">
            <a:avLst/>
          </a:prstGeom>
          <a:noFill/>
          <a:ln w="6350" cap="flat" cmpd="sng" algn="ctr">
            <a:solidFill>
              <a:srgbClr val="5B9BD5"/>
            </a:solidFill>
            <a:prstDash val="solid"/>
            <a:miter lim="800000"/>
          </a:ln>
          <a:effectLst/>
        </p:spPr>
      </p:cxnSp>
      <p:cxnSp>
        <p:nvCxnSpPr>
          <p:cNvPr id="352" name="Straight Connector 351"/>
          <p:cNvCxnSpPr/>
          <p:nvPr/>
        </p:nvCxnSpPr>
        <p:spPr>
          <a:xfrm>
            <a:off x="1489061" y="1808975"/>
            <a:ext cx="226397" cy="132971"/>
          </a:xfrm>
          <a:prstGeom prst="line">
            <a:avLst/>
          </a:prstGeom>
          <a:noFill/>
          <a:ln w="6350" cap="flat" cmpd="sng" algn="ctr">
            <a:solidFill>
              <a:srgbClr val="5B9BD5"/>
            </a:solidFill>
            <a:prstDash val="solid"/>
            <a:miter lim="800000"/>
          </a:ln>
          <a:effectLst/>
        </p:spPr>
      </p:cxnSp>
      <p:cxnSp>
        <p:nvCxnSpPr>
          <p:cNvPr id="353" name="Straight Connector 352"/>
          <p:cNvCxnSpPr/>
          <p:nvPr/>
        </p:nvCxnSpPr>
        <p:spPr>
          <a:xfrm flipV="1">
            <a:off x="1262697" y="1814681"/>
            <a:ext cx="226364" cy="127265"/>
          </a:xfrm>
          <a:prstGeom prst="line">
            <a:avLst/>
          </a:prstGeom>
          <a:noFill/>
          <a:ln w="6350" cap="flat" cmpd="sng" algn="ctr">
            <a:solidFill>
              <a:srgbClr val="5B9BD5"/>
            </a:solidFill>
            <a:prstDash val="solid"/>
            <a:miter lim="800000"/>
          </a:ln>
          <a:effectLst/>
        </p:spPr>
      </p:cxnSp>
      <p:cxnSp>
        <p:nvCxnSpPr>
          <p:cNvPr id="354" name="Straight Connector 353"/>
          <p:cNvCxnSpPr/>
          <p:nvPr/>
        </p:nvCxnSpPr>
        <p:spPr>
          <a:xfrm>
            <a:off x="1941495" y="1808975"/>
            <a:ext cx="226397" cy="132971"/>
          </a:xfrm>
          <a:prstGeom prst="line">
            <a:avLst/>
          </a:prstGeom>
          <a:noFill/>
          <a:ln w="6350" cap="flat" cmpd="sng" algn="ctr">
            <a:solidFill>
              <a:srgbClr val="5B9BD5"/>
            </a:solidFill>
            <a:prstDash val="solid"/>
            <a:miter lim="800000"/>
          </a:ln>
          <a:effectLst/>
        </p:spPr>
      </p:cxnSp>
      <p:cxnSp>
        <p:nvCxnSpPr>
          <p:cNvPr id="355" name="Straight Connector 354"/>
          <p:cNvCxnSpPr/>
          <p:nvPr/>
        </p:nvCxnSpPr>
        <p:spPr>
          <a:xfrm flipV="1">
            <a:off x="1715131" y="1814681"/>
            <a:ext cx="226364" cy="127265"/>
          </a:xfrm>
          <a:prstGeom prst="line">
            <a:avLst/>
          </a:prstGeom>
          <a:noFill/>
          <a:ln w="6350" cap="flat" cmpd="sng" algn="ctr">
            <a:solidFill>
              <a:srgbClr val="5B9BD5"/>
            </a:solidFill>
            <a:prstDash val="solid"/>
            <a:miter lim="800000"/>
          </a:ln>
          <a:effectLst/>
        </p:spPr>
      </p:cxnSp>
      <p:cxnSp>
        <p:nvCxnSpPr>
          <p:cNvPr id="356" name="Straight Connector 355"/>
          <p:cNvCxnSpPr/>
          <p:nvPr/>
        </p:nvCxnSpPr>
        <p:spPr>
          <a:xfrm>
            <a:off x="2391492" y="1808975"/>
            <a:ext cx="226397" cy="132971"/>
          </a:xfrm>
          <a:prstGeom prst="line">
            <a:avLst/>
          </a:prstGeom>
          <a:noFill/>
          <a:ln w="6350" cap="flat" cmpd="sng" algn="ctr">
            <a:solidFill>
              <a:srgbClr val="5B9BD5"/>
            </a:solidFill>
            <a:prstDash val="solid"/>
            <a:miter lim="800000"/>
          </a:ln>
          <a:effectLst/>
        </p:spPr>
      </p:cxnSp>
      <p:cxnSp>
        <p:nvCxnSpPr>
          <p:cNvPr id="357" name="Straight Connector 356"/>
          <p:cNvCxnSpPr/>
          <p:nvPr/>
        </p:nvCxnSpPr>
        <p:spPr>
          <a:xfrm flipV="1">
            <a:off x="2165128" y="1814681"/>
            <a:ext cx="226364" cy="127265"/>
          </a:xfrm>
          <a:prstGeom prst="line">
            <a:avLst/>
          </a:prstGeom>
          <a:noFill/>
          <a:ln w="6350" cap="flat" cmpd="sng" algn="ctr">
            <a:solidFill>
              <a:srgbClr val="5B9BD5"/>
            </a:solidFill>
            <a:prstDash val="solid"/>
            <a:miter lim="800000"/>
          </a:ln>
          <a:effectLst/>
        </p:spPr>
      </p:cxnSp>
      <p:cxnSp>
        <p:nvCxnSpPr>
          <p:cNvPr id="358" name="Straight Connector 357"/>
          <p:cNvCxnSpPr/>
          <p:nvPr/>
        </p:nvCxnSpPr>
        <p:spPr>
          <a:xfrm>
            <a:off x="2837889" y="1808975"/>
            <a:ext cx="226397" cy="132971"/>
          </a:xfrm>
          <a:prstGeom prst="line">
            <a:avLst/>
          </a:prstGeom>
          <a:noFill/>
          <a:ln w="6350" cap="flat" cmpd="sng" algn="ctr">
            <a:solidFill>
              <a:srgbClr val="5B9BD5"/>
            </a:solidFill>
            <a:prstDash val="solid"/>
            <a:miter lim="800000"/>
          </a:ln>
          <a:effectLst/>
        </p:spPr>
      </p:cxnSp>
      <p:cxnSp>
        <p:nvCxnSpPr>
          <p:cNvPr id="359" name="Straight Connector 358"/>
          <p:cNvCxnSpPr/>
          <p:nvPr/>
        </p:nvCxnSpPr>
        <p:spPr>
          <a:xfrm flipV="1">
            <a:off x="2611524" y="1814681"/>
            <a:ext cx="226364" cy="127265"/>
          </a:xfrm>
          <a:prstGeom prst="line">
            <a:avLst/>
          </a:prstGeom>
          <a:noFill/>
          <a:ln w="6350" cap="flat" cmpd="sng" algn="ctr">
            <a:solidFill>
              <a:srgbClr val="5B9BD5"/>
            </a:solidFill>
            <a:prstDash val="solid"/>
            <a:miter lim="800000"/>
          </a:ln>
          <a:effectLst/>
        </p:spPr>
      </p:cxnSp>
      <p:cxnSp>
        <p:nvCxnSpPr>
          <p:cNvPr id="360" name="Straight Connector 359"/>
          <p:cNvCxnSpPr/>
          <p:nvPr/>
        </p:nvCxnSpPr>
        <p:spPr>
          <a:xfrm>
            <a:off x="3287885" y="1808975"/>
            <a:ext cx="226397" cy="132971"/>
          </a:xfrm>
          <a:prstGeom prst="line">
            <a:avLst/>
          </a:prstGeom>
          <a:noFill/>
          <a:ln w="6350" cap="flat" cmpd="sng" algn="ctr">
            <a:solidFill>
              <a:srgbClr val="5B9BD5"/>
            </a:solidFill>
            <a:prstDash val="solid"/>
            <a:miter lim="800000"/>
          </a:ln>
          <a:effectLst/>
        </p:spPr>
      </p:cxnSp>
      <p:cxnSp>
        <p:nvCxnSpPr>
          <p:cNvPr id="361" name="Straight Connector 360"/>
          <p:cNvCxnSpPr/>
          <p:nvPr/>
        </p:nvCxnSpPr>
        <p:spPr>
          <a:xfrm flipV="1">
            <a:off x="3061521" y="1814681"/>
            <a:ext cx="226364" cy="127265"/>
          </a:xfrm>
          <a:prstGeom prst="line">
            <a:avLst/>
          </a:prstGeom>
          <a:noFill/>
          <a:ln w="6350" cap="flat" cmpd="sng" algn="ctr">
            <a:solidFill>
              <a:srgbClr val="5B9BD5"/>
            </a:solidFill>
            <a:prstDash val="solid"/>
            <a:miter lim="800000"/>
          </a:ln>
          <a:effectLst/>
        </p:spPr>
      </p:cxnSp>
      <p:cxnSp>
        <p:nvCxnSpPr>
          <p:cNvPr id="362" name="Straight Connector 361"/>
          <p:cNvCxnSpPr/>
          <p:nvPr/>
        </p:nvCxnSpPr>
        <p:spPr>
          <a:xfrm>
            <a:off x="3740319" y="1808975"/>
            <a:ext cx="226397" cy="132971"/>
          </a:xfrm>
          <a:prstGeom prst="line">
            <a:avLst/>
          </a:prstGeom>
          <a:noFill/>
          <a:ln w="6350" cap="flat" cmpd="sng" algn="ctr">
            <a:solidFill>
              <a:srgbClr val="5B9BD5"/>
            </a:solidFill>
            <a:prstDash val="solid"/>
            <a:miter lim="800000"/>
          </a:ln>
          <a:effectLst/>
        </p:spPr>
      </p:cxnSp>
      <p:cxnSp>
        <p:nvCxnSpPr>
          <p:cNvPr id="363" name="Straight Connector 362"/>
          <p:cNvCxnSpPr/>
          <p:nvPr/>
        </p:nvCxnSpPr>
        <p:spPr>
          <a:xfrm flipV="1">
            <a:off x="3513955" y="1814681"/>
            <a:ext cx="226364" cy="127265"/>
          </a:xfrm>
          <a:prstGeom prst="line">
            <a:avLst/>
          </a:prstGeom>
          <a:noFill/>
          <a:ln w="6350" cap="flat" cmpd="sng" algn="ctr">
            <a:solidFill>
              <a:srgbClr val="5B9BD5"/>
            </a:solidFill>
            <a:prstDash val="solid"/>
            <a:miter lim="800000"/>
          </a:ln>
          <a:effectLst/>
        </p:spPr>
      </p:cxnSp>
      <p:cxnSp>
        <p:nvCxnSpPr>
          <p:cNvPr id="364" name="Straight Connector 363"/>
          <p:cNvCxnSpPr/>
          <p:nvPr/>
        </p:nvCxnSpPr>
        <p:spPr>
          <a:xfrm>
            <a:off x="4184866" y="1814201"/>
            <a:ext cx="226397" cy="132971"/>
          </a:xfrm>
          <a:prstGeom prst="line">
            <a:avLst/>
          </a:prstGeom>
          <a:noFill/>
          <a:ln w="6350" cap="flat" cmpd="sng" algn="ctr">
            <a:solidFill>
              <a:srgbClr val="5B9BD5"/>
            </a:solidFill>
            <a:prstDash val="solid"/>
            <a:miter lim="800000"/>
          </a:ln>
          <a:effectLst/>
        </p:spPr>
      </p:cxnSp>
      <p:cxnSp>
        <p:nvCxnSpPr>
          <p:cNvPr id="365" name="Straight Connector 364"/>
          <p:cNvCxnSpPr/>
          <p:nvPr/>
        </p:nvCxnSpPr>
        <p:spPr>
          <a:xfrm flipV="1">
            <a:off x="3968026" y="1814681"/>
            <a:ext cx="226364" cy="127265"/>
          </a:xfrm>
          <a:prstGeom prst="line">
            <a:avLst/>
          </a:prstGeom>
          <a:noFill/>
          <a:ln w="6350" cap="flat" cmpd="sng" algn="ctr">
            <a:solidFill>
              <a:srgbClr val="5B9BD5"/>
            </a:solidFill>
            <a:prstDash val="solid"/>
            <a:miter lim="800000"/>
          </a:ln>
          <a:effectLst/>
        </p:spPr>
      </p:cxnSp>
      <p:cxnSp>
        <p:nvCxnSpPr>
          <p:cNvPr id="366" name="Straight Connector 365"/>
          <p:cNvCxnSpPr/>
          <p:nvPr/>
        </p:nvCxnSpPr>
        <p:spPr>
          <a:xfrm>
            <a:off x="4647169" y="1810270"/>
            <a:ext cx="226397" cy="132971"/>
          </a:xfrm>
          <a:prstGeom prst="line">
            <a:avLst/>
          </a:prstGeom>
          <a:noFill/>
          <a:ln w="6350" cap="flat" cmpd="sng" algn="ctr">
            <a:solidFill>
              <a:srgbClr val="5B9BD5"/>
            </a:solidFill>
            <a:prstDash val="solid"/>
            <a:miter lim="800000"/>
          </a:ln>
          <a:effectLst/>
        </p:spPr>
      </p:cxnSp>
      <p:cxnSp>
        <p:nvCxnSpPr>
          <p:cNvPr id="367" name="Straight Connector 366"/>
          <p:cNvCxnSpPr/>
          <p:nvPr/>
        </p:nvCxnSpPr>
        <p:spPr>
          <a:xfrm flipV="1">
            <a:off x="4420805" y="1815976"/>
            <a:ext cx="226364" cy="127265"/>
          </a:xfrm>
          <a:prstGeom prst="line">
            <a:avLst/>
          </a:prstGeom>
          <a:noFill/>
          <a:ln w="6350" cap="flat" cmpd="sng" algn="ctr">
            <a:solidFill>
              <a:srgbClr val="5B9BD5"/>
            </a:solidFill>
            <a:prstDash val="solid"/>
            <a:miter lim="800000"/>
          </a:ln>
          <a:effectLst/>
        </p:spPr>
      </p:cxnSp>
      <p:cxnSp>
        <p:nvCxnSpPr>
          <p:cNvPr id="368" name="Straight Connector 367"/>
          <p:cNvCxnSpPr/>
          <p:nvPr/>
        </p:nvCxnSpPr>
        <p:spPr>
          <a:xfrm>
            <a:off x="5097165" y="1810270"/>
            <a:ext cx="226397" cy="132971"/>
          </a:xfrm>
          <a:prstGeom prst="line">
            <a:avLst/>
          </a:prstGeom>
          <a:noFill/>
          <a:ln w="6350" cap="flat" cmpd="sng" algn="ctr">
            <a:solidFill>
              <a:srgbClr val="5B9BD5"/>
            </a:solidFill>
            <a:prstDash val="solid"/>
            <a:miter lim="800000"/>
          </a:ln>
          <a:effectLst/>
        </p:spPr>
      </p:cxnSp>
      <p:cxnSp>
        <p:nvCxnSpPr>
          <p:cNvPr id="369" name="Straight Connector 368"/>
          <p:cNvCxnSpPr/>
          <p:nvPr/>
        </p:nvCxnSpPr>
        <p:spPr>
          <a:xfrm flipV="1">
            <a:off x="4870801" y="1815976"/>
            <a:ext cx="226364" cy="127265"/>
          </a:xfrm>
          <a:prstGeom prst="line">
            <a:avLst/>
          </a:prstGeom>
          <a:noFill/>
          <a:ln w="6350" cap="flat" cmpd="sng" algn="ctr">
            <a:solidFill>
              <a:srgbClr val="5B9BD5"/>
            </a:solidFill>
            <a:prstDash val="solid"/>
            <a:miter lim="800000"/>
          </a:ln>
          <a:effectLst/>
        </p:spPr>
      </p:cxnSp>
      <p:cxnSp>
        <p:nvCxnSpPr>
          <p:cNvPr id="370" name="Straight Connector 369"/>
          <p:cNvCxnSpPr/>
          <p:nvPr/>
        </p:nvCxnSpPr>
        <p:spPr>
          <a:xfrm>
            <a:off x="5545525" y="1810270"/>
            <a:ext cx="226397" cy="132971"/>
          </a:xfrm>
          <a:prstGeom prst="line">
            <a:avLst/>
          </a:prstGeom>
          <a:noFill/>
          <a:ln w="6350" cap="flat" cmpd="sng" algn="ctr">
            <a:solidFill>
              <a:srgbClr val="5B9BD5"/>
            </a:solidFill>
            <a:prstDash val="solid"/>
            <a:miter lim="800000"/>
          </a:ln>
          <a:effectLst/>
        </p:spPr>
      </p:cxnSp>
      <p:cxnSp>
        <p:nvCxnSpPr>
          <p:cNvPr id="371" name="Straight Connector 370"/>
          <p:cNvCxnSpPr/>
          <p:nvPr/>
        </p:nvCxnSpPr>
        <p:spPr>
          <a:xfrm flipV="1">
            <a:off x="5323235" y="1815976"/>
            <a:ext cx="226364" cy="127265"/>
          </a:xfrm>
          <a:prstGeom prst="line">
            <a:avLst/>
          </a:prstGeom>
          <a:noFill/>
          <a:ln w="6350" cap="flat" cmpd="sng" algn="ctr">
            <a:solidFill>
              <a:srgbClr val="5B9BD5"/>
            </a:solidFill>
            <a:prstDash val="solid"/>
            <a:miter lim="800000"/>
          </a:ln>
          <a:effectLst/>
        </p:spPr>
      </p:cxnSp>
      <p:cxnSp>
        <p:nvCxnSpPr>
          <p:cNvPr id="372" name="Straight Connector 371"/>
          <p:cNvCxnSpPr/>
          <p:nvPr/>
        </p:nvCxnSpPr>
        <p:spPr>
          <a:xfrm>
            <a:off x="6000070" y="1810270"/>
            <a:ext cx="226397" cy="132971"/>
          </a:xfrm>
          <a:prstGeom prst="line">
            <a:avLst/>
          </a:prstGeom>
          <a:noFill/>
          <a:ln w="6350" cap="flat" cmpd="sng" algn="ctr">
            <a:solidFill>
              <a:srgbClr val="5B9BD5"/>
            </a:solidFill>
            <a:prstDash val="solid"/>
            <a:miter lim="800000"/>
          </a:ln>
          <a:effectLst/>
        </p:spPr>
      </p:cxnSp>
      <p:cxnSp>
        <p:nvCxnSpPr>
          <p:cNvPr id="373" name="Straight Connector 372"/>
          <p:cNvCxnSpPr/>
          <p:nvPr/>
        </p:nvCxnSpPr>
        <p:spPr>
          <a:xfrm flipV="1">
            <a:off x="5773706" y="1815976"/>
            <a:ext cx="226364" cy="127265"/>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6450067" y="1810270"/>
            <a:ext cx="226397" cy="132971"/>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flipV="1">
            <a:off x="6223703" y="1815976"/>
            <a:ext cx="226364" cy="127265"/>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6904138" y="1810270"/>
            <a:ext cx="226397" cy="132971"/>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V="1">
            <a:off x="6677774" y="1815976"/>
            <a:ext cx="226364" cy="127265"/>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7360171" y="1810270"/>
            <a:ext cx="226397" cy="132971"/>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7130207" y="1815976"/>
            <a:ext cx="226364" cy="127265"/>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a:off x="7806568" y="1810270"/>
            <a:ext cx="226397" cy="132971"/>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flipV="1">
            <a:off x="7583804" y="1815976"/>
            <a:ext cx="226364" cy="127265"/>
          </a:xfrm>
          <a:prstGeom prst="line">
            <a:avLst/>
          </a:prstGeom>
          <a:noFill/>
          <a:ln w="6350" cap="flat" cmpd="sng" algn="ctr">
            <a:solidFill>
              <a:srgbClr val="5B9BD5"/>
            </a:solidFill>
            <a:prstDash val="solid"/>
            <a:miter lim="800000"/>
          </a:ln>
          <a:effectLst/>
        </p:spPr>
      </p:cxnSp>
      <p:cxnSp>
        <p:nvCxnSpPr>
          <p:cNvPr id="382" name="Straight Connector 381"/>
          <p:cNvCxnSpPr/>
          <p:nvPr/>
        </p:nvCxnSpPr>
        <p:spPr>
          <a:xfrm>
            <a:off x="8261739" y="1813745"/>
            <a:ext cx="226397" cy="132971"/>
          </a:xfrm>
          <a:prstGeom prst="line">
            <a:avLst/>
          </a:prstGeom>
          <a:noFill/>
          <a:ln w="6350" cap="flat" cmpd="sng" algn="ctr">
            <a:solidFill>
              <a:srgbClr val="5B9BD5"/>
            </a:solidFill>
            <a:prstDash val="solid"/>
            <a:miter lim="800000"/>
          </a:ln>
          <a:effectLst/>
        </p:spPr>
      </p:cxnSp>
      <p:cxnSp>
        <p:nvCxnSpPr>
          <p:cNvPr id="383" name="Straight Connector 382"/>
          <p:cNvCxnSpPr/>
          <p:nvPr/>
        </p:nvCxnSpPr>
        <p:spPr>
          <a:xfrm flipV="1">
            <a:off x="8035375" y="1819450"/>
            <a:ext cx="226364" cy="127265"/>
          </a:xfrm>
          <a:prstGeom prst="line">
            <a:avLst/>
          </a:prstGeom>
          <a:noFill/>
          <a:ln w="6350" cap="flat" cmpd="sng" algn="ctr">
            <a:solidFill>
              <a:srgbClr val="5B9BD5"/>
            </a:solidFill>
            <a:prstDash val="solid"/>
            <a:miter lim="800000"/>
          </a:ln>
          <a:effectLst/>
        </p:spPr>
      </p:cxnSp>
      <p:cxnSp>
        <p:nvCxnSpPr>
          <p:cNvPr id="384" name="Straight Connector 383"/>
          <p:cNvCxnSpPr/>
          <p:nvPr/>
        </p:nvCxnSpPr>
        <p:spPr>
          <a:xfrm>
            <a:off x="8708136" y="1813745"/>
            <a:ext cx="226397" cy="132971"/>
          </a:xfrm>
          <a:prstGeom prst="line">
            <a:avLst/>
          </a:prstGeom>
          <a:noFill/>
          <a:ln w="6350" cap="flat" cmpd="sng" algn="ctr">
            <a:solidFill>
              <a:srgbClr val="5B9BD5"/>
            </a:solidFill>
            <a:prstDash val="solid"/>
            <a:miter lim="800000"/>
          </a:ln>
          <a:effectLst/>
        </p:spPr>
      </p:cxnSp>
      <p:cxnSp>
        <p:nvCxnSpPr>
          <p:cNvPr id="385" name="Straight Connector 384"/>
          <p:cNvCxnSpPr/>
          <p:nvPr/>
        </p:nvCxnSpPr>
        <p:spPr>
          <a:xfrm flipV="1">
            <a:off x="8485372" y="1819450"/>
            <a:ext cx="226364" cy="127265"/>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9144747" y="1813745"/>
            <a:ext cx="226397" cy="132971"/>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flipV="1">
            <a:off x="8934206" y="1819450"/>
            <a:ext cx="226364" cy="127265"/>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9604316" y="1813745"/>
            <a:ext cx="226397" cy="132971"/>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V="1">
            <a:off x="9377952" y="1819450"/>
            <a:ext cx="226364" cy="127265"/>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0054312" y="1813745"/>
            <a:ext cx="226397" cy="132971"/>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9827948" y="1819450"/>
            <a:ext cx="226364" cy="127265"/>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a:off x="10508383" y="1813745"/>
            <a:ext cx="226397" cy="132971"/>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flipV="1">
            <a:off x="10282019" y="1819450"/>
            <a:ext cx="226364" cy="127265"/>
          </a:xfrm>
          <a:prstGeom prst="line">
            <a:avLst/>
          </a:prstGeom>
          <a:noFill/>
          <a:ln w="6350" cap="flat" cmpd="sng" algn="ctr">
            <a:solidFill>
              <a:srgbClr val="5B9BD5"/>
            </a:solidFill>
            <a:prstDash val="solid"/>
            <a:miter lim="800000"/>
          </a:ln>
          <a:effectLst/>
        </p:spPr>
      </p:cxnSp>
      <p:cxnSp>
        <p:nvCxnSpPr>
          <p:cNvPr id="394" name="Straight Connector 393"/>
          <p:cNvCxnSpPr/>
          <p:nvPr/>
        </p:nvCxnSpPr>
        <p:spPr>
          <a:xfrm>
            <a:off x="10960817" y="1813745"/>
            <a:ext cx="226397" cy="132971"/>
          </a:xfrm>
          <a:prstGeom prst="line">
            <a:avLst/>
          </a:prstGeom>
          <a:noFill/>
          <a:ln w="6350" cap="flat" cmpd="sng" algn="ctr">
            <a:solidFill>
              <a:srgbClr val="5B9BD5"/>
            </a:solidFill>
            <a:prstDash val="solid"/>
            <a:miter lim="800000"/>
          </a:ln>
          <a:effectLst/>
        </p:spPr>
      </p:cxnSp>
      <p:cxnSp>
        <p:nvCxnSpPr>
          <p:cNvPr id="395" name="Straight Connector 394"/>
          <p:cNvCxnSpPr/>
          <p:nvPr/>
        </p:nvCxnSpPr>
        <p:spPr>
          <a:xfrm flipV="1">
            <a:off x="10734453" y="1819450"/>
            <a:ext cx="226364" cy="127265"/>
          </a:xfrm>
          <a:prstGeom prst="line">
            <a:avLst/>
          </a:prstGeom>
          <a:noFill/>
          <a:ln w="6350" cap="flat" cmpd="sng" algn="ctr">
            <a:solidFill>
              <a:srgbClr val="5B9BD5"/>
            </a:solidFill>
            <a:prstDash val="solid"/>
            <a:miter lim="800000"/>
          </a:ln>
          <a:effectLst/>
        </p:spPr>
      </p:cxnSp>
      <p:cxnSp>
        <p:nvCxnSpPr>
          <p:cNvPr id="396" name="Straight Connector 395"/>
          <p:cNvCxnSpPr/>
          <p:nvPr/>
        </p:nvCxnSpPr>
        <p:spPr>
          <a:xfrm flipV="1">
            <a:off x="11184449" y="1819450"/>
            <a:ext cx="226364" cy="127265"/>
          </a:xfrm>
          <a:prstGeom prst="line">
            <a:avLst/>
          </a:prstGeom>
          <a:noFill/>
          <a:ln w="6350" cap="flat" cmpd="sng" algn="ctr">
            <a:solidFill>
              <a:srgbClr val="5B9BD5"/>
            </a:solidFill>
            <a:prstDash val="solid"/>
            <a:miter lim="800000"/>
          </a:ln>
          <a:effectLst/>
        </p:spPr>
      </p:cxnSp>
      <p:cxnSp>
        <p:nvCxnSpPr>
          <p:cNvPr id="397" name="Straight Connector 396"/>
          <p:cNvCxnSpPr/>
          <p:nvPr/>
        </p:nvCxnSpPr>
        <p:spPr>
          <a:xfrm>
            <a:off x="8039008" y="1715075"/>
            <a:ext cx="32" cy="263319"/>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9831581" y="1715075"/>
            <a:ext cx="32" cy="263319"/>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0285652" y="1715075"/>
            <a:ext cx="32" cy="263319"/>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816334" y="1705846"/>
            <a:ext cx="32" cy="263319"/>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a:off x="1266331" y="1705846"/>
            <a:ext cx="32" cy="263319"/>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718764" y="1710306"/>
            <a:ext cx="32" cy="26331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a:off x="2168761" y="1710306"/>
            <a:ext cx="32" cy="263319"/>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a:off x="2618758" y="1705846"/>
            <a:ext cx="32" cy="263319"/>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3065154" y="1705846"/>
            <a:ext cx="32" cy="263319"/>
          </a:xfrm>
          <a:prstGeom prst="line">
            <a:avLst/>
          </a:prstGeom>
          <a:noFill/>
          <a:ln w="6350" cap="flat" cmpd="sng" algn="ctr">
            <a:solidFill>
              <a:srgbClr val="5B9BD5"/>
            </a:solidFill>
            <a:prstDash val="solid"/>
            <a:miter lim="800000"/>
          </a:ln>
          <a:effectLst/>
        </p:spPr>
      </p:cxnSp>
      <p:cxnSp>
        <p:nvCxnSpPr>
          <p:cNvPr id="406" name="Straight Connector 405"/>
          <p:cNvCxnSpPr/>
          <p:nvPr/>
        </p:nvCxnSpPr>
        <p:spPr>
          <a:xfrm>
            <a:off x="3517588" y="1705846"/>
            <a:ext cx="32" cy="263319"/>
          </a:xfrm>
          <a:prstGeom prst="line">
            <a:avLst/>
          </a:prstGeom>
          <a:noFill/>
          <a:ln w="6350" cap="flat" cmpd="sng" algn="ctr">
            <a:solidFill>
              <a:srgbClr val="5B9BD5"/>
            </a:solidFill>
            <a:prstDash val="solid"/>
            <a:miter lim="800000"/>
          </a:ln>
          <a:effectLst/>
        </p:spPr>
      </p:cxnSp>
      <p:cxnSp>
        <p:nvCxnSpPr>
          <p:cNvPr id="407" name="Straight Connector 406"/>
          <p:cNvCxnSpPr/>
          <p:nvPr/>
        </p:nvCxnSpPr>
        <p:spPr>
          <a:xfrm>
            <a:off x="3971659" y="1705846"/>
            <a:ext cx="32" cy="263319"/>
          </a:xfrm>
          <a:prstGeom prst="line">
            <a:avLst/>
          </a:prstGeom>
          <a:noFill/>
          <a:ln w="6350" cap="flat" cmpd="sng" algn="ctr">
            <a:solidFill>
              <a:srgbClr val="5B9BD5"/>
            </a:solidFill>
            <a:prstDash val="solid"/>
            <a:miter lim="800000"/>
          </a:ln>
          <a:effectLst/>
        </p:spPr>
      </p:cxnSp>
      <p:cxnSp>
        <p:nvCxnSpPr>
          <p:cNvPr id="408" name="Straight Connector 407"/>
          <p:cNvCxnSpPr/>
          <p:nvPr/>
        </p:nvCxnSpPr>
        <p:spPr>
          <a:xfrm>
            <a:off x="4424438" y="1707141"/>
            <a:ext cx="32" cy="263319"/>
          </a:xfrm>
          <a:prstGeom prst="line">
            <a:avLst/>
          </a:prstGeom>
          <a:noFill/>
          <a:ln w="6350" cap="flat" cmpd="sng" algn="ctr">
            <a:solidFill>
              <a:srgbClr val="5B9BD5"/>
            </a:solidFill>
            <a:prstDash val="solid"/>
            <a:miter lim="800000"/>
          </a:ln>
          <a:effectLst/>
        </p:spPr>
      </p:cxnSp>
      <p:cxnSp>
        <p:nvCxnSpPr>
          <p:cNvPr id="409" name="Straight Connector 408"/>
          <p:cNvCxnSpPr/>
          <p:nvPr/>
        </p:nvCxnSpPr>
        <p:spPr>
          <a:xfrm>
            <a:off x="4874435" y="1707141"/>
            <a:ext cx="32" cy="263319"/>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5326868" y="1707141"/>
            <a:ext cx="32" cy="263319"/>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5777339" y="1707141"/>
            <a:ext cx="32" cy="263319"/>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6227336" y="1707141"/>
            <a:ext cx="32" cy="263319"/>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a:off x="6689556" y="1707141"/>
            <a:ext cx="32" cy="263319"/>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7133841" y="1707141"/>
            <a:ext cx="32" cy="26331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a:off x="7587437" y="1707141"/>
            <a:ext cx="32" cy="263319"/>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a:off x="8489005" y="1710616"/>
            <a:ext cx="32" cy="263319"/>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8937839" y="1710616"/>
            <a:ext cx="32" cy="263319"/>
          </a:xfrm>
          <a:prstGeom prst="line">
            <a:avLst/>
          </a:prstGeom>
          <a:noFill/>
          <a:ln w="6350" cap="flat" cmpd="sng" algn="ctr">
            <a:solidFill>
              <a:srgbClr val="5B9BD5"/>
            </a:solidFill>
            <a:prstDash val="solid"/>
            <a:miter lim="800000"/>
          </a:ln>
          <a:effectLst/>
        </p:spPr>
      </p:cxnSp>
      <p:cxnSp>
        <p:nvCxnSpPr>
          <p:cNvPr id="418" name="Straight Connector 417"/>
          <p:cNvCxnSpPr/>
          <p:nvPr/>
        </p:nvCxnSpPr>
        <p:spPr>
          <a:xfrm>
            <a:off x="9381585" y="1710616"/>
            <a:ext cx="32" cy="263319"/>
          </a:xfrm>
          <a:prstGeom prst="line">
            <a:avLst/>
          </a:prstGeom>
          <a:noFill/>
          <a:ln w="6350" cap="flat" cmpd="sng" algn="ctr">
            <a:solidFill>
              <a:srgbClr val="5B9BD5"/>
            </a:solidFill>
            <a:prstDash val="solid"/>
            <a:miter lim="800000"/>
          </a:ln>
          <a:effectLst/>
        </p:spPr>
      </p:cxnSp>
      <p:cxnSp>
        <p:nvCxnSpPr>
          <p:cNvPr id="419" name="Straight Connector 418"/>
          <p:cNvCxnSpPr/>
          <p:nvPr/>
        </p:nvCxnSpPr>
        <p:spPr>
          <a:xfrm>
            <a:off x="10738086" y="1710616"/>
            <a:ext cx="32" cy="263319"/>
          </a:xfrm>
          <a:prstGeom prst="line">
            <a:avLst/>
          </a:prstGeom>
          <a:noFill/>
          <a:ln w="6350" cap="flat" cmpd="sng" algn="ctr">
            <a:solidFill>
              <a:srgbClr val="5B9BD5"/>
            </a:solidFill>
            <a:prstDash val="solid"/>
            <a:miter lim="800000"/>
          </a:ln>
          <a:effectLst/>
        </p:spPr>
      </p:cxnSp>
      <p:cxnSp>
        <p:nvCxnSpPr>
          <p:cNvPr id="420" name="Straight Connector 419"/>
          <p:cNvCxnSpPr/>
          <p:nvPr/>
        </p:nvCxnSpPr>
        <p:spPr>
          <a:xfrm>
            <a:off x="11188083" y="1710616"/>
            <a:ext cx="32" cy="263319"/>
          </a:xfrm>
          <a:prstGeom prst="line">
            <a:avLst/>
          </a:prstGeom>
          <a:noFill/>
          <a:ln w="6350" cap="flat" cmpd="sng" algn="ctr">
            <a:solidFill>
              <a:srgbClr val="5B9BD5"/>
            </a:solidFill>
            <a:prstDash val="solid"/>
            <a:miter lim="800000"/>
          </a:ln>
          <a:effectLst/>
        </p:spPr>
      </p:cxnSp>
      <p:cxnSp>
        <p:nvCxnSpPr>
          <p:cNvPr id="421" name="Straight Connector 420"/>
          <p:cNvCxnSpPr/>
          <p:nvPr/>
        </p:nvCxnSpPr>
        <p:spPr>
          <a:xfrm>
            <a:off x="7587454" y="1948947"/>
            <a:ext cx="226397" cy="132971"/>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flipH="1">
            <a:off x="7806568" y="1948947"/>
            <a:ext cx="226397" cy="132971"/>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8039025" y="1952422"/>
            <a:ext cx="226397" cy="132971"/>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flipH="1">
            <a:off x="8261739" y="1952422"/>
            <a:ext cx="226397" cy="132971"/>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a:off x="8489022" y="1952422"/>
            <a:ext cx="226397" cy="132971"/>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flipH="1">
            <a:off x="8708136" y="1952422"/>
            <a:ext cx="226397" cy="132971"/>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a:off x="8937856" y="1952422"/>
            <a:ext cx="226397" cy="132971"/>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H="1">
            <a:off x="9144747" y="1952422"/>
            <a:ext cx="226397" cy="132971"/>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9381601" y="1952422"/>
            <a:ext cx="226397" cy="132971"/>
          </a:xfrm>
          <a:prstGeom prst="line">
            <a:avLst/>
          </a:prstGeom>
          <a:noFill/>
          <a:ln w="6350" cap="flat" cmpd="sng" algn="ctr">
            <a:solidFill>
              <a:srgbClr val="5B9BD5"/>
            </a:solidFill>
            <a:prstDash val="solid"/>
            <a:miter lim="800000"/>
          </a:ln>
          <a:effectLst/>
        </p:spPr>
      </p:cxnSp>
      <p:cxnSp>
        <p:nvCxnSpPr>
          <p:cNvPr id="430" name="Straight Connector 429"/>
          <p:cNvCxnSpPr/>
          <p:nvPr/>
        </p:nvCxnSpPr>
        <p:spPr>
          <a:xfrm flipH="1">
            <a:off x="9604316" y="1952422"/>
            <a:ext cx="226397" cy="132971"/>
          </a:xfrm>
          <a:prstGeom prst="line">
            <a:avLst/>
          </a:prstGeom>
          <a:noFill/>
          <a:ln w="6350" cap="flat" cmpd="sng" algn="ctr">
            <a:solidFill>
              <a:srgbClr val="5B9BD5"/>
            </a:solidFill>
            <a:prstDash val="solid"/>
            <a:miter lim="800000"/>
          </a:ln>
          <a:effectLst/>
        </p:spPr>
      </p:cxnSp>
      <p:cxnSp>
        <p:nvCxnSpPr>
          <p:cNvPr id="431" name="Straight Connector 430"/>
          <p:cNvCxnSpPr/>
          <p:nvPr/>
        </p:nvCxnSpPr>
        <p:spPr>
          <a:xfrm>
            <a:off x="9831598" y="1952422"/>
            <a:ext cx="226397" cy="132971"/>
          </a:xfrm>
          <a:prstGeom prst="line">
            <a:avLst/>
          </a:prstGeom>
          <a:noFill/>
          <a:ln w="6350" cap="flat" cmpd="sng" algn="ctr">
            <a:solidFill>
              <a:srgbClr val="5B9BD5"/>
            </a:solidFill>
            <a:prstDash val="solid"/>
            <a:miter lim="800000"/>
          </a:ln>
          <a:effectLst/>
        </p:spPr>
      </p:cxnSp>
      <p:cxnSp>
        <p:nvCxnSpPr>
          <p:cNvPr id="432" name="Straight Connector 431"/>
          <p:cNvCxnSpPr/>
          <p:nvPr/>
        </p:nvCxnSpPr>
        <p:spPr>
          <a:xfrm flipH="1">
            <a:off x="10054312" y="1952422"/>
            <a:ext cx="226397" cy="132971"/>
          </a:xfrm>
          <a:prstGeom prst="line">
            <a:avLst/>
          </a:prstGeom>
          <a:noFill/>
          <a:ln w="6350" cap="flat" cmpd="sng" algn="ctr">
            <a:solidFill>
              <a:srgbClr val="5B9BD5"/>
            </a:solidFill>
            <a:prstDash val="solid"/>
            <a:miter lim="800000"/>
          </a:ln>
          <a:effectLst/>
        </p:spPr>
      </p:cxnSp>
      <p:cxnSp>
        <p:nvCxnSpPr>
          <p:cNvPr id="433" name="Straight Connector 432"/>
          <p:cNvCxnSpPr/>
          <p:nvPr/>
        </p:nvCxnSpPr>
        <p:spPr>
          <a:xfrm>
            <a:off x="10285669" y="1952422"/>
            <a:ext cx="226397" cy="132971"/>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flipH="1">
            <a:off x="10508383" y="1952422"/>
            <a:ext cx="226397" cy="132971"/>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10738103" y="1952422"/>
            <a:ext cx="226397" cy="132971"/>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flipH="1">
            <a:off x="10960817" y="1952422"/>
            <a:ext cx="226397" cy="132971"/>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a:off x="11188099" y="1952422"/>
            <a:ext cx="226397" cy="132971"/>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816351" y="1681710"/>
            <a:ext cx="226397" cy="132971"/>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1039065" y="1676003"/>
            <a:ext cx="226397" cy="144383"/>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a:off x="1266347" y="1686170"/>
            <a:ext cx="226397" cy="132971"/>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flipV="1">
            <a:off x="1489061" y="1676003"/>
            <a:ext cx="226397" cy="144383"/>
          </a:xfrm>
          <a:prstGeom prst="line">
            <a:avLst/>
          </a:prstGeom>
          <a:noFill/>
          <a:ln w="6350" cap="flat" cmpd="sng" algn="ctr">
            <a:solidFill>
              <a:srgbClr val="5B9BD5"/>
            </a:solidFill>
            <a:prstDash val="solid"/>
            <a:miter lim="800000"/>
          </a:ln>
          <a:effectLst/>
        </p:spPr>
      </p:cxnSp>
      <p:cxnSp>
        <p:nvCxnSpPr>
          <p:cNvPr id="442" name="Straight Connector 441"/>
          <p:cNvCxnSpPr/>
          <p:nvPr/>
        </p:nvCxnSpPr>
        <p:spPr>
          <a:xfrm>
            <a:off x="1718781" y="1681710"/>
            <a:ext cx="226397" cy="132971"/>
          </a:xfrm>
          <a:prstGeom prst="line">
            <a:avLst/>
          </a:prstGeom>
          <a:noFill/>
          <a:ln w="6350" cap="flat" cmpd="sng" algn="ctr">
            <a:solidFill>
              <a:srgbClr val="5B9BD5"/>
            </a:solidFill>
            <a:prstDash val="solid"/>
            <a:miter lim="800000"/>
          </a:ln>
          <a:effectLst/>
        </p:spPr>
      </p:cxnSp>
      <p:cxnSp>
        <p:nvCxnSpPr>
          <p:cNvPr id="443" name="Straight Connector 442"/>
          <p:cNvCxnSpPr/>
          <p:nvPr/>
        </p:nvCxnSpPr>
        <p:spPr>
          <a:xfrm flipV="1">
            <a:off x="1941495" y="1676003"/>
            <a:ext cx="226397" cy="144383"/>
          </a:xfrm>
          <a:prstGeom prst="line">
            <a:avLst/>
          </a:prstGeom>
          <a:noFill/>
          <a:ln w="6350" cap="flat" cmpd="sng" algn="ctr">
            <a:solidFill>
              <a:srgbClr val="5B9BD5"/>
            </a:solidFill>
            <a:prstDash val="solid"/>
            <a:miter lim="800000"/>
          </a:ln>
          <a:effectLst/>
        </p:spPr>
      </p:cxnSp>
      <p:cxnSp>
        <p:nvCxnSpPr>
          <p:cNvPr id="444" name="Straight Connector 443"/>
          <p:cNvCxnSpPr/>
          <p:nvPr/>
        </p:nvCxnSpPr>
        <p:spPr>
          <a:xfrm>
            <a:off x="2168778" y="1681710"/>
            <a:ext cx="226397" cy="132971"/>
          </a:xfrm>
          <a:prstGeom prst="line">
            <a:avLst/>
          </a:prstGeom>
          <a:noFill/>
          <a:ln w="6350" cap="flat" cmpd="sng" algn="ctr">
            <a:solidFill>
              <a:srgbClr val="5B9BD5"/>
            </a:solidFill>
            <a:prstDash val="solid"/>
            <a:miter lim="800000"/>
          </a:ln>
          <a:effectLst/>
        </p:spPr>
      </p:cxnSp>
      <p:cxnSp>
        <p:nvCxnSpPr>
          <p:cNvPr id="445" name="Straight Connector 444"/>
          <p:cNvCxnSpPr/>
          <p:nvPr/>
        </p:nvCxnSpPr>
        <p:spPr>
          <a:xfrm flipV="1">
            <a:off x="2391492" y="1676003"/>
            <a:ext cx="226397" cy="144383"/>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2615174" y="1681710"/>
            <a:ext cx="226397" cy="132971"/>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flipV="1">
            <a:off x="2837889" y="1676003"/>
            <a:ext cx="226397" cy="144383"/>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065171" y="1681710"/>
            <a:ext cx="226397" cy="132971"/>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V="1">
            <a:off x="3287885" y="1676003"/>
            <a:ext cx="226397" cy="144383"/>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517605" y="1681710"/>
            <a:ext cx="226397" cy="132971"/>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740319" y="1676003"/>
            <a:ext cx="226397" cy="144383"/>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a:off x="3971676" y="1681710"/>
            <a:ext cx="226397" cy="132971"/>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flipV="1">
            <a:off x="4184866" y="1681229"/>
            <a:ext cx="226397" cy="144383"/>
          </a:xfrm>
          <a:prstGeom prst="line">
            <a:avLst/>
          </a:prstGeom>
          <a:noFill/>
          <a:ln w="6350" cap="flat" cmpd="sng" algn="ctr">
            <a:solidFill>
              <a:srgbClr val="5B9BD5"/>
            </a:solidFill>
            <a:prstDash val="solid"/>
            <a:miter lim="800000"/>
          </a:ln>
          <a:effectLst/>
        </p:spPr>
      </p:cxnSp>
      <p:cxnSp>
        <p:nvCxnSpPr>
          <p:cNvPr id="454" name="Straight Connector 453"/>
          <p:cNvCxnSpPr/>
          <p:nvPr/>
        </p:nvCxnSpPr>
        <p:spPr>
          <a:xfrm>
            <a:off x="4424455" y="1683005"/>
            <a:ext cx="226397" cy="132971"/>
          </a:xfrm>
          <a:prstGeom prst="line">
            <a:avLst/>
          </a:prstGeom>
          <a:noFill/>
          <a:ln w="6350" cap="flat" cmpd="sng" algn="ctr">
            <a:solidFill>
              <a:srgbClr val="5B9BD5"/>
            </a:solidFill>
            <a:prstDash val="solid"/>
            <a:miter lim="800000"/>
          </a:ln>
          <a:effectLst/>
        </p:spPr>
      </p:cxnSp>
      <p:cxnSp>
        <p:nvCxnSpPr>
          <p:cNvPr id="455" name="Straight Connector 454"/>
          <p:cNvCxnSpPr/>
          <p:nvPr/>
        </p:nvCxnSpPr>
        <p:spPr>
          <a:xfrm flipV="1">
            <a:off x="4647169" y="1677298"/>
            <a:ext cx="226397" cy="144383"/>
          </a:xfrm>
          <a:prstGeom prst="line">
            <a:avLst/>
          </a:prstGeom>
          <a:noFill/>
          <a:ln w="6350" cap="flat" cmpd="sng" algn="ctr">
            <a:solidFill>
              <a:srgbClr val="5B9BD5"/>
            </a:solidFill>
            <a:prstDash val="solid"/>
            <a:miter lim="800000"/>
          </a:ln>
          <a:effectLst/>
        </p:spPr>
      </p:cxnSp>
      <p:cxnSp>
        <p:nvCxnSpPr>
          <p:cNvPr id="456" name="Straight Connector 455"/>
          <p:cNvCxnSpPr/>
          <p:nvPr/>
        </p:nvCxnSpPr>
        <p:spPr>
          <a:xfrm>
            <a:off x="4874451" y="1683005"/>
            <a:ext cx="226397" cy="132971"/>
          </a:xfrm>
          <a:prstGeom prst="line">
            <a:avLst/>
          </a:prstGeom>
          <a:noFill/>
          <a:ln w="6350" cap="flat" cmpd="sng" algn="ctr">
            <a:solidFill>
              <a:srgbClr val="5B9BD5"/>
            </a:solidFill>
            <a:prstDash val="solid"/>
            <a:miter lim="800000"/>
          </a:ln>
          <a:effectLst/>
        </p:spPr>
      </p:cxnSp>
      <p:cxnSp>
        <p:nvCxnSpPr>
          <p:cNvPr id="457" name="Straight Connector 456"/>
          <p:cNvCxnSpPr/>
          <p:nvPr/>
        </p:nvCxnSpPr>
        <p:spPr>
          <a:xfrm flipV="1">
            <a:off x="5097165" y="1677298"/>
            <a:ext cx="226397" cy="144383"/>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5326885" y="1683005"/>
            <a:ext cx="226397" cy="132971"/>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flipV="1">
            <a:off x="5545525" y="1677298"/>
            <a:ext cx="226397" cy="144383"/>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5777356" y="1683005"/>
            <a:ext cx="226397" cy="132971"/>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V="1">
            <a:off x="6000070" y="1677298"/>
            <a:ext cx="226397" cy="144383"/>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6227353" y="1687465"/>
            <a:ext cx="226397" cy="132971"/>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6450067" y="1677298"/>
            <a:ext cx="226397" cy="144383"/>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a:off x="6681424" y="1683005"/>
            <a:ext cx="226397" cy="132971"/>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flipV="1">
            <a:off x="6904138" y="1677298"/>
            <a:ext cx="226397" cy="144383"/>
          </a:xfrm>
          <a:prstGeom prst="line">
            <a:avLst/>
          </a:prstGeom>
          <a:noFill/>
          <a:ln w="6350" cap="flat" cmpd="sng" algn="ctr">
            <a:solidFill>
              <a:srgbClr val="5B9BD5"/>
            </a:solidFill>
            <a:prstDash val="solid"/>
            <a:miter lim="800000"/>
          </a:ln>
          <a:effectLst/>
        </p:spPr>
      </p:cxnSp>
      <p:cxnSp>
        <p:nvCxnSpPr>
          <p:cNvPr id="466" name="Straight Connector 465"/>
          <p:cNvCxnSpPr/>
          <p:nvPr/>
        </p:nvCxnSpPr>
        <p:spPr>
          <a:xfrm>
            <a:off x="7133857" y="1683005"/>
            <a:ext cx="226397" cy="132971"/>
          </a:xfrm>
          <a:prstGeom prst="line">
            <a:avLst/>
          </a:prstGeom>
          <a:noFill/>
          <a:ln w="6350" cap="flat" cmpd="sng" algn="ctr">
            <a:solidFill>
              <a:srgbClr val="5B9BD5"/>
            </a:solidFill>
            <a:prstDash val="solid"/>
            <a:miter lim="800000"/>
          </a:ln>
          <a:effectLst/>
        </p:spPr>
      </p:cxnSp>
      <p:cxnSp>
        <p:nvCxnSpPr>
          <p:cNvPr id="467" name="Straight Connector 466"/>
          <p:cNvCxnSpPr/>
          <p:nvPr/>
        </p:nvCxnSpPr>
        <p:spPr>
          <a:xfrm flipV="1">
            <a:off x="7360171" y="1677298"/>
            <a:ext cx="226397" cy="144383"/>
          </a:xfrm>
          <a:prstGeom prst="line">
            <a:avLst/>
          </a:prstGeom>
          <a:noFill/>
          <a:ln w="6350" cap="flat" cmpd="sng" algn="ctr">
            <a:solidFill>
              <a:srgbClr val="5B9BD5"/>
            </a:solidFill>
            <a:prstDash val="solid"/>
            <a:miter lim="800000"/>
          </a:ln>
          <a:effectLst/>
        </p:spPr>
      </p:cxnSp>
      <p:cxnSp>
        <p:nvCxnSpPr>
          <p:cNvPr id="468" name="Straight Connector 467"/>
          <p:cNvCxnSpPr/>
          <p:nvPr/>
        </p:nvCxnSpPr>
        <p:spPr>
          <a:xfrm>
            <a:off x="7587454" y="1683005"/>
            <a:ext cx="226397" cy="132971"/>
          </a:xfrm>
          <a:prstGeom prst="line">
            <a:avLst/>
          </a:prstGeom>
          <a:noFill/>
          <a:ln w="6350" cap="flat" cmpd="sng" algn="ctr">
            <a:solidFill>
              <a:srgbClr val="5B9BD5"/>
            </a:solidFill>
            <a:prstDash val="solid"/>
            <a:miter lim="800000"/>
          </a:ln>
          <a:effectLst/>
        </p:spPr>
      </p:cxnSp>
      <p:cxnSp>
        <p:nvCxnSpPr>
          <p:cNvPr id="469" name="Straight Connector 468"/>
          <p:cNvCxnSpPr/>
          <p:nvPr/>
        </p:nvCxnSpPr>
        <p:spPr>
          <a:xfrm flipV="1">
            <a:off x="7806568" y="1677298"/>
            <a:ext cx="226397" cy="144383"/>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8039025" y="1686479"/>
            <a:ext cx="226397" cy="132971"/>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flipV="1">
            <a:off x="8261739" y="1680773"/>
            <a:ext cx="226397" cy="144383"/>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8489022" y="1686479"/>
            <a:ext cx="226397" cy="132971"/>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V="1">
            <a:off x="8708136" y="1680773"/>
            <a:ext cx="226397" cy="144383"/>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8937856" y="1686479"/>
            <a:ext cx="226397" cy="132971"/>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9144747" y="1680773"/>
            <a:ext cx="226397" cy="144383"/>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a:off x="9381601" y="1686479"/>
            <a:ext cx="226397" cy="132971"/>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flipV="1">
            <a:off x="9604316" y="1680773"/>
            <a:ext cx="226397" cy="144383"/>
          </a:xfrm>
          <a:prstGeom prst="line">
            <a:avLst/>
          </a:prstGeom>
          <a:noFill/>
          <a:ln w="6350" cap="flat" cmpd="sng" algn="ctr">
            <a:solidFill>
              <a:srgbClr val="5B9BD5"/>
            </a:solidFill>
            <a:prstDash val="solid"/>
            <a:miter lim="800000"/>
          </a:ln>
          <a:effectLst/>
        </p:spPr>
      </p:cxnSp>
      <p:cxnSp>
        <p:nvCxnSpPr>
          <p:cNvPr id="478" name="Straight Connector 477"/>
          <p:cNvCxnSpPr/>
          <p:nvPr/>
        </p:nvCxnSpPr>
        <p:spPr>
          <a:xfrm>
            <a:off x="9831598" y="1686479"/>
            <a:ext cx="226397" cy="132971"/>
          </a:xfrm>
          <a:prstGeom prst="line">
            <a:avLst/>
          </a:prstGeom>
          <a:noFill/>
          <a:ln w="6350" cap="flat" cmpd="sng" algn="ctr">
            <a:solidFill>
              <a:srgbClr val="5B9BD5"/>
            </a:solidFill>
            <a:prstDash val="solid"/>
            <a:miter lim="800000"/>
          </a:ln>
          <a:effectLst/>
        </p:spPr>
      </p:cxnSp>
      <p:cxnSp>
        <p:nvCxnSpPr>
          <p:cNvPr id="479" name="Straight Connector 478"/>
          <p:cNvCxnSpPr/>
          <p:nvPr/>
        </p:nvCxnSpPr>
        <p:spPr>
          <a:xfrm flipV="1">
            <a:off x="10054312" y="1680773"/>
            <a:ext cx="226397" cy="144383"/>
          </a:xfrm>
          <a:prstGeom prst="line">
            <a:avLst/>
          </a:prstGeom>
          <a:noFill/>
          <a:ln w="6350" cap="flat" cmpd="sng" algn="ctr">
            <a:solidFill>
              <a:srgbClr val="5B9BD5"/>
            </a:solidFill>
            <a:prstDash val="solid"/>
            <a:miter lim="800000"/>
          </a:ln>
          <a:effectLst/>
        </p:spPr>
      </p:cxnSp>
      <p:cxnSp>
        <p:nvCxnSpPr>
          <p:cNvPr id="480" name="Straight Connector 479"/>
          <p:cNvCxnSpPr/>
          <p:nvPr/>
        </p:nvCxnSpPr>
        <p:spPr>
          <a:xfrm>
            <a:off x="10285669" y="1686479"/>
            <a:ext cx="226397" cy="132971"/>
          </a:xfrm>
          <a:prstGeom prst="line">
            <a:avLst/>
          </a:prstGeom>
          <a:noFill/>
          <a:ln w="6350" cap="flat" cmpd="sng" algn="ctr">
            <a:solidFill>
              <a:srgbClr val="5B9BD5"/>
            </a:solidFill>
            <a:prstDash val="solid"/>
            <a:miter lim="800000"/>
          </a:ln>
          <a:effectLst/>
        </p:spPr>
      </p:cxnSp>
      <p:cxnSp>
        <p:nvCxnSpPr>
          <p:cNvPr id="481" name="Straight Connector 480"/>
          <p:cNvCxnSpPr/>
          <p:nvPr/>
        </p:nvCxnSpPr>
        <p:spPr>
          <a:xfrm flipV="1">
            <a:off x="10508383" y="1680773"/>
            <a:ext cx="226397" cy="144383"/>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10738103" y="1686479"/>
            <a:ext cx="226397" cy="132971"/>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flipV="1">
            <a:off x="10960817" y="1680773"/>
            <a:ext cx="226397" cy="144383"/>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11188099" y="1686479"/>
            <a:ext cx="226397" cy="132971"/>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a:off x="816351" y="1947652"/>
            <a:ext cx="226397" cy="132971"/>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flipH="1">
            <a:off x="1039065" y="1947652"/>
            <a:ext cx="226397" cy="132971"/>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a:off x="1266347" y="1947652"/>
            <a:ext cx="226397" cy="132971"/>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H="1">
            <a:off x="1489061" y="1947652"/>
            <a:ext cx="226397" cy="132971"/>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1718781" y="1947652"/>
            <a:ext cx="226397" cy="132971"/>
          </a:xfrm>
          <a:prstGeom prst="line">
            <a:avLst/>
          </a:prstGeom>
          <a:noFill/>
          <a:ln w="6350" cap="flat" cmpd="sng" algn="ctr">
            <a:solidFill>
              <a:srgbClr val="5B9BD5"/>
            </a:solidFill>
            <a:prstDash val="solid"/>
            <a:miter lim="800000"/>
          </a:ln>
          <a:effectLst/>
        </p:spPr>
      </p:cxnSp>
      <p:cxnSp>
        <p:nvCxnSpPr>
          <p:cNvPr id="490" name="Straight Connector 489"/>
          <p:cNvCxnSpPr/>
          <p:nvPr/>
        </p:nvCxnSpPr>
        <p:spPr>
          <a:xfrm flipH="1">
            <a:off x="1941495" y="1947652"/>
            <a:ext cx="226397" cy="132971"/>
          </a:xfrm>
          <a:prstGeom prst="line">
            <a:avLst/>
          </a:prstGeom>
          <a:noFill/>
          <a:ln w="6350" cap="flat" cmpd="sng" algn="ctr">
            <a:solidFill>
              <a:srgbClr val="5B9BD5"/>
            </a:solidFill>
            <a:prstDash val="solid"/>
            <a:miter lim="800000"/>
          </a:ln>
          <a:effectLst/>
        </p:spPr>
      </p:cxnSp>
      <p:cxnSp>
        <p:nvCxnSpPr>
          <p:cNvPr id="491" name="Straight Connector 490"/>
          <p:cNvCxnSpPr/>
          <p:nvPr/>
        </p:nvCxnSpPr>
        <p:spPr>
          <a:xfrm>
            <a:off x="2168778" y="1947652"/>
            <a:ext cx="226397" cy="132971"/>
          </a:xfrm>
          <a:prstGeom prst="line">
            <a:avLst/>
          </a:prstGeom>
          <a:noFill/>
          <a:ln w="6350" cap="flat" cmpd="sng" algn="ctr">
            <a:solidFill>
              <a:srgbClr val="5B9BD5"/>
            </a:solidFill>
            <a:prstDash val="solid"/>
            <a:miter lim="800000"/>
          </a:ln>
          <a:effectLst/>
        </p:spPr>
      </p:cxnSp>
      <p:cxnSp>
        <p:nvCxnSpPr>
          <p:cNvPr id="492" name="Straight Connector 491"/>
          <p:cNvCxnSpPr/>
          <p:nvPr/>
        </p:nvCxnSpPr>
        <p:spPr>
          <a:xfrm flipH="1">
            <a:off x="2391492" y="1947652"/>
            <a:ext cx="226397" cy="132971"/>
          </a:xfrm>
          <a:prstGeom prst="line">
            <a:avLst/>
          </a:prstGeom>
          <a:noFill/>
          <a:ln w="6350" cap="flat" cmpd="sng" algn="ctr">
            <a:solidFill>
              <a:srgbClr val="5B9BD5"/>
            </a:solidFill>
            <a:prstDash val="solid"/>
            <a:miter lim="800000"/>
          </a:ln>
          <a:effectLst/>
        </p:spPr>
      </p:cxnSp>
      <p:cxnSp>
        <p:nvCxnSpPr>
          <p:cNvPr id="493" name="Straight Connector 492"/>
          <p:cNvCxnSpPr/>
          <p:nvPr/>
        </p:nvCxnSpPr>
        <p:spPr>
          <a:xfrm>
            <a:off x="2615174" y="1947652"/>
            <a:ext cx="226397" cy="132971"/>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flipH="1">
            <a:off x="2837889" y="1947652"/>
            <a:ext cx="226397" cy="132971"/>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3065171" y="1947652"/>
            <a:ext cx="226397" cy="132971"/>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flipH="1">
            <a:off x="3287885" y="1947652"/>
            <a:ext cx="226397" cy="132971"/>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a:off x="3517605" y="1947652"/>
            <a:ext cx="226397" cy="132971"/>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flipH="1">
            <a:off x="3740319" y="1947652"/>
            <a:ext cx="226397" cy="132971"/>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a:off x="3971676" y="1947652"/>
            <a:ext cx="226397" cy="132971"/>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a:off x="4424455" y="1948947"/>
            <a:ext cx="226397" cy="132971"/>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flipH="1">
            <a:off x="4647169" y="1948947"/>
            <a:ext cx="226397" cy="132971"/>
          </a:xfrm>
          <a:prstGeom prst="line">
            <a:avLst/>
          </a:prstGeom>
          <a:noFill/>
          <a:ln w="6350" cap="flat" cmpd="sng" algn="ctr">
            <a:solidFill>
              <a:srgbClr val="5B9BD5"/>
            </a:solidFill>
            <a:prstDash val="solid"/>
            <a:miter lim="800000"/>
          </a:ln>
          <a:effectLst/>
        </p:spPr>
      </p:cxnSp>
      <p:cxnSp>
        <p:nvCxnSpPr>
          <p:cNvPr id="502" name="Straight Connector 501"/>
          <p:cNvCxnSpPr/>
          <p:nvPr/>
        </p:nvCxnSpPr>
        <p:spPr>
          <a:xfrm>
            <a:off x="4874451" y="1948947"/>
            <a:ext cx="226397" cy="132971"/>
          </a:xfrm>
          <a:prstGeom prst="line">
            <a:avLst/>
          </a:prstGeom>
          <a:noFill/>
          <a:ln w="6350" cap="flat" cmpd="sng" algn="ctr">
            <a:solidFill>
              <a:srgbClr val="5B9BD5"/>
            </a:solidFill>
            <a:prstDash val="solid"/>
            <a:miter lim="800000"/>
          </a:ln>
          <a:effectLst/>
        </p:spPr>
      </p:cxnSp>
      <p:cxnSp>
        <p:nvCxnSpPr>
          <p:cNvPr id="503" name="Straight Connector 502"/>
          <p:cNvCxnSpPr/>
          <p:nvPr/>
        </p:nvCxnSpPr>
        <p:spPr>
          <a:xfrm flipH="1">
            <a:off x="5097165" y="1948947"/>
            <a:ext cx="226397" cy="132971"/>
          </a:xfrm>
          <a:prstGeom prst="line">
            <a:avLst/>
          </a:prstGeom>
          <a:noFill/>
          <a:ln w="6350" cap="flat" cmpd="sng" algn="ctr">
            <a:solidFill>
              <a:srgbClr val="5B9BD5"/>
            </a:solidFill>
            <a:prstDash val="solid"/>
            <a:miter lim="800000"/>
          </a:ln>
          <a:effectLst/>
        </p:spPr>
      </p:cxnSp>
      <p:cxnSp>
        <p:nvCxnSpPr>
          <p:cNvPr id="504" name="Straight Connector 503"/>
          <p:cNvCxnSpPr/>
          <p:nvPr/>
        </p:nvCxnSpPr>
        <p:spPr>
          <a:xfrm>
            <a:off x="5326885" y="1948947"/>
            <a:ext cx="226397" cy="132971"/>
          </a:xfrm>
          <a:prstGeom prst="line">
            <a:avLst/>
          </a:prstGeom>
          <a:noFill/>
          <a:ln w="6350" cap="flat" cmpd="sng" algn="ctr">
            <a:solidFill>
              <a:srgbClr val="5B9BD5"/>
            </a:solidFill>
            <a:prstDash val="solid"/>
            <a:miter lim="800000"/>
          </a:ln>
          <a:effectLst/>
        </p:spPr>
      </p:cxnSp>
      <p:cxnSp>
        <p:nvCxnSpPr>
          <p:cNvPr id="505" name="Straight Connector 504"/>
          <p:cNvCxnSpPr/>
          <p:nvPr/>
        </p:nvCxnSpPr>
        <p:spPr>
          <a:xfrm flipH="1">
            <a:off x="5545525" y="1948947"/>
            <a:ext cx="226397" cy="132971"/>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356" y="1948947"/>
            <a:ext cx="226397" cy="132971"/>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flipH="1">
            <a:off x="6000070" y="1948947"/>
            <a:ext cx="226397" cy="132971"/>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227353" y="1948947"/>
            <a:ext cx="226397" cy="132971"/>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450067" y="1948947"/>
            <a:ext cx="226397" cy="132971"/>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6681424" y="1948947"/>
            <a:ext cx="226397" cy="132971"/>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H="1">
            <a:off x="6904138" y="1948947"/>
            <a:ext cx="226397" cy="132971"/>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a:off x="7133857" y="1948947"/>
            <a:ext cx="226397" cy="132971"/>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flipH="1">
            <a:off x="7360171" y="1948947"/>
            <a:ext cx="226397" cy="132971"/>
          </a:xfrm>
          <a:prstGeom prst="line">
            <a:avLst/>
          </a:prstGeom>
          <a:noFill/>
          <a:ln w="6350" cap="flat" cmpd="sng" algn="ctr">
            <a:solidFill>
              <a:srgbClr val="5B9BD5"/>
            </a:solidFill>
            <a:prstDash val="solid"/>
            <a:miter lim="800000"/>
          </a:ln>
          <a:effectLst/>
        </p:spPr>
      </p:cxnSp>
      <p:sp>
        <p:nvSpPr>
          <p:cNvPr id="514" name="Hexagon 513"/>
          <p:cNvSpPr/>
          <p:nvPr/>
        </p:nvSpPr>
        <p:spPr>
          <a:xfrm>
            <a:off x="68159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5" name="Straight Connector 514"/>
          <p:cNvCxnSpPr/>
          <p:nvPr/>
        </p:nvCxnSpPr>
        <p:spPr>
          <a:xfrm>
            <a:off x="1039066" y="1820387"/>
            <a:ext cx="32" cy="263319"/>
          </a:xfrm>
          <a:prstGeom prst="line">
            <a:avLst/>
          </a:prstGeom>
          <a:noFill/>
          <a:ln w="6350" cap="flat" cmpd="sng" algn="ctr">
            <a:solidFill>
              <a:srgbClr val="5B9BD5"/>
            </a:solidFill>
            <a:prstDash val="solid"/>
            <a:miter lim="800000"/>
          </a:ln>
          <a:effectLst/>
        </p:spPr>
      </p:cxnSp>
      <p:sp>
        <p:nvSpPr>
          <p:cNvPr id="516" name="Hexagon 515"/>
          <p:cNvSpPr/>
          <p:nvPr/>
        </p:nvSpPr>
        <p:spPr>
          <a:xfrm>
            <a:off x="1131592"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7" name="Straight Connector 516"/>
          <p:cNvCxnSpPr/>
          <p:nvPr/>
        </p:nvCxnSpPr>
        <p:spPr>
          <a:xfrm>
            <a:off x="1489062" y="1820387"/>
            <a:ext cx="32" cy="263319"/>
          </a:xfrm>
          <a:prstGeom prst="line">
            <a:avLst/>
          </a:prstGeom>
          <a:noFill/>
          <a:ln w="6350" cap="flat" cmpd="sng" algn="ctr">
            <a:solidFill>
              <a:srgbClr val="5B9BD5"/>
            </a:solidFill>
            <a:prstDash val="solid"/>
            <a:miter lim="800000"/>
          </a:ln>
          <a:effectLst/>
        </p:spPr>
      </p:cxnSp>
      <p:sp>
        <p:nvSpPr>
          <p:cNvPr id="518" name="Hexagon 517"/>
          <p:cNvSpPr/>
          <p:nvPr/>
        </p:nvSpPr>
        <p:spPr>
          <a:xfrm>
            <a:off x="158402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9" name="Straight Connector 518"/>
          <p:cNvCxnSpPr/>
          <p:nvPr/>
        </p:nvCxnSpPr>
        <p:spPr>
          <a:xfrm>
            <a:off x="1941496" y="1820387"/>
            <a:ext cx="32" cy="263319"/>
          </a:xfrm>
          <a:prstGeom prst="line">
            <a:avLst/>
          </a:prstGeom>
          <a:noFill/>
          <a:ln w="6350" cap="flat" cmpd="sng" algn="ctr">
            <a:solidFill>
              <a:srgbClr val="5B9BD5"/>
            </a:solidFill>
            <a:prstDash val="solid"/>
            <a:miter lim="800000"/>
          </a:ln>
          <a:effectLst/>
        </p:spPr>
      </p:cxnSp>
      <p:sp>
        <p:nvSpPr>
          <p:cNvPr id="520" name="Hexagon 519"/>
          <p:cNvSpPr/>
          <p:nvPr/>
        </p:nvSpPr>
        <p:spPr>
          <a:xfrm>
            <a:off x="2034022"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1" name="Straight Connector 520"/>
          <p:cNvCxnSpPr/>
          <p:nvPr/>
        </p:nvCxnSpPr>
        <p:spPr>
          <a:xfrm>
            <a:off x="2391493" y="1815928"/>
            <a:ext cx="32" cy="263319"/>
          </a:xfrm>
          <a:prstGeom prst="line">
            <a:avLst/>
          </a:prstGeom>
          <a:noFill/>
          <a:ln w="6350" cap="flat" cmpd="sng" algn="ctr">
            <a:solidFill>
              <a:srgbClr val="5B9BD5"/>
            </a:solidFill>
            <a:prstDash val="solid"/>
            <a:miter lim="800000"/>
          </a:ln>
          <a:effectLst/>
        </p:spPr>
      </p:cxnSp>
      <p:sp>
        <p:nvSpPr>
          <p:cNvPr id="522" name="Hexagon 521"/>
          <p:cNvSpPr/>
          <p:nvPr/>
        </p:nvSpPr>
        <p:spPr>
          <a:xfrm>
            <a:off x="2484019"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3" name="Straight Connector 522"/>
          <p:cNvCxnSpPr/>
          <p:nvPr/>
        </p:nvCxnSpPr>
        <p:spPr>
          <a:xfrm>
            <a:off x="2837890" y="1820387"/>
            <a:ext cx="32" cy="263319"/>
          </a:xfrm>
          <a:prstGeom prst="line">
            <a:avLst/>
          </a:prstGeom>
          <a:noFill/>
          <a:ln w="6350" cap="flat" cmpd="sng" algn="ctr">
            <a:solidFill>
              <a:srgbClr val="5B9BD5"/>
            </a:solidFill>
            <a:prstDash val="solid"/>
            <a:miter lim="800000"/>
          </a:ln>
          <a:effectLst/>
        </p:spPr>
      </p:cxnSp>
      <p:sp>
        <p:nvSpPr>
          <p:cNvPr id="524" name="Hexagon 523"/>
          <p:cNvSpPr/>
          <p:nvPr/>
        </p:nvSpPr>
        <p:spPr>
          <a:xfrm>
            <a:off x="293041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5" name="Straight Connector 524"/>
          <p:cNvCxnSpPr/>
          <p:nvPr/>
        </p:nvCxnSpPr>
        <p:spPr>
          <a:xfrm>
            <a:off x="3287886" y="1820387"/>
            <a:ext cx="32" cy="263319"/>
          </a:xfrm>
          <a:prstGeom prst="line">
            <a:avLst/>
          </a:prstGeom>
          <a:noFill/>
          <a:ln w="6350" cap="flat" cmpd="sng" algn="ctr">
            <a:solidFill>
              <a:srgbClr val="5B9BD5"/>
            </a:solidFill>
            <a:prstDash val="solid"/>
            <a:miter lim="800000"/>
          </a:ln>
          <a:effectLst/>
        </p:spPr>
      </p:cxnSp>
      <p:sp>
        <p:nvSpPr>
          <p:cNvPr id="526" name="Hexagon 525"/>
          <p:cNvSpPr/>
          <p:nvPr/>
        </p:nvSpPr>
        <p:spPr>
          <a:xfrm>
            <a:off x="3382849"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7" name="Straight Connector 526"/>
          <p:cNvCxnSpPr/>
          <p:nvPr/>
        </p:nvCxnSpPr>
        <p:spPr>
          <a:xfrm>
            <a:off x="3740320" y="1820387"/>
            <a:ext cx="32" cy="263319"/>
          </a:xfrm>
          <a:prstGeom prst="line">
            <a:avLst/>
          </a:prstGeom>
          <a:noFill/>
          <a:ln w="6350" cap="flat" cmpd="sng" algn="ctr">
            <a:solidFill>
              <a:srgbClr val="5B9BD5"/>
            </a:solidFill>
            <a:prstDash val="solid"/>
            <a:miter lim="800000"/>
          </a:ln>
          <a:effectLst/>
        </p:spPr>
      </p:cxnSp>
      <p:sp>
        <p:nvSpPr>
          <p:cNvPr id="528" name="Hexagon 527"/>
          <p:cNvSpPr/>
          <p:nvPr/>
        </p:nvSpPr>
        <p:spPr>
          <a:xfrm>
            <a:off x="3836920"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9" name="Straight Connector 528"/>
          <p:cNvCxnSpPr/>
          <p:nvPr/>
        </p:nvCxnSpPr>
        <p:spPr>
          <a:xfrm flipH="1">
            <a:off x="4184866" y="1952879"/>
            <a:ext cx="226397" cy="132971"/>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4195866" y="1825614"/>
            <a:ext cx="32" cy="263319"/>
          </a:xfrm>
          <a:prstGeom prst="line">
            <a:avLst/>
          </a:prstGeom>
          <a:noFill/>
          <a:ln w="6350" cap="flat" cmpd="sng" algn="ctr">
            <a:solidFill>
              <a:srgbClr val="5B9BD5"/>
            </a:solidFill>
            <a:prstDash val="solid"/>
            <a:miter lim="800000"/>
          </a:ln>
          <a:effectLst/>
        </p:spPr>
      </p:cxnSp>
      <p:sp>
        <p:nvSpPr>
          <p:cNvPr id="531" name="Hexagon 530"/>
          <p:cNvSpPr/>
          <p:nvPr/>
        </p:nvSpPr>
        <p:spPr>
          <a:xfrm>
            <a:off x="4289699"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2" name="Straight Connector 531"/>
          <p:cNvCxnSpPr/>
          <p:nvPr/>
        </p:nvCxnSpPr>
        <p:spPr>
          <a:xfrm>
            <a:off x="4647170" y="1821683"/>
            <a:ext cx="32" cy="263319"/>
          </a:xfrm>
          <a:prstGeom prst="line">
            <a:avLst/>
          </a:prstGeom>
          <a:noFill/>
          <a:ln w="6350" cap="flat" cmpd="sng" algn="ctr">
            <a:solidFill>
              <a:srgbClr val="5B9BD5"/>
            </a:solidFill>
            <a:prstDash val="solid"/>
            <a:miter lim="800000"/>
          </a:ln>
          <a:effectLst/>
        </p:spPr>
      </p:cxnSp>
      <p:sp>
        <p:nvSpPr>
          <p:cNvPr id="533" name="Hexagon 532"/>
          <p:cNvSpPr/>
          <p:nvPr/>
        </p:nvSpPr>
        <p:spPr>
          <a:xfrm>
            <a:off x="4739696"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4" name="Straight Connector 533"/>
          <p:cNvCxnSpPr/>
          <p:nvPr/>
        </p:nvCxnSpPr>
        <p:spPr>
          <a:xfrm>
            <a:off x="5097166" y="1821683"/>
            <a:ext cx="32" cy="263319"/>
          </a:xfrm>
          <a:prstGeom prst="line">
            <a:avLst/>
          </a:prstGeom>
          <a:noFill/>
          <a:ln w="6350" cap="flat" cmpd="sng" algn="ctr">
            <a:solidFill>
              <a:srgbClr val="5B9BD5"/>
            </a:solidFill>
            <a:prstDash val="solid"/>
            <a:miter lim="800000"/>
          </a:ln>
          <a:effectLst/>
        </p:spPr>
      </p:cxnSp>
      <p:sp>
        <p:nvSpPr>
          <p:cNvPr id="535" name="Hexagon 534"/>
          <p:cNvSpPr/>
          <p:nvPr/>
        </p:nvSpPr>
        <p:spPr>
          <a:xfrm>
            <a:off x="5192129"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6" name="Straight Connector 535"/>
          <p:cNvCxnSpPr/>
          <p:nvPr/>
        </p:nvCxnSpPr>
        <p:spPr>
          <a:xfrm>
            <a:off x="5549600" y="1821683"/>
            <a:ext cx="32" cy="263319"/>
          </a:xfrm>
          <a:prstGeom prst="line">
            <a:avLst/>
          </a:prstGeom>
          <a:noFill/>
          <a:ln w="6350" cap="flat" cmpd="sng" algn="ctr">
            <a:solidFill>
              <a:srgbClr val="5B9BD5"/>
            </a:solidFill>
            <a:prstDash val="solid"/>
            <a:miter lim="800000"/>
          </a:ln>
          <a:effectLst/>
        </p:spPr>
      </p:cxnSp>
      <p:sp>
        <p:nvSpPr>
          <p:cNvPr id="537" name="Hexagon 536"/>
          <p:cNvSpPr/>
          <p:nvPr/>
        </p:nvSpPr>
        <p:spPr>
          <a:xfrm>
            <a:off x="5642600"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8" name="Straight Connector 537"/>
          <p:cNvCxnSpPr/>
          <p:nvPr/>
        </p:nvCxnSpPr>
        <p:spPr>
          <a:xfrm>
            <a:off x="6000071" y="1821683"/>
            <a:ext cx="32" cy="263319"/>
          </a:xfrm>
          <a:prstGeom prst="line">
            <a:avLst/>
          </a:prstGeom>
          <a:noFill/>
          <a:ln w="6350" cap="flat" cmpd="sng" algn="ctr">
            <a:solidFill>
              <a:srgbClr val="5B9BD5"/>
            </a:solidFill>
            <a:prstDash val="solid"/>
            <a:miter lim="800000"/>
          </a:ln>
          <a:effectLst/>
        </p:spPr>
      </p:cxnSp>
      <p:sp>
        <p:nvSpPr>
          <p:cNvPr id="539" name="Hexagon 538"/>
          <p:cNvSpPr/>
          <p:nvPr/>
        </p:nvSpPr>
        <p:spPr>
          <a:xfrm>
            <a:off x="6092597"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0" name="Straight Connector 539"/>
          <p:cNvCxnSpPr/>
          <p:nvPr/>
        </p:nvCxnSpPr>
        <p:spPr>
          <a:xfrm>
            <a:off x="6450068" y="1821683"/>
            <a:ext cx="32" cy="263319"/>
          </a:xfrm>
          <a:prstGeom prst="line">
            <a:avLst/>
          </a:prstGeom>
          <a:noFill/>
          <a:ln w="6350" cap="flat" cmpd="sng" algn="ctr">
            <a:solidFill>
              <a:srgbClr val="5B9BD5"/>
            </a:solidFill>
            <a:prstDash val="solid"/>
            <a:miter lim="800000"/>
          </a:ln>
          <a:effectLst/>
        </p:spPr>
      </p:cxnSp>
      <p:sp>
        <p:nvSpPr>
          <p:cNvPr id="541" name="Hexagon 540"/>
          <p:cNvSpPr/>
          <p:nvPr/>
        </p:nvSpPr>
        <p:spPr>
          <a:xfrm>
            <a:off x="6546668"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2" name="Straight Connector 541"/>
          <p:cNvCxnSpPr/>
          <p:nvPr/>
        </p:nvCxnSpPr>
        <p:spPr>
          <a:xfrm>
            <a:off x="6904139" y="1821683"/>
            <a:ext cx="32" cy="263319"/>
          </a:xfrm>
          <a:prstGeom prst="line">
            <a:avLst/>
          </a:prstGeom>
          <a:noFill/>
          <a:ln w="6350" cap="flat" cmpd="sng" algn="ctr">
            <a:solidFill>
              <a:srgbClr val="5B9BD5"/>
            </a:solidFill>
            <a:prstDash val="solid"/>
            <a:miter lim="800000"/>
          </a:ln>
          <a:effectLst/>
        </p:spPr>
      </p:cxnSp>
      <p:sp>
        <p:nvSpPr>
          <p:cNvPr id="543" name="Hexagon 542"/>
          <p:cNvSpPr/>
          <p:nvPr/>
        </p:nvSpPr>
        <p:spPr>
          <a:xfrm>
            <a:off x="6999102"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4" name="Straight Connector 543"/>
          <p:cNvCxnSpPr/>
          <p:nvPr/>
        </p:nvCxnSpPr>
        <p:spPr>
          <a:xfrm>
            <a:off x="7356573" y="1821683"/>
            <a:ext cx="32" cy="263319"/>
          </a:xfrm>
          <a:prstGeom prst="line">
            <a:avLst/>
          </a:prstGeom>
          <a:noFill/>
          <a:ln w="6350" cap="flat" cmpd="sng" algn="ctr">
            <a:solidFill>
              <a:srgbClr val="5B9BD5"/>
            </a:solidFill>
            <a:prstDash val="solid"/>
            <a:miter lim="800000"/>
          </a:ln>
          <a:effectLst/>
        </p:spPr>
      </p:cxnSp>
      <p:sp>
        <p:nvSpPr>
          <p:cNvPr id="545" name="Hexagon 544"/>
          <p:cNvSpPr/>
          <p:nvPr/>
        </p:nvSpPr>
        <p:spPr>
          <a:xfrm>
            <a:off x="7452698"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6" name="Straight Connector 545"/>
          <p:cNvCxnSpPr/>
          <p:nvPr/>
        </p:nvCxnSpPr>
        <p:spPr>
          <a:xfrm>
            <a:off x="7806569" y="1821683"/>
            <a:ext cx="32" cy="263319"/>
          </a:xfrm>
          <a:prstGeom prst="line">
            <a:avLst/>
          </a:prstGeom>
          <a:noFill/>
          <a:ln w="6350" cap="flat" cmpd="sng" algn="ctr">
            <a:solidFill>
              <a:srgbClr val="5B9BD5"/>
            </a:solidFill>
            <a:prstDash val="solid"/>
            <a:miter lim="800000"/>
          </a:ln>
          <a:effectLst/>
        </p:spPr>
      </p:cxnSp>
      <p:sp>
        <p:nvSpPr>
          <p:cNvPr id="547" name="Hexagon 546"/>
          <p:cNvSpPr/>
          <p:nvPr/>
        </p:nvSpPr>
        <p:spPr>
          <a:xfrm>
            <a:off x="7904269"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8" name="Straight Connector 547"/>
          <p:cNvCxnSpPr/>
          <p:nvPr/>
        </p:nvCxnSpPr>
        <p:spPr>
          <a:xfrm>
            <a:off x="8261740" y="1825157"/>
            <a:ext cx="32" cy="263319"/>
          </a:xfrm>
          <a:prstGeom prst="line">
            <a:avLst/>
          </a:prstGeom>
          <a:noFill/>
          <a:ln w="6350" cap="flat" cmpd="sng" algn="ctr">
            <a:solidFill>
              <a:srgbClr val="5B9BD5"/>
            </a:solidFill>
            <a:prstDash val="solid"/>
            <a:miter lim="800000"/>
          </a:ln>
          <a:effectLst/>
        </p:spPr>
      </p:cxnSp>
      <p:sp>
        <p:nvSpPr>
          <p:cNvPr id="549" name="Hexagon 548"/>
          <p:cNvSpPr/>
          <p:nvPr/>
        </p:nvSpPr>
        <p:spPr>
          <a:xfrm>
            <a:off x="8354266"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0" name="Straight Connector 549"/>
          <p:cNvCxnSpPr/>
          <p:nvPr/>
        </p:nvCxnSpPr>
        <p:spPr>
          <a:xfrm>
            <a:off x="8708137" y="1825157"/>
            <a:ext cx="32" cy="263319"/>
          </a:xfrm>
          <a:prstGeom prst="line">
            <a:avLst/>
          </a:prstGeom>
          <a:noFill/>
          <a:ln w="6350" cap="flat" cmpd="sng" algn="ctr">
            <a:solidFill>
              <a:srgbClr val="5B9BD5"/>
            </a:solidFill>
            <a:prstDash val="solid"/>
            <a:miter lim="800000"/>
          </a:ln>
          <a:effectLst/>
        </p:spPr>
      </p:cxnSp>
      <p:sp>
        <p:nvSpPr>
          <p:cNvPr id="551" name="Hexagon 550"/>
          <p:cNvSpPr/>
          <p:nvPr/>
        </p:nvSpPr>
        <p:spPr>
          <a:xfrm>
            <a:off x="8803100"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2" name="Straight Connector 551"/>
          <p:cNvCxnSpPr/>
          <p:nvPr/>
        </p:nvCxnSpPr>
        <p:spPr>
          <a:xfrm>
            <a:off x="9156971" y="1825157"/>
            <a:ext cx="32" cy="263319"/>
          </a:xfrm>
          <a:prstGeom prst="line">
            <a:avLst/>
          </a:prstGeom>
          <a:noFill/>
          <a:ln w="6350" cap="flat" cmpd="sng" algn="ctr">
            <a:solidFill>
              <a:srgbClr val="5B9BD5"/>
            </a:solidFill>
            <a:prstDash val="solid"/>
            <a:miter lim="800000"/>
          </a:ln>
          <a:effectLst/>
        </p:spPr>
      </p:cxnSp>
      <p:sp>
        <p:nvSpPr>
          <p:cNvPr id="553" name="Hexagon 552"/>
          <p:cNvSpPr/>
          <p:nvPr/>
        </p:nvSpPr>
        <p:spPr>
          <a:xfrm>
            <a:off x="9246846"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4" name="Straight Connector 553"/>
          <p:cNvCxnSpPr/>
          <p:nvPr/>
        </p:nvCxnSpPr>
        <p:spPr>
          <a:xfrm>
            <a:off x="9604317" y="1825157"/>
            <a:ext cx="32" cy="263319"/>
          </a:xfrm>
          <a:prstGeom prst="line">
            <a:avLst/>
          </a:prstGeom>
          <a:noFill/>
          <a:ln w="6350" cap="flat" cmpd="sng" algn="ctr">
            <a:solidFill>
              <a:srgbClr val="5B9BD5"/>
            </a:solidFill>
            <a:prstDash val="solid"/>
            <a:miter lim="800000"/>
          </a:ln>
          <a:effectLst/>
        </p:spPr>
      </p:cxnSp>
      <p:sp>
        <p:nvSpPr>
          <p:cNvPr id="555" name="Hexagon 554"/>
          <p:cNvSpPr/>
          <p:nvPr/>
        </p:nvSpPr>
        <p:spPr>
          <a:xfrm>
            <a:off x="9696842"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6" name="Straight Connector 555"/>
          <p:cNvCxnSpPr/>
          <p:nvPr/>
        </p:nvCxnSpPr>
        <p:spPr>
          <a:xfrm>
            <a:off x="10054313" y="1825157"/>
            <a:ext cx="32" cy="263319"/>
          </a:xfrm>
          <a:prstGeom prst="line">
            <a:avLst/>
          </a:prstGeom>
          <a:noFill/>
          <a:ln w="6350" cap="flat" cmpd="sng" algn="ctr">
            <a:solidFill>
              <a:srgbClr val="5B9BD5"/>
            </a:solidFill>
            <a:prstDash val="solid"/>
            <a:miter lim="800000"/>
          </a:ln>
          <a:effectLst/>
        </p:spPr>
      </p:cxnSp>
      <p:sp>
        <p:nvSpPr>
          <p:cNvPr id="557" name="Hexagon 556"/>
          <p:cNvSpPr/>
          <p:nvPr/>
        </p:nvSpPr>
        <p:spPr>
          <a:xfrm>
            <a:off x="10150913"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8" name="Straight Connector 557"/>
          <p:cNvCxnSpPr/>
          <p:nvPr/>
        </p:nvCxnSpPr>
        <p:spPr>
          <a:xfrm>
            <a:off x="10508384" y="1825157"/>
            <a:ext cx="32" cy="263319"/>
          </a:xfrm>
          <a:prstGeom prst="line">
            <a:avLst/>
          </a:prstGeom>
          <a:noFill/>
          <a:ln w="6350" cap="flat" cmpd="sng" algn="ctr">
            <a:solidFill>
              <a:srgbClr val="5B9BD5"/>
            </a:solidFill>
            <a:prstDash val="solid"/>
            <a:miter lim="800000"/>
          </a:ln>
          <a:effectLst/>
        </p:spPr>
      </p:cxnSp>
      <p:sp>
        <p:nvSpPr>
          <p:cNvPr id="559" name="Hexagon 558"/>
          <p:cNvSpPr/>
          <p:nvPr/>
        </p:nvSpPr>
        <p:spPr>
          <a:xfrm>
            <a:off x="10603347"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0" name="Straight Connector 559"/>
          <p:cNvCxnSpPr/>
          <p:nvPr/>
        </p:nvCxnSpPr>
        <p:spPr>
          <a:xfrm>
            <a:off x="10960818" y="1825157"/>
            <a:ext cx="32" cy="263319"/>
          </a:xfrm>
          <a:prstGeom prst="line">
            <a:avLst/>
          </a:prstGeom>
          <a:noFill/>
          <a:ln w="6350" cap="flat" cmpd="sng" algn="ctr">
            <a:solidFill>
              <a:srgbClr val="5B9BD5"/>
            </a:solidFill>
            <a:prstDash val="solid"/>
            <a:miter lim="800000"/>
          </a:ln>
          <a:effectLst/>
        </p:spPr>
      </p:cxnSp>
      <p:sp>
        <p:nvSpPr>
          <p:cNvPr id="561" name="Hexagon 560"/>
          <p:cNvSpPr/>
          <p:nvPr/>
        </p:nvSpPr>
        <p:spPr>
          <a:xfrm>
            <a:off x="11053344"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2" name="Straight Connector 561"/>
          <p:cNvCxnSpPr/>
          <p:nvPr/>
        </p:nvCxnSpPr>
        <p:spPr>
          <a:xfrm>
            <a:off x="11410815" y="1825157"/>
            <a:ext cx="32" cy="263319"/>
          </a:xfrm>
          <a:prstGeom prst="line">
            <a:avLst/>
          </a:prstGeom>
          <a:noFill/>
          <a:ln w="6350" cap="flat" cmpd="sng" algn="ctr">
            <a:solidFill>
              <a:srgbClr val="5B9BD5"/>
            </a:solidFill>
            <a:prstDash val="solid"/>
            <a:miter lim="800000"/>
          </a:ln>
          <a:effectLst/>
        </p:spPr>
      </p:cxnSp>
      <p:sp>
        <p:nvSpPr>
          <p:cNvPr id="563" name="Hexagon 562"/>
          <p:cNvSpPr/>
          <p:nvPr/>
        </p:nvSpPr>
        <p:spPr>
          <a:xfrm>
            <a:off x="68159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4" name="Hexagon 563"/>
          <p:cNvSpPr/>
          <p:nvPr/>
        </p:nvSpPr>
        <p:spPr>
          <a:xfrm>
            <a:off x="907992"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5" name="Hexagon 564"/>
          <p:cNvSpPr/>
          <p:nvPr/>
        </p:nvSpPr>
        <p:spPr>
          <a:xfrm>
            <a:off x="907992"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6" name="Hexagon 565"/>
          <p:cNvSpPr/>
          <p:nvPr/>
        </p:nvSpPr>
        <p:spPr>
          <a:xfrm>
            <a:off x="1131592"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7" name="Hexagon 566"/>
          <p:cNvSpPr/>
          <p:nvPr/>
        </p:nvSpPr>
        <p:spPr>
          <a:xfrm>
            <a:off x="1357989"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8" name="Hexagon 567"/>
          <p:cNvSpPr/>
          <p:nvPr/>
        </p:nvSpPr>
        <p:spPr>
          <a:xfrm>
            <a:off x="1357989"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9" name="Hexagon 568"/>
          <p:cNvSpPr/>
          <p:nvPr/>
        </p:nvSpPr>
        <p:spPr>
          <a:xfrm>
            <a:off x="158402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0" name="Hexagon 569"/>
          <p:cNvSpPr/>
          <p:nvPr/>
        </p:nvSpPr>
        <p:spPr>
          <a:xfrm>
            <a:off x="1810423"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1" name="Hexagon 570"/>
          <p:cNvSpPr/>
          <p:nvPr/>
        </p:nvSpPr>
        <p:spPr>
          <a:xfrm>
            <a:off x="1810423"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2" name="Hexagon 571"/>
          <p:cNvSpPr/>
          <p:nvPr/>
        </p:nvSpPr>
        <p:spPr>
          <a:xfrm>
            <a:off x="2034022"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3" name="Hexagon 572"/>
          <p:cNvSpPr/>
          <p:nvPr/>
        </p:nvSpPr>
        <p:spPr>
          <a:xfrm>
            <a:off x="2260419"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4" name="Hexagon 573"/>
          <p:cNvSpPr/>
          <p:nvPr/>
        </p:nvSpPr>
        <p:spPr>
          <a:xfrm>
            <a:off x="2260419"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5" name="Hexagon 574"/>
          <p:cNvSpPr/>
          <p:nvPr/>
        </p:nvSpPr>
        <p:spPr>
          <a:xfrm>
            <a:off x="2484019"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6" name="Hexagon 575"/>
          <p:cNvSpPr/>
          <p:nvPr/>
        </p:nvSpPr>
        <p:spPr>
          <a:xfrm>
            <a:off x="2706816"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7" name="Hexagon 576"/>
          <p:cNvSpPr/>
          <p:nvPr/>
        </p:nvSpPr>
        <p:spPr>
          <a:xfrm>
            <a:off x="2706816"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8" name="Hexagon 577"/>
          <p:cNvSpPr/>
          <p:nvPr/>
        </p:nvSpPr>
        <p:spPr>
          <a:xfrm>
            <a:off x="293041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9" name="Hexagon 578"/>
          <p:cNvSpPr/>
          <p:nvPr/>
        </p:nvSpPr>
        <p:spPr>
          <a:xfrm>
            <a:off x="3156813"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0" name="Hexagon 579"/>
          <p:cNvSpPr/>
          <p:nvPr/>
        </p:nvSpPr>
        <p:spPr>
          <a:xfrm>
            <a:off x="3156813"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1" name="Hexagon 580"/>
          <p:cNvSpPr/>
          <p:nvPr/>
        </p:nvSpPr>
        <p:spPr>
          <a:xfrm>
            <a:off x="3382849"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2" name="Hexagon 581"/>
          <p:cNvSpPr/>
          <p:nvPr/>
        </p:nvSpPr>
        <p:spPr>
          <a:xfrm>
            <a:off x="3609246"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3" name="Hexagon 582"/>
          <p:cNvSpPr/>
          <p:nvPr/>
        </p:nvSpPr>
        <p:spPr>
          <a:xfrm>
            <a:off x="3609246"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4" name="Hexagon 583"/>
          <p:cNvSpPr/>
          <p:nvPr/>
        </p:nvSpPr>
        <p:spPr>
          <a:xfrm>
            <a:off x="3836920"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5" name="Hexagon 584"/>
          <p:cNvSpPr/>
          <p:nvPr/>
        </p:nvSpPr>
        <p:spPr>
          <a:xfrm>
            <a:off x="4063317"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6" name="Hexagon 585"/>
          <p:cNvSpPr/>
          <p:nvPr/>
        </p:nvSpPr>
        <p:spPr>
          <a:xfrm>
            <a:off x="4063317"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7" name="Hexagon 586"/>
          <p:cNvSpPr/>
          <p:nvPr/>
        </p:nvSpPr>
        <p:spPr>
          <a:xfrm>
            <a:off x="4289699"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8" name="Hexagon 587"/>
          <p:cNvSpPr/>
          <p:nvPr/>
        </p:nvSpPr>
        <p:spPr>
          <a:xfrm>
            <a:off x="4516096"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9" name="Hexagon 588"/>
          <p:cNvSpPr/>
          <p:nvPr/>
        </p:nvSpPr>
        <p:spPr>
          <a:xfrm>
            <a:off x="4516096" y="196036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0" name="Hexagon 589"/>
          <p:cNvSpPr/>
          <p:nvPr/>
        </p:nvSpPr>
        <p:spPr>
          <a:xfrm>
            <a:off x="4739696"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1" name="Hexagon 590"/>
          <p:cNvSpPr/>
          <p:nvPr/>
        </p:nvSpPr>
        <p:spPr>
          <a:xfrm>
            <a:off x="4966093"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2" name="Hexagon 591"/>
          <p:cNvSpPr/>
          <p:nvPr/>
        </p:nvSpPr>
        <p:spPr>
          <a:xfrm>
            <a:off x="4966093" y="196036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3" name="Hexagon 592"/>
          <p:cNvSpPr/>
          <p:nvPr/>
        </p:nvSpPr>
        <p:spPr>
          <a:xfrm>
            <a:off x="5192129"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4" name="Hexagon 593"/>
          <p:cNvSpPr/>
          <p:nvPr/>
        </p:nvSpPr>
        <p:spPr>
          <a:xfrm>
            <a:off x="5418527"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5" name="Hexagon 594"/>
          <p:cNvSpPr/>
          <p:nvPr/>
        </p:nvSpPr>
        <p:spPr>
          <a:xfrm>
            <a:off x="5418527"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6" name="Hexagon 595"/>
          <p:cNvSpPr/>
          <p:nvPr/>
        </p:nvSpPr>
        <p:spPr>
          <a:xfrm>
            <a:off x="5642600" y="156144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7" name="Hexagon 596"/>
          <p:cNvSpPr/>
          <p:nvPr/>
        </p:nvSpPr>
        <p:spPr>
          <a:xfrm>
            <a:off x="5868998"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8" name="Hexagon 597"/>
          <p:cNvSpPr/>
          <p:nvPr/>
        </p:nvSpPr>
        <p:spPr>
          <a:xfrm>
            <a:off x="5868998"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9" name="Hexagon 598"/>
          <p:cNvSpPr/>
          <p:nvPr/>
        </p:nvSpPr>
        <p:spPr>
          <a:xfrm>
            <a:off x="6092597"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0" name="Hexagon 599"/>
          <p:cNvSpPr/>
          <p:nvPr/>
        </p:nvSpPr>
        <p:spPr>
          <a:xfrm>
            <a:off x="6318994"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1" name="Hexagon 600"/>
          <p:cNvSpPr/>
          <p:nvPr/>
        </p:nvSpPr>
        <p:spPr>
          <a:xfrm>
            <a:off x="6318994"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2" name="Hexagon 601"/>
          <p:cNvSpPr/>
          <p:nvPr/>
        </p:nvSpPr>
        <p:spPr>
          <a:xfrm>
            <a:off x="6546668"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3" name="Hexagon 602"/>
          <p:cNvSpPr/>
          <p:nvPr/>
        </p:nvSpPr>
        <p:spPr>
          <a:xfrm>
            <a:off x="6773065"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4" name="Hexagon 603"/>
          <p:cNvSpPr/>
          <p:nvPr/>
        </p:nvSpPr>
        <p:spPr>
          <a:xfrm>
            <a:off x="6773065"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5" name="Hexagon 604"/>
          <p:cNvSpPr/>
          <p:nvPr/>
        </p:nvSpPr>
        <p:spPr>
          <a:xfrm>
            <a:off x="6999102"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6" name="Hexagon 605"/>
          <p:cNvSpPr/>
          <p:nvPr/>
        </p:nvSpPr>
        <p:spPr>
          <a:xfrm>
            <a:off x="7225499"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7" name="Hexagon 606"/>
          <p:cNvSpPr/>
          <p:nvPr/>
        </p:nvSpPr>
        <p:spPr>
          <a:xfrm>
            <a:off x="7225499"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8" name="Hexagon 607"/>
          <p:cNvSpPr/>
          <p:nvPr/>
        </p:nvSpPr>
        <p:spPr>
          <a:xfrm>
            <a:off x="7452698"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9" name="Hexagon 608"/>
          <p:cNvSpPr/>
          <p:nvPr/>
        </p:nvSpPr>
        <p:spPr>
          <a:xfrm>
            <a:off x="7679096"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0" name="Hexagon 609"/>
          <p:cNvSpPr/>
          <p:nvPr/>
        </p:nvSpPr>
        <p:spPr>
          <a:xfrm>
            <a:off x="7679096"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1" name="Hexagon 610"/>
          <p:cNvSpPr/>
          <p:nvPr/>
        </p:nvSpPr>
        <p:spPr>
          <a:xfrm>
            <a:off x="7904269"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2" name="Hexagon 611"/>
          <p:cNvSpPr/>
          <p:nvPr/>
        </p:nvSpPr>
        <p:spPr>
          <a:xfrm>
            <a:off x="8130667"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3" name="Hexagon 612"/>
          <p:cNvSpPr/>
          <p:nvPr/>
        </p:nvSpPr>
        <p:spPr>
          <a:xfrm>
            <a:off x="8130667"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4" name="Hexagon 613"/>
          <p:cNvSpPr/>
          <p:nvPr/>
        </p:nvSpPr>
        <p:spPr>
          <a:xfrm>
            <a:off x="8354266"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5" name="Hexagon 614"/>
          <p:cNvSpPr/>
          <p:nvPr/>
        </p:nvSpPr>
        <p:spPr>
          <a:xfrm>
            <a:off x="8577063"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6" name="Hexagon 615"/>
          <p:cNvSpPr/>
          <p:nvPr/>
        </p:nvSpPr>
        <p:spPr>
          <a:xfrm>
            <a:off x="8577063"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7" name="Hexagon 616"/>
          <p:cNvSpPr/>
          <p:nvPr/>
        </p:nvSpPr>
        <p:spPr>
          <a:xfrm>
            <a:off x="8803100"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8" name="Hexagon 617"/>
          <p:cNvSpPr/>
          <p:nvPr/>
        </p:nvSpPr>
        <p:spPr>
          <a:xfrm>
            <a:off x="9025897"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9" name="Hexagon 618"/>
          <p:cNvSpPr/>
          <p:nvPr/>
        </p:nvSpPr>
        <p:spPr>
          <a:xfrm>
            <a:off x="9025897"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0" name="Hexagon 619"/>
          <p:cNvSpPr/>
          <p:nvPr/>
        </p:nvSpPr>
        <p:spPr>
          <a:xfrm>
            <a:off x="9246846"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1" name="Hexagon 620"/>
          <p:cNvSpPr/>
          <p:nvPr/>
        </p:nvSpPr>
        <p:spPr>
          <a:xfrm>
            <a:off x="9473243"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2" name="Hexagon 621"/>
          <p:cNvSpPr/>
          <p:nvPr/>
        </p:nvSpPr>
        <p:spPr>
          <a:xfrm>
            <a:off x="9473243"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3" name="Hexagon 622"/>
          <p:cNvSpPr/>
          <p:nvPr/>
        </p:nvSpPr>
        <p:spPr>
          <a:xfrm>
            <a:off x="9696842"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4" name="Hexagon 623"/>
          <p:cNvSpPr/>
          <p:nvPr/>
        </p:nvSpPr>
        <p:spPr>
          <a:xfrm>
            <a:off x="9923240"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5" name="Hexagon 624"/>
          <p:cNvSpPr/>
          <p:nvPr/>
        </p:nvSpPr>
        <p:spPr>
          <a:xfrm>
            <a:off x="9923240"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6" name="Hexagon 625"/>
          <p:cNvSpPr/>
          <p:nvPr/>
        </p:nvSpPr>
        <p:spPr>
          <a:xfrm>
            <a:off x="10150913"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7" name="Hexagon 626"/>
          <p:cNvSpPr/>
          <p:nvPr/>
        </p:nvSpPr>
        <p:spPr>
          <a:xfrm>
            <a:off x="10377311"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8" name="Hexagon 627"/>
          <p:cNvSpPr/>
          <p:nvPr/>
        </p:nvSpPr>
        <p:spPr>
          <a:xfrm>
            <a:off x="10377311"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9" name="Hexagon 628"/>
          <p:cNvSpPr/>
          <p:nvPr/>
        </p:nvSpPr>
        <p:spPr>
          <a:xfrm>
            <a:off x="10603347"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0" name="Hexagon 629"/>
          <p:cNvSpPr/>
          <p:nvPr/>
        </p:nvSpPr>
        <p:spPr>
          <a:xfrm>
            <a:off x="10829744"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1" name="Hexagon 630"/>
          <p:cNvSpPr/>
          <p:nvPr/>
        </p:nvSpPr>
        <p:spPr>
          <a:xfrm>
            <a:off x="10829744"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2" name="Hexagon 631"/>
          <p:cNvSpPr/>
          <p:nvPr/>
        </p:nvSpPr>
        <p:spPr>
          <a:xfrm>
            <a:off x="11053344"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3" name="Hexagon 632"/>
          <p:cNvSpPr/>
          <p:nvPr/>
        </p:nvSpPr>
        <p:spPr>
          <a:xfrm>
            <a:off x="11279741"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4" name="Hexagon 633"/>
          <p:cNvSpPr/>
          <p:nvPr/>
        </p:nvSpPr>
        <p:spPr>
          <a:xfrm>
            <a:off x="11279741"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5" name="TextBox 634"/>
          <p:cNvSpPr txBox="1"/>
          <p:nvPr/>
        </p:nvSpPr>
        <p:spPr>
          <a:xfrm>
            <a:off x="5077107" y="1606905"/>
            <a:ext cx="2729494" cy="512935"/>
          </a:xfrm>
          <a:prstGeom prst="rect">
            <a:avLst/>
          </a:prstGeom>
          <a:noFill/>
        </p:spPr>
        <p:txBody>
          <a:bodyPr wrap="square" rtlCol="0">
            <a:spAutoFit/>
          </a:bodyPr>
          <a:lstStyle/>
          <a:p>
            <a:pPr defTabSz="896386"/>
            <a:r>
              <a:rPr lang="en-US" sz="2745"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p>
        </p:txBody>
      </p:sp>
      <p:sp>
        <p:nvSpPr>
          <p:cNvPr id="346" name="Freeform 345"/>
          <p:cNvSpPr>
            <a:spLocks noChangeAspect="1"/>
          </p:cNvSpPr>
          <p:nvPr/>
        </p:nvSpPr>
        <p:spPr bwMode="black">
          <a:xfrm>
            <a:off x="5999290" y="3363669"/>
            <a:ext cx="227805" cy="228759"/>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74705891"/>
      </p:ext>
    </p:extLst>
  </p:cSld>
  <p:clrMapOvr>
    <a:masterClrMapping/>
  </p:clrMapOvr>
  <p:transition advTm="15005">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495"/>
            <a:ext cx="11653523" cy="5431074"/>
          </a:xfrm>
        </p:spPr>
        <p:txBody>
          <a:bodyPr/>
          <a:lstStyle/>
          <a:p>
            <a:r>
              <a:rPr lang="en-US" dirty="0"/>
              <a:t>Each service is backed by </a:t>
            </a:r>
            <a:r>
              <a:rPr lang="en-US" dirty="0">
                <a:solidFill>
                  <a:srgbClr val="FFFF00"/>
                </a:solidFill>
              </a:rPr>
              <a:t>replica set</a:t>
            </a:r>
            <a:r>
              <a:rPr lang="en-US" dirty="0"/>
              <a:t> to make its internal state reliable </a:t>
            </a:r>
          </a:p>
          <a:p>
            <a:r>
              <a:rPr lang="en-US" dirty="0"/>
              <a:t>All replicas are logically consistent – meaning all replicas see the same </a:t>
            </a:r>
            <a:r>
              <a:rPr lang="en-US" dirty="0">
                <a:solidFill>
                  <a:srgbClr val="FFFF00"/>
                </a:solidFill>
              </a:rPr>
              <a:t>linearized</a:t>
            </a:r>
            <a:r>
              <a:rPr lang="en-US" dirty="0">
                <a:solidFill>
                  <a:srgbClr val="C00000"/>
                </a:solidFill>
              </a:rPr>
              <a:t> </a:t>
            </a:r>
            <a:r>
              <a:rPr lang="en-US" dirty="0"/>
              <a:t>order of </a:t>
            </a:r>
            <a:r>
              <a:rPr lang="en-US" dirty="0">
                <a:solidFill>
                  <a:srgbClr val="FFFF00"/>
                </a:solidFill>
              </a:rPr>
              <a:t>read</a:t>
            </a:r>
            <a:r>
              <a:rPr lang="en-US" dirty="0">
                <a:solidFill>
                  <a:srgbClr val="C00000"/>
                </a:solidFill>
              </a:rPr>
              <a:t> </a:t>
            </a:r>
            <a:r>
              <a:rPr lang="en-US" dirty="0"/>
              <a:t>and </a:t>
            </a:r>
            <a:r>
              <a:rPr lang="en-US" dirty="0">
                <a:solidFill>
                  <a:srgbClr val="FFFF00"/>
                </a:solidFill>
              </a:rPr>
              <a:t>write</a:t>
            </a:r>
            <a:r>
              <a:rPr lang="en-US" dirty="0">
                <a:solidFill>
                  <a:srgbClr val="C00000"/>
                </a:solidFill>
              </a:rPr>
              <a:t> </a:t>
            </a:r>
            <a:r>
              <a:rPr lang="en-US" dirty="0"/>
              <a:t>operations to </a:t>
            </a:r>
            <a:r>
              <a:rPr lang="en-US" dirty="0" smtClean="0"/>
              <a:t>initial state</a:t>
            </a:r>
            <a:endParaRPr lang="en-US" dirty="0"/>
          </a:p>
          <a:p>
            <a:r>
              <a:rPr lang="en-US" dirty="0">
                <a:solidFill>
                  <a:srgbClr val="FFFF00"/>
                </a:solidFill>
              </a:rPr>
              <a:t>Read-Write quorums </a:t>
            </a:r>
            <a:r>
              <a:rPr lang="en-US" dirty="0"/>
              <a:t>are supported and are dynamically adjusted</a:t>
            </a:r>
          </a:p>
          <a:p>
            <a:r>
              <a:rPr lang="en-US" dirty="0">
                <a:solidFill>
                  <a:srgbClr val="FFFF00"/>
                </a:solidFill>
              </a:rPr>
              <a:t>Replica set </a:t>
            </a:r>
            <a:r>
              <a:rPr lang="en-US" dirty="0" smtClean="0"/>
              <a:t>are</a:t>
            </a:r>
            <a:r>
              <a:rPr lang="en-US" dirty="0" smtClean="0"/>
              <a:t> </a:t>
            </a:r>
            <a:r>
              <a:rPr lang="en-US" dirty="0"/>
              <a:t>dynamically reconfigured to account for </a:t>
            </a:r>
            <a:r>
              <a:rPr lang="en-US" dirty="0" smtClean="0"/>
              <a:t>replica arrivals </a:t>
            </a:r>
            <a:r>
              <a:rPr lang="en-US" dirty="0"/>
              <a:t>and </a:t>
            </a:r>
            <a:r>
              <a:rPr lang="en-US" dirty="0" smtClean="0"/>
              <a:t>departures</a:t>
            </a:r>
            <a:endParaRPr lang="en-US" dirty="0"/>
          </a:p>
        </p:txBody>
      </p:sp>
      <p:sp>
        <p:nvSpPr>
          <p:cNvPr id="3" name="Title 2"/>
          <p:cNvSpPr>
            <a:spLocks noGrp="1"/>
          </p:cNvSpPr>
          <p:nvPr>
            <p:ph type="title"/>
          </p:nvPr>
        </p:nvSpPr>
        <p:spPr>
          <a:xfrm>
            <a:off x="269241" y="289957"/>
            <a:ext cx="11802925" cy="899537"/>
          </a:xfrm>
        </p:spPr>
        <p:txBody>
          <a:bodyPr/>
          <a:lstStyle/>
          <a:p>
            <a:r>
              <a:rPr lang="en-US" dirty="0" smtClean="0"/>
              <a:t>Stateful microservices are reliable </a:t>
            </a:r>
            <a:r>
              <a:rPr lang="en-US" dirty="0"/>
              <a:t>and </a:t>
            </a:r>
            <a:r>
              <a:rPr lang="en-US" dirty="0" smtClean="0"/>
              <a:t>consistent</a:t>
            </a:r>
            <a:endParaRPr lang="en-US" dirty="0"/>
          </a:p>
        </p:txBody>
      </p:sp>
    </p:spTree>
    <p:extLst>
      <p:ext uri="{BB962C8B-B14F-4D97-AF65-F5344CB8AC3E}">
        <p14:creationId xmlns:p14="http://schemas.microsoft.com/office/powerpoint/2010/main" val="28518947"/>
      </p:ext>
    </p:extLst>
  </p:cSld>
  <p:clrMapOvr>
    <a:masterClrMapping/>
  </p:clrMapOvr>
  <p:transition advTm="79260">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4"/>
          <a:stretch>
            <a:fillRect/>
          </a:stretch>
        </p:blipFill>
        <p:spPr>
          <a:xfrm>
            <a:off x="66400" y="2463407"/>
            <a:ext cx="2728420" cy="3054280"/>
          </a:xfrm>
          <a:prstGeom prst="rect">
            <a:avLst/>
          </a:prstGeom>
        </p:spPr>
      </p:pic>
      <p:grpSp>
        <p:nvGrpSpPr>
          <p:cNvPr id="3" name="Group 2"/>
          <p:cNvGrpSpPr/>
          <p:nvPr/>
        </p:nvGrpSpPr>
        <p:grpSpPr>
          <a:xfrm>
            <a:off x="4439469" y="-81997"/>
            <a:ext cx="7644750" cy="7242988"/>
            <a:chOff x="2880909" y="-554108"/>
            <a:chExt cx="9458971" cy="8775770"/>
          </a:xfrm>
        </p:grpSpPr>
        <p:grpSp>
          <p:nvGrpSpPr>
            <p:cNvPr id="2" name="Group 1"/>
            <p:cNvGrpSpPr/>
            <p:nvPr/>
          </p:nvGrpSpPr>
          <p:grpSpPr>
            <a:xfrm>
              <a:off x="2880909" y="1058863"/>
              <a:ext cx="9458971" cy="5549828"/>
              <a:chOff x="2880909" y="1058863"/>
              <a:chExt cx="9458971" cy="5549828"/>
            </a:xfrm>
          </p:grpSpPr>
          <p:sp>
            <p:nvSpPr>
              <p:cNvPr id="14" name="Oval 13"/>
              <p:cNvSpPr/>
              <p:nvPr/>
            </p:nvSpPr>
            <p:spPr bwMode="auto">
              <a:xfrm>
                <a:off x="3756544" y="1477963"/>
                <a:ext cx="7162800" cy="4800599"/>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80909" y="1058863"/>
                <a:ext cx="3326213" cy="3505200"/>
              </a:xfrm>
              <a:prstGeom prst="rect">
                <a:avLst/>
              </a:prstGeom>
            </p:spPr>
          </p:pic>
          <p:pic>
            <p:nvPicPr>
              <p:cNvPr id="10" name="Picture 9"/>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21242" y="3027159"/>
                <a:ext cx="3326213" cy="3505200"/>
              </a:xfrm>
              <a:prstGeom prst="rect">
                <a:avLst/>
              </a:prstGeom>
            </p:spPr>
          </p:pic>
          <p:pic>
            <p:nvPicPr>
              <p:cNvPr id="12" name="Picture 11"/>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64012" y="1058863"/>
                <a:ext cx="3326213" cy="3505200"/>
              </a:xfrm>
              <a:prstGeom prst="rect">
                <a:avLst/>
              </a:prstGeom>
            </p:spPr>
          </p:pic>
          <p:pic>
            <p:nvPicPr>
              <p:cNvPr id="13" name="Picture 12"/>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013667" y="3103491"/>
                <a:ext cx="3326213" cy="3505200"/>
              </a:xfrm>
              <a:prstGeom prst="rect">
                <a:avLst/>
              </a:prstGeom>
            </p:spPr>
          </p:pic>
        </p:grpSp>
        <p:pic>
          <p:nvPicPr>
            <p:cNvPr id="9" name="Picture 8"/>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66534" y="-554108"/>
              <a:ext cx="3326213" cy="3505200"/>
            </a:xfrm>
            <a:prstGeom prst="rect">
              <a:avLst/>
            </a:prstGeom>
          </p:spPr>
        </p:pic>
        <p:pic>
          <p:nvPicPr>
            <p:cNvPr id="11" name="Picture 1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51501" y="4716462"/>
              <a:ext cx="3326213" cy="3505200"/>
            </a:xfrm>
            <a:prstGeom prst="rect">
              <a:avLst/>
            </a:prstGeom>
          </p:spPr>
        </p:pic>
      </p:grpSp>
      <p:sp>
        <p:nvSpPr>
          <p:cNvPr id="19" name="Hexagon 18"/>
          <p:cNvSpPr/>
          <p:nvPr/>
        </p:nvSpPr>
        <p:spPr bwMode="auto">
          <a:xfrm>
            <a:off x="2140292" y="3747634"/>
            <a:ext cx="383138" cy="31868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p:cNvSpPr/>
          <p:nvPr/>
        </p:nvSpPr>
        <p:spPr bwMode="auto">
          <a:xfrm>
            <a:off x="2154325" y="4684849"/>
            <a:ext cx="383138" cy="31868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7" name="Hexagon 36"/>
          <p:cNvSpPr/>
          <p:nvPr/>
        </p:nvSpPr>
        <p:spPr bwMode="auto">
          <a:xfrm>
            <a:off x="2154325" y="3726201"/>
            <a:ext cx="383138" cy="31868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8" name="Hexagon 37"/>
          <p:cNvSpPr/>
          <p:nvPr/>
        </p:nvSpPr>
        <p:spPr bwMode="auto">
          <a:xfrm>
            <a:off x="2163781" y="4688345"/>
            <a:ext cx="383138" cy="31868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2" name="Title 2"/>
          <p:cNvSpPr>
            <a:spLocks noGrp="1"/>
          </p:cNvSpPr>
          <p:nvPr>
            <p:ph type="title"/>
          </p:nvPr>
        </p:nvSpPr>
        <p:spPr>
          <a:xfrm>
            <a:off x="119835" y="84211"/>
            <a:ext cx="11655840" cy="899537"/>
          </a:xfrm>
        </p:spPr>
        <p:txBody>
          <a:bodyPr/>
          <a:lstStyle/>
          <a:p>
            <a:r>
              <a:rPr lang="en-US" dirty="0" smtClean="0"/>
              <a:t>Stateful microservice</a:t>
            </a:r>
            <a:endParaRPr lang="en-US" dirty="0"/>
          </a:p>
        </p:txBody>
      </p:sp>
      <p:sp>
        <p:nvSpPr>
          <p:cNvPr id="43" name="TextBox 42"/>
          <p:cNvSpPr txBox="1"/>
          <p:nvPr/>
        </p:nvSpPr>
        <p:spPr>
          <a:xfrm>
            <a:off x="167890" y="1475820"/>
            <a:ext cx="2025982" cy="94138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Application Package</a:t>
            </a:r>
          </a:p>
        </p:txBody>
      </p:sp>
      <p:sp>
        <p:nvSpPr>
          <p:cNvPr id="23" name="Hexagon 22"/>
          <p:cNvSpPr/>
          <p:nvPr/>
        </p:nvSpPr>
        <p:spPr bwMode="auto">
          <a:xfrm>
            <a:off x="1529376" y="3721655"/>
            <a:ext cx="383138" cy="3186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1530888" y="3645407"/>
            <a:ext cx="383138" cy="506901"/>
            <a:chOff x="913929" y="2513723"/>
            <a:chExt cx="390821" cy="517065"/>
          </a:xfrm>
        </p:grpSpPr>
        <p:sp>
          <p:nvSpPr>
            <p:cNvPr id="29" name="Hexagon 28"/>
            <p:cNvSpPr/>
            <p:nvPr/>
          </p:nvSpPr>
          <p:spPr bwMode="auto">
            <a:xfrm>
              <a:off x="913929" y="2609719"/>
              <a:ext cx="390821" cy="32507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P</a:t>
              </a:r>
            </a:p>
          </p:txBody>
        </p:sp>
      </p:grpSp>
      <p:grpSp>
        <p:nvGrpSpPr>
          <p:cNvPr id="32" name="Group 31"/>
          <p:cNvGrpSpPr/>
          <p:nvPr/>
        </p:nvGrpSpPr>
        <p:grpSpPr>
          <a:xfrm>
            <a:off x="1529377" y="3642415"/>
            <a:ext cx="383138" cy="506901"/>
            <a:chOff x="913929" y="2513723"/>
            <a:chExt cx="390821" cy="517065"/>
          </a:xfrm>
        </p:grpSpPr>
        <p:sp>
          <p:nvSpPr>
            <p:cNvPr id="33" name="Hexagon 32"/>
            <p:cNvSpPr/>
            <p:nvPr/>
          </p:nvSpPr>
          <p:spPr bwMode="auto">
            <a:xfrm>
              <a:off x="913929" y="2609719"/>
              <a:ext cx="390821" cy="32507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S</a:t>
              </a:r>
            </a:p>
          </p:txBody>
        </p:sp>
      </p:grpSp>
      <p:grpSp>
        <p:nvGrpSpPr>
          <p:cNvPr id="35" name="Group 34"/>
          <p:cNvGrpSpPr/>
          <p:nvPr/>
        </p:nvGrpSpPr>
        <p:grpSpPr>
          <a:xfrm>
            <a:off x="1529377" y="3635328"/>
            <a:ext cx="383138" cy="506901"/>
            <a:chOff x="913929" y="2513723"/>
            <a:chExt cx="390821" cy="517065"/>
          </a:xfrm>
        </p:grpSpPr>
        <p:sp>
          <p:nvSpPr>
            <p:cNvPr id="36" name="Hexagon 35"/>
            <p:cNvSpPr/>
            <p:nvPr/>
          </p:nvSpPr>
          <p:spPr bwMode="auto">
            <a:xfrm>
              <a:off x="913929" y="2609719"/>
              <a:ext cx="390821" cy="32507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S</a:t>
              </a:r>
            </a:p>
          </p:txBody>
        </p:sp>
      </p:grpSp>
      <p:sp>
        <p:nvSpPr>
          <p:cNvPr id="47" name="Freeform 58"/>
          <p:cNvSpPr>
            <a:spLocks/>
          </p:cNvSpPr>
          <p:nvPr/>
        </p:nvSpPr>
        <p:spPr bwMode="auto">
          <a:xfrm flipH="1" flipV="1">
            <a:off x="7440638" y="1385680"/>
            <a:ext cx="2275344" cy="461665"/>
          </a:xfrm>
          <a:custGeom>
            <a:avLst/>
            <a:gdLst/>
            <a:ahLst/>
            <a:cxnLst>
              <a:cxn ang="0">
                <a:pos x="1104" y="1296"/>
              </a:cxn>
              <a:cxn ang="0">
                <a:pos x="864" y="480"/>
              </a:cxn>
              <a:cxn ang="0">
                <a:pos x="0" y="0"/>
              </a:cxn>
            </a:cxnLst>
            <a:rect l="0" t="0" r="r" b="b"/>
            <a:pathLst>
              <a:path w="1104" h="1296">
                <a:moveTo>
                  <a:pt x="1104" y="1296"/>
                </a:moveTo>
                <a:cubicBezTo>
                  <a:pt x="1076" y="996"/>
                  <a:pt x="1048" y="696"/>
                  <a:pt x="864" y="480"/>
                </a:cubicBezTo>
                <a:cubicBezTo>
                  <a:pt x="680" y="264"/>
                  <a:pt x="340" y="132"/>
                  <a:pt x="0" y="0"/>
                </a:cubicBezTo>
              </a:path>
            </a:pathLst>
          </a:custGeom>
          <a:noFill/>
          <a:ln w="19050" cap="flat" cmpd="sng">
            <a:solidFill>
              <a:srgbClr val="FFC000"/>
            </a:solidFill>
            <a:prstDash val="solid"/>
            <a:round/>
            <a:headEnd type="none" w="med" len="med"/>
            <a:tailEnd type="stealth" w="lg" len="lg"/>
          </a:ln>
          <a:effectLst/>
        </p:spPr>
        <p:txBody>
          <a:bodyPr wrap="square">
            <a:spAutoFit/>
          </a:bodyPr>
          <a:lstStyle/>
          <a:p>
            <a:pPr defTabSz="1218996">
              <a:defRPr/>
            </a:pPr>
            <a:endParaRPr lang="en-US" sz="2400" kern="0">
              <a:solidFill>
                <a:srgbClr val="FFFFFF"/>
              </a:solidFill>
            </a:endParaRPr>
          </a:p>
        </p:txBody>
      </p:sp>
      <p:sp>
        <p:nvSpPr>
          <p:cNvPr id="48" name="Freeform 58"/>
          <p:cNvSpPr>
            <a:spLocks/>
          </p:cNvSpPr>
          <p:nvPr/>
        </p:nvSpPr>
        <p:spPr bwMode="auto">
          <a:xfrm flipV="1">
            <a:off x="5387350" y="1385683"/>
            <a:ext cx="2053288" cy="461665"/>
          </a:xfrm>
          <a:custGeom>
            <a:avLst/>
            <a:gdLst/>
            <a:ahLst/>
            <a:cxnLst>
              <a:cxn ang="0">
                <a:pos x="1104" y="1296"/>
              </a:cxn>
              <a:cxn ang="0">
                <a:pos x="864" y="480"/>
              </a:cxn>
              <a:cxn ang="0">
                <a:pos x="0" y="0"/>
              </a:cxn>
            </a:cxnLst>
            <a:rect l="0" t="0" r="r" b="b"/>
            <a:pathLst>
              <a:path w="1104" h="1296">
                <a:moveTo>
                  <a:pt x="1104" y="1296"/>
                </a:moveTo>
                <a:cubicBezTo>
                  <a:pt x="1076" y="996"/>
                  <a:pt x="1048" y="696"/>
                  <a:pt x="864" y="480"/>
                </a:cubicBezTo>
                <a:cubicBezTo>
                  <a:pt x="680" y="264"/>
                  <a:pt x="340" y="132"/>
                  <a:pt x="0" y="0"/>
                </a:cubicBezTo>
              </a:path>
            </a:pathLst>
          </a:custGeom>
          <a:noFill/>
          <a:ln w="19050" cap="flat" cmpd="sng">
            <a:solidFill>
              <a:srgbClr val="FFC000"/>
            </a:solidFill>
            <a:prstDash val="solid"/>
            <a:round/>
            <a:headEnd type="none" w="med" len="med"/>
            <a:tailEnd type="stealth" w="lg" len="lg"/>
          </a:ln>
          <a:effectLst/>
        </p:spPr>
        <p:txBody>
          <a:bodyPr wrap="square">
            <a:spAutoFit/>
          </a:bodyPr>
          <a:lstStyle/>
          <a:p>
            <a:pPr defTabSz="1218996">
              <a:defRPr/>
            </a:pPr>
            <a:endParaRPr lang="en-US" sz="2400" kern="0">
              <a:solidFill>
                <a:srgbClr val="FFFFFF"/>
              </a:solidFill>
            </a:endParaRPr>
          </a:p>
        </p:txBody>
      </p:sp>
      <p:sp>
        <p:nvSpPr>
          <p:cNvPr id="7" name="TextBox 6"/>
          <p:cNvSpPr txBox="1"/>
          <p:nvPr/>
        </p:nvSpPr>
        <p:spPr>
          <a:xfrm>
            <a:off x="6524362" y="3321941"/>
            <a:ext cx="1344637" cy="506901"/>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replication</a:t>
            </a:r>
          </a:p>
        </p:txBody>
      </p:sp>
      <p:sp>
        <p:nvSpPr>
          <p:cNvPr id="49" name="TextBox 48"/>
          <p:cNvSpPr txBox="1"/>
          <p:nvPr/>
        </p:nvSpPr>
        <p:spPr>
          <a:xfrm>
            <a:off x="8544188" y="3266800"/>
            <a:ext cx="1344637" cy="506901"/>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replication</a:t>
            </a:r>
          </a:p>
        </p:txBody>
      </p:sp>
      <p:sp>
        <p:nvSpPr>
          <p:cNvPr id="46" name="Hexagon 45"/>
          <p:cNvSpPr/>
          <p:nvPr/>
        </p:nvSpPr>
        <p:spPr bwMode="auto">
          <a:xfrm>
            <a:off x="1472352" y="4688345"/>
            <a:ext cx="383138" cy="31868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50" name="Group 49"/>
          <p:cNvGrpSpPr/>
          <p:nvPr/>
        </p:nvGrpSpPr>
        <p:grpSpPr>
          <a:xfrm>
            <a:off x="1479371" y="4594237"/>
            <a:ext cx="383138" cy="506901"/>
            <a:chOff x="913929" y="2513723"/>
            <a:chExt cx="390821" cy="517065"/>
          </a:xfrm>
        </p:grpSpPr>
        <p:sp>
          <p:nvSpPr>
            <p:cNvPr id="51" name="Hexagon 50"/>
            <p:cNvSpPr/>
            <p:nvPr/>
          </p:nvSpPr>
          <p:spPr bwMode="auto">
            <a:xfrm>
              <a:off x="913929" y="2609719"/>
              <a:ext cx="390821" cy="32507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P</a:t>
              </a:r>
            </a:p>
          </p:txBody>
        </p:sp>
      </p:grpSp>
      <p:grpSp>
        <p:nvGrpSpPr>
          <p:cNvPr id="53" name="Group 52"/>
          <p:cNvGrpSpPr/>
          <p:nvPr/>
        </p:nvGrpSpPr>
        <p:grpSpPr>
          <a:xfrm>
            <a:off x="1479370" y="4590742"/>
            <a:ext cx="383138" cy="506901"/>
            <a:chOff x="913929" y="2513723"/>
            <a:chExt cx="390821" cy="517065"/>
          </a:xfrm>
        </p:grpSpPr>
        <p:sp>
          <p:nvSpPr>
            <p:cNvPr id="54" name="Hexagon 53"/>
            <p:cNvSpPr/>
            <p:nvPr/>
          </p:nvSpPr>
          <p:spPr bwMode="auto">
            <a:xfrm>
              <a:off x="913929" y="2609719"/>
              <a:ext cx="390821" cy="32507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S</a:t>
              </a:r>
            </a:p>
          </p:txBody>
        </p:sp>
      </p:grpSp>
      <p:grpSp>
        <p:nvGrpSpPr>
          <p:cNvPr id="56" name="Group 55"/>
          <p:cNvGrpSpPr/>
          <p:nvPr/>
        </p:nvGrpSpPr>
        <p:grpSpPr>
          <a:xfrm>
            <a:off x="1482190" y="4593734"/>
            <a:ext cx="383138" cy="506901"/>
            <a:chOff x="913929" y="2513723"/>
            <a:chExt cx="390821" cy="517065"/>
          </a:xfrm>
        </p:grpSpPr>
        <p:sp>
          <p:nvSpPr>
            <p:cNvPr id="57" name="Hexagon 56"/>
            <p:cNvSpPr/>
            <p:nvPr/>
          </p:nvSpPr>
          <p:spPr bwMode="auto">
            <a:xfrm>
              <a:off x="913929" y="2609719"/>
              <a:ext cx="390821" cy="32507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S</a:t>
              </a:r>
            </a:p>
          </p:txBody>
        </p:sp>
      </p:grpSp>
      <p:sp>
        <p:nvSpPr>
          <p:cNvPr id="59" name="Freeform 58"/>
          <p:cNvSpPr>
            <a:spLocks/>
          </p:cNvSpPr>
          <p:nvPr/>
        </p:nvSpPr>
        <p:spPr bwMode="auto">
          <a:xfrm rot="20274532" flipH="1">
            <a:off x="6964012" y="3816919"/>
            <a:ext cx="3155866" cy="461665"/>
          </a:xfrm>
          <a:custGeom>
            <a:avLst/>
            <a:gdLst/>
            <a:ahLst/>
            <a:cxnLst>
              <a:cxn ang="0">
                <a:pos x="1104" y="1296"/>
              </a:cxn>
              <a:cxn ang="0">
                <a:pos x="864" y="480"/>
              </a:cxn>
              <a:cxn ang="0">
                <a:pos x="0" y="0"/>
              </a:cxn>
            </a:cxnLst>
            <a:rect l="0" t="0" r="r" b="b"/>
            <a:pathLst>
              <a:path w="1104" h="1296">
                <a:moveTo>
                  <a:pt x="1104" y="1296"/>
                </a:moveTo>
                <a:cubicBezTo>
                  <a:pt x="1076" y="996"/>
                  <a:pt x="1048" y="696"/>
                  <a:pt x="864" y="480"/>
                </a:cubicBezTo>
                <a:cubicBezTo>
                  <a:pt x="680" y="264"/>
                  <a:pt x="340" y="132"/>
                  <a:pt x="0" y="0"/>
                </a:cubicBezTo>
              </a:path>
            </a:pathLst>
          </a:custGeom>
          <a:noFill/>
          <a:ln w="19050" cap="flat" cmpd="sng">
            <a:solidFill>
              <a:srgbClr val="FFC000"/>
            </a:solidFill>
            <a:prstDash val="solid"/>
            <a:round/>
            <a:headEnd type="none" w="med" len="med"/>
            <a:tailEnd type="stealth" w="lg" len="lg"/>
          </a:ln>
          <a:effectLst/>
        </p:spPr>
        <p:txBody>
          <a:bodyPr wrap="square">
            <a:spAutoFit/>
          </a:bodyPr>
          <a:lstStyle/>
          <a:p>
            <a:pPr defTabSz="1218996">
              <a:defRPr/>
            </a:pPr>
            <a:endParaRPr lang="en-US" sz="2400" kern="0">
              <a:solidFill>
                <a:srgbClr val="FFFFFF"/>
              </a:solidFill>
            </a:endParaRPr>
          </a:p>
        </p:txBody>
      </p:sp>
      <p:sp>
        <p:nvSpPr>
          <p:cNvPr id="60" name="Freeform 59"/>
          <p:cNvSpPr>
            <a:spLocks/>
          </p:cNvSpPr>
          <p:nvPr/>
        </p:nvSpPr>
        <p:spPr bwMode="auto">
          <a:xfrm rot="20274532">
            <a:off x="6418566" y="3885081"/>
            <a:ext cx="429913" cy="461665"/>
          </a:xfrm>
          <a:custGeom>
            <a:avLst/>
            <a:gdLst/>
            <a:ahLst/>
            <a:cxnLst>
              <a:cxn ang="0">
                <a:pos x="1104" y="1296"/>
              </a:cxn>
              <a:cxn ang="0">
                <a:pos x="864" y="480"/>
              </a:cxn>
              <a:cxn ang="0">
                <a:pos x="0" y="0"/>
              </a:cxn>
            </a:cxnLst>
            <a:rect l="0" t="0" r="r" b="b"/>
            <a:pathLst>
              <a:path w="1104" h="1296">
                <a:moveTo>
                  <a:pt x="1104" y="1296"/>
                </a:moveTo>
                <a:cubicBezTo>
                  <a:pt x="1076" y="996"/>
                  <a:pt x="1048" y="696"/>
                  <a:pt x="864" y="480"/>
                </a:cubicBezTo>
                <a:cubicBezTo>
                  <a:pt x="680" y="264"/>
                  <a:pt x="340" y="132"/>
                  <a:pt x="0" y="0"/>
                </a:cubicBezTo>
              </a:path>
            </a:pathLst>
          </a:custGeom>
          <a:noFill/>
          <a:ln w="19050" cap="flat" cmpd="sng">
            <a:solidFill>
              <a:srgbClr val="FFC000"/>
            </a:solidFill>
            <a:prstDash val="solid"/>
            <a:round/>
            <a:headEnd type="none" w="med" len="med"/>
            <a:tailEnd type="stealth" w="lg" len="lg"/>
          </a:ln>
          <a:effectLst/>
        </p:spPr>
        <p:txBody>
          <a:bodyPr wrap="square">
            <a:spAutoFit/>
          </a:bodyPr>
          <a:lstStyle/>
          <a:p>
            <a:pPr defTabSz="1218996">
              <a:defRPr/>
            </a:pPr>
            <a:endParaRPr lang="en-US" sz="2400" kern="0">
              <a:solidFill>
                <a:srgbClr val="FFFFFF"/>
              </a:solidFill>
            </a:endParaRPr>
          </a:p>
        </p:txBody>
      </p:sp>
    </p:spTree>
    <p:custDataLst>
      <p:tags r:id="rId1"/>
    </p:custDataLst>
    <p:extLst>
      <p:ext uri="{BB962C8B-B14F-4D97-AF65-F5344CB8AC3E}">
        <p14:creationId xmlns:p14="http://schemas.microsoft.com/office/powerpoint/2010/main" val="2940523120"/>
      </p:ext>
    </p:extLst>
  </p:cSld>
  <p:clrMapOvr>
    <a:masterClrMapping/>
  </p:clrMapOvr>
  <p:transition advTm="5788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42" presetClass="path" presetSubtype="0" accel="50000" decel="50000" fill="hold" grpId="0" nodeType="withEffect">
                                  <p:stCondLst>
                                    <p:cond delay="0"/>
                                  </p:stCondLst>
                                  <p:childTnLst>
                                    <p:animMotion origin="layout" path="M 2.2313E-6 2.28779E-6 L 0.22772 -0.19179 " pathEditMode="relative" rAng="0" ptsTypes="AA">
                                      <p:cBhvr>
                                        <p:cTn id="34" dur="2000" fill="hold"/>
                                        <p:tgtEl>
                                          <p:spTgt spid="19"/>
                                        </p:tgtEl>
                                        <p:attrNameLst>
                                          <p:attrName>ppt_x</p:attrName>
                                          <p:attrName>ppt_y</p:attrName>
                                        </p:attrNameLst>
                                      </p:cBhvr>
                                      <p:rCtr x="11386" y="-9601"/>
                                    </p:animMotion>
                                  </p:childTnLst>
                                </p:cTn>
                              </p:par>
                              <p:par>
                                <p:cTn id="35" presetID="42" presetClass="path" presetSubtype="0" accel="50000" decel="50000" fill="hold" grpId="0" nodeType="withEffect">
                                  <p:stCondLst>
                                    <p:cond delay="0"/>
                                  </p:stCondLst>
                                  <p:childTnLst>
                                    <p:animMotion origin="layout" path="M 3.3929E-6 4.22152E-7 L 0.67526 -0.08511 " pathEditMode="relative" rAng="0" ptsTypes="AA">
                                      <p:cBhvr>
                                        <p:cTn id="36" dur="2000" fill="hold"/>
                                        <p:tgtEl>
                                          <p:spTgt spid="22"/>
                                        </p:tgtEl>
                                        <p:attrNameLst>
                                          <p:attrName>ppt_x</p:attrName>
                                          <p:attrName>ppt_y</p:attrName>
                                        </p:attrNameLst>
                                      </p:cBhvr>
                                      <p:rCtr x="33763" y="-4267"/>
                                    </p:animMotion>
                                  </p:childTnLst>
                                </p:cTn>
                              </p:par>
                              <p:par>
                                <p:cTn id="37" presetID="42" presetClass="path" presetSubtype="0" accel="50000" decel="50000" fill="hold" nodeType="withEffect">
                                  <p:stCondLst>
                                    <p:cond delay="0"/>
                                  </p:stCondLst>
                                  <p:childTnLst>
                                    <p:animMotion origin="layout" path="M 2.8772E-6 -2.89605E-6 L 0.46898 -0.39264 " pathEditMode="relative" rAng="0" ptsTypes="AA">
                                      <p:cBhvr>
                                        <p:cTn id="38" dur="2000" fill="hold"/>
                                        <p:tgtEl>
                                          <p:spTgt spid="6"/>
                                        </p:tgtEl>
                                        <p:attrNameLst>
                                          <p:attrName>ppt_x</p:attrName>
                                          <p:attrName>ppt_y</p:attrName>
                                        </p:attrNameLst>
                                      </p:cBhvr>
                                      <p:rCtr x="23449" y="-19632"/>
                                    </p:animMotion>
                                  </p:childTnLst>
                                </p:cTn>
                              </p:par>
                              <p:par>
                                <p:cTn id="39" presetID="42" presetClass="path" presetSubtype="0" accel="50000" decel="50000" fill="hold" nodeType="withEffect">
                                  <p:stCondLst>
                                    <p:cond delay="0"/>
                                  </p:stCondLst>
                                  <p:childTnLst>
                                    <p:animMotion origin="layout" path="M 0.00472 -0.00636 L 0.27776 0.04494 " pathEditMode="relative" rAng="0" ptsTypes="AA">
                                      <p:cBhvr>
                                        <p:cTn id="40" dur="2000" fill="hold"/>
                                        <p:tgtEl>
                                          <p:spTgt spid="32"/>
                                        </p:tgtEl>
                                        <p:attrNameLst>
                                          <p:attrName>ppt_x</p:attrName>
                                          <p:attrName>ppt_y</p:attrName>
                                        </p:attrNameLst>
                                      </p:cBhvr>
                                      <p:rCtr x="13646" y="2565"/>
                                    </p:animMotion>
                                  </p:childTnLst>
                                </p:cTn>
                              </p:par>
                              <p:par>
                                <p:cTn id="41" presetID="42" presetClass="path" presetSubtype="0" accel="50000" decel="50000" fill="hold" nodeType="withEffect">
                                  <p:stCondLst>
                                    <p:cond delay="0"/>
                                  </p:stCondLst>
                                  <p:childTnLst>
                                    <p:animMotion origin="layout" path="M 5.25913E-7 -4.15343E-6 L 0.67743 0.05674 " pathEditMode="relative" rAng="0" ptsTypes="AA">
                                      <p:cBhvr>
                                        <p:cTn id="42" dur="2000" fill="hold"/>
                                        <p:tgtEl>
                                          <p:spTgt spid="35"/>
                                        </p:tgtEl>
                                        <p:attrNameLst>
                                          <p:attrName>ppt_x</p:attrName>
                                          <p:attrName>ppt_y</p:attrName>
                                        </p:attrNameLst>
                                      </p:cBhvr>
                                      <p:rCtr x="33865" y="2837"/>
                                    </p:animMotion>
                                  </p:childTnLst>
                                </p:cTn>
                              </p:par>
                              <p:par>
                                <p:cTn id="43" presetID="42" presetClass="path" presetSubtype="0" accel="50000" decel="50000" fill="hold" nodeType="withEffect">
                                  <p:stCondLst>
                                    <p:cond delay="0"/>
                                  </p:stCondLst>
                                  <p:childTnLst>
                                    <p:animMotion origin="layout" path="M -4.71534E-6 -3.50431E-6 L 0.4732 0.10985 " pathEditMode="relative" rAng="0" ptsTypes="AA">
                                      <p:cBhvr>
                                        <p:cTn id="44" dur="2000" fill="hold"/>
                                        <p:tgtEl>
                                          <p:spTgt spid="50"/>
                                        </p:tgtEl>
                                        <p:attrNameLst>
                                          <p:attrName>ppt_x</p:attrName>
                                          <p:attrName>ppt_y</p:attrName>
                                        </p:attrNameLst>
                                      </p:cBhvr>
                                      <p:rCtr x="23653" y="5493"/>
                                    </p:animMotion>
                                  </p:childTnLst>
                                </p:cTn>
                              </p:par>
                              <p:par>
                                <p:cTn id="45" presetID="42" presetClass="path" presetSubtype="0" accel="50000" decel="50000" fill="hold" nodeType="withEffect">
                                  <p:stCondLst>
                                    <p:cond delay="0"/>
                                  </p:stCondLst>
                                  <p:childTnLst>
                                    <p:animMotion origin="layout" path="M -4.71534E-6 4.22152E-7 L 0.33227 -0.32842 " pathEditMode="relative" rAng="0" ptsTypes="AA">
                                      <p:cBhvr>
                                        <p:cTn id="46" dur="2000" fill="hold"/>
                                        <p:tgtEl>
                                          <p:spTgt spid="53"/>
                                        </p:tgtEl>
                                        <p:attrNameLst>
                                          <p:attrName>ppt_x</p:attrName>
                                          <p:attrName>ppt_y</p:attrName>
                                        </p:attrNameLst>
                                      </p:cBhvr>
                                      <p:rCtr x="16607" y="-16432"/>
                                    </p:animMotion>
                                  </p:childTnLst>
                                </p:cTn>
                              </p:par>
                              <p:par>
                                <p:cTn id="47" presetID="42" presetClass="path" presetSubtype="0" accel="50000" decel="50000" fill="hold" nodeType="withEffect">
                                  <p:stCondLst>
                                    <p:cond delay="0"/>
                                  </p:stCondLst>
                                  <p:childTnLst>
                                    <p:animMotion origin="layout" path="M 0.00128 0.00023 L 0.68267 -0.32864 " pathEditMode="relative" rAng="0" ptsTypes="AA">
                                      <p:cBhvr>
                                        <p:cTn id="48" dur="2000" fill="hold"/>
                                        <p:tgtEl>
                                          <p:spTgt spid="56"/>
                                        </p:tgtEl>
                                        <p:attrNameLst>
                                          <p:attrName>ppt_x</p:attrName>
                                          <p:attrName>ppt_y</p:attrName>
                                        </p:attrNameLst>
                                      </p:cBhvr>
                                      <p:rCtr x="34069" y="-16455"/>
                                    </p:animMotion>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2" grpId="0" animBg="1"/>
      <p:bldP spid="22" grpId="1" animBg="1"/>
      <p:bldP spid="37" grpId="0" animBg="1"/>
      <p:bldP spid="38" grpId="0" animBg="1"/>
      <p:bldP spid="43" grpId="0"/>
      <p:bldP spid="23" grpId="0" animBg="1"/>
      <p:bldP spid="47" grpId="0" animBg="1"/>
      <p:bldP spid="48" grpId="0" animBg="1"/>
      <p:bldP spid="7" grpId="0"/>
      <p:bldP spid="49" grpId="0"/>
      <p:bldP spid="46" grpId="0" animBg="1"/>
      <p:bldP spid="59" grpId="0" animBg="1"/>
      <p:bldP spid="60"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following persona(s) will be used throughout this module:</a:t>
            </a:r>
            <a:endParaRPr lang="en-US" dirty="0"/>
          </a:p>
        </p:txBody>
      </p:sp>
      <p:sp>
        <p:nvSpPr>
          <p:cNvPr id="3" name="Text Placeholder 2"/>
          <p:cNvSpPr>
            <a:spLocks noGrp="1"/>
          </p:cNvSpPr>
          <p:nvPr>
            <p:ph type="body" sz="quarter" idx="10"/>
          </p:nvPr>
        </p:nvSpPr>
        <p:spPr>
          <a:xfrm>
            <a:off x="2728452" y="2298606"/>
            <a:ext cx="7202406" cy="807913"/>
          </a:xfrm>
        </p:spPr>
        <p:txBody>
          <a:bodyPr/>
          <a:lstStyle/>
          <a:p>
            <a:r>
              <a:rPr lang="en-US" sz="4500" dirty="0" smtClean="0"/>
              <a:t>Operations</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89884" y="1726194"/>
            <a:ext cx="1332089" cy="1952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68346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8" name="Rectangle 4"/>
          <p:cNvSpPr>
            <a:spLocks noGrp="1" noChangeArrowheads="1"/>
          </p:cNvSpPr>
          <p:nvPr>
            <p:ph type="title"/>
          </p:nvPr>
        </p:nvSpPr>
        <p:spPr/>
        <p:txBody>
          <a:bodyPr/>
          <a:lstStyle/>
          <a:p>
            <a:r>
              <a:rPr lang="en-US" dirty="0" smtClean="0"/>
              <a:t>Replication</a:t>
            </a:r>
            <a:endParaRPr lang="en-US" dirty="0"/>
          </a:p>
        </p:txBody>
      </p:sp>
      <p:sp>
        <p:nvSpPr>
          <p:cNvPr id="35" name="Rectangle 5"/>
          <p:cNvSpPr>
            <a:spLocks noGrp="1" noChangeArrowheads="1"/>
          </p:cNvSpPr>
          <p:nvPr>
            <p:ph sz="quarter" idx="4294967295"/>
          </p:nvPr>
        </p:nvSpPr>
        <p:spPr>
          <a:xfrm>
            <a:off x="610378" y="1565540"/>
            <a:ext cx="4774523" cy="2092028"/>
          </a:xfrm>
        </p:spPr>
        <p:txBody>
          <a:bodyPr>
            <a:normAutofit fontScale="92500" lnSpcReduction="20000"/>
          </a:bodyPr>
          <a:lstStyle/>
          <a:p>
            <a:r>
              <a:rPr lang="en-US" sz="3200" dirty="0"/>
              <a:t>Reads are completed </a:t>
            </a:r>
            <a:br>
              <a:rPr lang="en-US" sz="3200" dirty="0"/>
            </a:br>
            <a:r>
              <a:rPr lang="en-US" sz="3200" dirty="0"/>
              <a:t>at the primary</a:t>
            </a:r>
          </a:p>
          <a:p>
            <a:r>
              <a:rPr lang="en-US" sz="3200" dirty="0"/>
              <a:t>Writes are replicated to </a:t>
            </a:r>
            <a:br>
              <a:rPr lang="en-US" sz="3200" dirty="0"/>
            </a:br>
            <a:r>
              <a:rPr lang="en-US" sz="3200" dirty="0"/>
              <a:t>the write quorum of </a:t>
            </a:r>
            <a:r>
              <a:rPr lang="en-US" sz="3200" dirty="0" err="1"/>
              <a:t>secondaries</a:t>
            </a:r>
            <a:endParaRPr lang="en-US" sz="3200" dirty="0"/>
          </a:p>
          <a:p>
            <a:endParaRPr lang="en-US" sz="3200" dirty="0"/>
          </a:p>
        </p:txBody>
      </p:sp>
      <p:sp>
        <p:nvSpPr>
          <p:cNvPr id="538658" name="Freeform 34"/>
          <p:cNvSpPr>
            <a:spLocks/>
          </p:cNvSpPr>
          <p:nvPr/>
        </p:nvSpPr>
        <p:spPr bwMode="auto">
          <a:xfrm>
            <a:off x="4572216" y="3606774"/>
            <a:ext cx="7517334" cy="2057109"/>
          </a:xfrm>
          <a:custGeom>
            <a:avLst/>
            <a:gdLst/>
            <a:ahLst/>
            <a:cxnLst>
              <a:cxn ang="0">
                <a:pos x="0" y="576"/>
              </a:cxn>
              <a:cxn ang="0">
                <a:pos x="1200" y="0"/>
              </a:cxn>
              <a:cxn ang="0">
                <a:pos x="2400" y="576"/>
              </a:cxn>
            </a:cxnLst>
            <a:rect l="0" t="0" r="r" b="b"/>
            <a:pathLst>
              <a:path w="2400" h="576">
                <a:moveTo>
                  <a:pt x="0" y="576"/>
                </a:moveTo>
                <a:cubicBezTo>
                  <a:pt x="400" y="288"/>
                  <a:pt x="800" y="0"/>
                  <a:pt x="1200" y="0"/>
                </a:cubicBezTo>
                <a:cubicBezTo>
                  <a:pt x="1600" y="0"/>
                  <a:pt x="2200" y="480"/>
                  <a:pt x="2400" y="576"/>
                </a:cubicBezTo>
              </a:path>
            </a:pathLst>
          </a:custGeom>
          <a:noFill/>
          <a:ln w="57150" cap="rnd">
            <a:solidFill>
              <a:schemeClr val="bg2">
                <a:lumMod val="60000"/>
                <a:lumOff val="40000"/>
              </a:schemeClr>
            </a:solidFill>
            <a:prstDash val="solid"/>
            <a:round/>
            <a:headEnd/>
            <a:tailEnd/>
          </a:ln>
          <a:effectLst/>
        </p:spPr>
        <p:txBody>
          <a:bodyPr vert="horz" wrap="square" lIns="121903" tIns="60952" rIns="121903" bIns="60952" numCol="1" anchor="t" anchorCtr="0" compatLnSpc="1">
            <a:prstTxWarp prst="textNoShape">
              <a:avLst/>
            </a:prstTxWarp>
          </a:bodyPr>
          <a:lstStyle/>
          <a:p>
            <a:endParaRPr lang="en-US" sz="2400">
              <a:solidFill>
                <a:srgbClr val="FFFFFF"/>
              </a:solidFill>
            </a:endParaRPr>
          </a:p>
        </p:txBody>
      </p:sp>
      <p:sp>
        <p:nvSpPr>
          <p:cNvPr id="538660" name="Oval 36"/>
          <p:cNvSpPr>
            <a:spLocks noChangeArrowheads="1"/>
          </p:cNvSpPr>
          <p:nvPr/>
        </p:nvSpPr>
        <p:spPr bwMode="auto">
          <a:xfrm>
            <a:off x="7416613" y="2844883"/>
            <a:ext cx="1828541" cy="1371405"/>
          </a:xfrm>
          <a:prstGeom prst="ellipse">
            <a:avLst/>
          </a:prstGeom>
          <a:solidFill>
            <a:srgbClr val="FFCC66"/>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P</a:t>
            </a:r>
          </a:p>
        </p:txBody>
      </p:sp>
      <p:cxnSp>
        <p:nvCxnSpPr>
          <p:cNvPr id="538661" name="AutoShape 37"/>
          <p:cNvCxnSpPr>
            <a:cxnSpLocks noChangeShapeType="1"/>
            <a:stCxn id="538676" idx="0"/>
            <a:endCxn id="538660" idx="2"/>
          </p:cNvCxnSpPr>
          <p:nvPr/>
        </p:nvCxnSpPr>
        <p:spPr bwMode="auto">
          <a:xfrm rot="16200000">
            <a:off x="6718212" y="3213131"/>
            <a:ext cx="380946" cy="1015856"/>
          </a:xfrm>
          <a:prstGeom prst="curvedConnector2">
            <a:avLst/>
          </a:prstGeom>
          <a:noFill/>
          <a:ln w="28575">
            <a:solidFill>
              <a:schemeClr val="tx1"/>
            </a:solidFill>
            <a:round/>
            <a:headEnd/>
            <a:tailEnd type="stealth" w="lg" len="lg"/>
          </a:ln>
          <a:effectLst/>
        </p:spPr>
      </p:cxnSp>
      <p:cxnSp>
        <p:nvCxnSpPr>
          <p:cNvPr id="538662" name="AutoShape 38"/>
          <p:cNvCxnSpPr>
            <a:cxnSpLocks noChangeShapeType="1"/>
            <a:stCxn id="538660" idx="3"/>
            <a:endCxn id="538676" idx="5"/>
          </p:cNvCxnSpPr>
          <p:nvPr/>
        </p:nvCxnSpPr>
        <p:spPr bwMode="auto">
          <a:xfrm rot="5400000">
            <a:off x="6920063" y="3927141"/>
            <a:ext cx="677766" cy="852897"/>
          </a:xfrm>
          <a:prstGeom prst="curvedConnector3">
            <a:avLst>
              <a:gd name="adj1" fmla="val 108431"/>
            </a:avLst>
          </a:prstGeom>
          <a:noFill/>
          <a:ln w="28575">
            <a:solidFill>
              <a:schemeClr val="tx1"/>
            </a:solidFill>
            <a:round/>
            <a:headEnd/>
            <a:tailEnd type="stealth" w="lg" len="lg"/>
          </a:ln>
          <a:effectLst/>
        </p:spPr>
      </p:cxnSp>
      <p:sp>
        <p:nvSpPr>
          <p:cNvPr id="538665" name="Oval 41"/>
          <p:cNvSpPr>
            <a:spLocks noChangeArrowheads="1"/>
          </p:cNvSpPr>
          <p:nvPr/>
        </p:nvSpPr>
        <p:spPr bwMode="auto">
          <a:xfrm>
            <a:off x="9549910" y="3987721"/>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cxnSp>
        <p:nvCxnSpPr>
          <p:cNvPr id="538674" name="AutoShape 50"/>
          <p:cNvCxnSpPr>
            <a:cxnSpLocks noChangeShapeType="1"/>
            <a:stCxn id="538660" idx="5"/>
            <a:endCxn id="538665" idx="3"/>
          </p:cNvCxnSpPr>
          <p:nvPr/>
        </p:nvCxnSpPr>
        <p:spPr bwMode="auto">
          <a:xfrm rot="16200000" flipH="1">
            <a:off x="8975054" y="4016027"/>
            <a:ext cx="753956" cy="751310"/>
          </a:xfrm>
          <a:prstGeom prst="curvedConnector3">
            <a:avLst>
              <a:gd name="adj1" fmla="val 132630"/>
            </a:avLst>
          </a:prstGeom>
          <a:noFill/>
          <a:ln w="28575">
            <a:solidFill>
              <a:schemeClr val="tx1"/>
            </a:solidFill>
            <a:round/>
            <a:headEnd/>
            <a:tailEnd type="stealth" w="lg" len="lg"/>
          </a:ln>
          <a:effectLst/>
        </p:spPr>
      </p:cxnSp>
      <p:sp>
        <p:nvSpPr>
          <p:cNvPr id="538675" name="Oval 51"/>
          <p:cNvSpPr>
            <a:spLocks noChangeArrowheads="1"/>
          </p:cNvSpPr>
          <p:nvPr/>
        </p:nvSpPr>
        <p:spPr bwMode="auto">
          <a:xfrm>
            <a:off x="10768937" y="4749613"/>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38676" name="Oval 52"/>
          <p:cNvSpPr>
            <a:spLocks noChangeArrowheads="1"/>
          </p:cNvSpPr>
          <p:nvPr/>
        </p:nvSpPr>
        <p:spPr bwMode="auto">
          <a:xfrm>
            <a:off x="5791243" y="3911532"/>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38677" name="Oval 53"/>
          <p:cNvSpPr>
            <a:spLocks noChangeArrowheads="1"/>
          </p:cNvSpPr>
          <p:nvPr/>
        </p:nvSpPr>
        <p:spPr bwMode="auto">
          <a:xfrm>
            <a:off x="4470632" y="4673424"/>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cxnSp>
        <p:nvCxnSpPr>
          <p:cNvPr id="538678" name="AutoShape 54"/>
          <p:cNvCxnSpPr>
            <a:cxnSpLocks noChangeShapeType="1"/>
            <a:stCxn id="538665" idx="0"/>
            <a:endCxn id="538660" idx="6"/>
          </p:cNvCxnSpPr>
          <p:nvPr/>
        </p:nvCxnSpPr>
        <p:spPr bwMode="auto">
          <a:xfrm rot="5400000" flipH="1">
            <a:off x="9473721" y="3302019"/>
            <a:ext cx="457135" cy="914270"/>
          </a:xfrm>
          <a:prstGeom prst="curvedConnector2">
            <a:avLst/>
          </a:prstGeom>
          <a:noFill/>
          <a:ln w="28575">
            <a:solidFill>
              <a:schemeClr val="tx1"/>
            </a:solidFill>
            <a:round/>
            <a:headEnd/>
            <a:tailEnd type="stealth" w="lg" len="lg"/>
          </a:ln>
          <a:effectLst/>
        </p:spPr>
      </p:cxnSp>
      <p:cxnSp>
        <p:nvCxnSpPr>
          <p:cNvPr id="538679" name="AutoShape 55"/>
          <p:cNvCxnSpPr>
            <a:cxnSpLocks noChangeShapeType="1"/>
            <a:stCxn id="538677" idx="0"/>
            <a:endCxn id="538660" idx="1"/>
          </p:cNvCxnSpPr>
          <p:nvPr/>
        </p:nvCxnSpPr>
        <p:spPr bwMode="auto">
          <a:xfrm rot="16200000">
            <a:off x="5569291" y="2557323"/>
            <a:ext cx="1626956" cy="2605247"/>
          </a:xfrm>
          <a:prstGeom prst="curvedConnector3">
            <a:avLst>
              <a:gd name="adj1" fmla="val 100778"/>
            </a:avLst>
          </a:prstGeom>
          <a:noFill/>
          <a:ln w="28575">
            <a:solidFill>
              <a:schemeClr val="tx1"/>
            </a:solidFill>
            <a:round/>
            <a:headEnd/>
            <a:tailEnd type="stealth" w="lg" len="lg"/>
          </a:ln>
          <a:effectLst/>
        </p:spPr>
      </p:cxnSp>
      <p:cxnSp>
        <p:nvCxnSpPr>
          <p:cNvPr id="538680" name="AutoShape 56"/>
          <p:cNvCxnSpPr>
            <a:cxnSpLocks noChangeShapeType="1"/>
            <a:stCxn id="538675" idx="0"/>
            <a:endCxn id="538660" idx="7"/>
          </p:cNvCxnSpPr>
          <p:nvPr/>
        </p:nvCxnSpPr>
        <p:spPr bwMode="auto">
          <a:xfrm rot="5400000" flipH="1">
            <a:off x="9325841" y="2697002"/>
            <a:ext cx="1703145" cy="2402075"/>
          </a:xfrm>
          <a:prstGeom prst="curvedConnector3">
            <a:avLst>
              <a:gd name="adj1" fmla="val 125255"/>
            </a:avLst>
          </a:prstGeom>
          <a:noFill/>
          <a:ln w="28575">
            <a:solidFill>
              <a:schemeClr val="tx1"/>
            </a:solidFill>
            <a:round/>
            <a:headEnd/>
            <a:tailEnd type="stealth" w="lg" len="lg"/>
          </a:ln>
          <a:effectLst/>
        </p:spPr>
      </p:cxnSp>
      <p:sp>
        <p:nvSpPr>
          <p:cNvPr id="538682" name="Freeform 58"/>
          <p:cNvSpPr>
            <a:spLocks/>
          </p:cNvSpPr>
          <p:nvPr/>
        </p:nvSpPr>
        <p:spPr bwMode="auto">
          <a:xfrm>
            <a:off x="5588072" y="4216289"/>
            <a:ext cx="2539640" cy="1219027"/>
          </a:xfrm>
          <a:custGeom>
            <a:avLst/>
            <a:gdLst/>
            <a:ahLst/>
            <a:cxnLst>
              <a:cxn ang="0">
                <a:pos x="1200" y="0"/>
              </a:cxn>
              <a:cxn ang="0">
                <a:pos x="1008" y="720"/>
              </a:cxn>
              <a:cxn ang="0">
                <a:pos x="0" y="816"/>
              </a:cxn>
            </a:cxnLst>
            <a:rect l="0" t="0" r="r" b="b"/>
            <a:pathLst>
              <a:path w="1208" h="856">
                <a:moveTo>
                  <a:pt x="1200" y="0"/>
                </a:moveTo>
                <a:cubicBezTo>
                  <a:pt x="1204" y="292"/>
                  <a:pt x="1208" y="584"/>
                  <a:pt x="1008" y="720"/>
                </a:cubicBezTo>
                <a:cubicBezTo>
                  <a:pt x="808" y="856"/>
                  <a:pt x="168" y="800"/>
                  <a:pt x="0" y="816"/>
                </a:cubicBezTo>
              </a:path>
            </a:pathLst>
          </a:custGeom>
          <a:noFill/>
          <a:ln w="28575" cap="flat" cmpd="sng">
            <a:solidFill>
              <a:schemeClr val="tx1"/>
            </a:solidFill>
            <a:prstDash val="solid"/>
            <a:round/>
            <a:headEnd type="none" w="med" len="med"/>
            <a:tailEnd type="stealth" w="lg" len="lg"/>
          </a:ln>
          <a:effectLst/>
        </p:spPr>
        <p:txBody>
          <a:bodyPr vert="horz" wrap="square" lIns="121903" tIns="60952" rIns="121903" bIns="60952" numCol="1" anchor="t" anchorCtr="0" compatLnSpc="1">
            <a:prstTxWarp prst="textNoShape">
              <a:avLst/>
            </a:prstTxWarp>
          </a:bodyPr>
          <a:lstStyle/>
          <a:p>
            <a:endParaRPr lang="en-US" sz="2400">
              <a:solidFill>
                <a:srgbClr val="FFFFFF"/>
              </a:solidFill>
            </a:endParaRPr>
          </a:p>
        </p:txBody>
      </p:sp>
      <p:sp>
        <p:nvSpPr>
          <p:cNvPr id="538683" name="Freeform 59"/>
          <p:cNvSpPr>
            <a:spLocks/>
          </p:cNvSpPr>
          <p:nvPr/>
        </p:nvSpPr>
        <p:spPr bwMode="auto">
          <a:xfrm flipH="1">
            <a:off x="8534054" y="4216288"/>
            <a:ext cx="2336469" cy="1295216"/>
          </a:xfrm>
          <a:custGeom>
            <a:avLst/>
            <a:gdLst/>
            <a:ahLst/>
            <a:cxnLst>
              <a:cxn ang="0">
                <a:pos x="1200" y="0"/>
              </a:cxn>
              <a:cxn ang="0">
                <a:pos x="1008" y="720"/>
              </a:cxn>
              <a:cxn ang="0">
                <a:pos x="0" y="816"/>
              </a:cxn>
            </a:cxnLst>
            <a:rect l="0" t="0" r="r" b="b"/>
            <a:pathLst>
              <a:path w="1208" h="856">
                <a:moveTo>
                  <a:pt x="1200" y="0"/>
                </a:moveTo>
                <a:cubicBezTo>
                  <a:pt x="1204" y="292"/>
                  <a:pt x="1208" y="584"/>
                  <a:pt x="1008" y="720"/>
                </a:cubicBezTo>
                <a:cubicBezTo>
                  <a:pt x="808" y="856"/>
                  <a:pt x="168" y="800"/>
                  <a:pt x="0" y="816"/>
                </a:cubicBezTo>
              </a:path>
            </a:pathLst>
          </a:custGeom>
          <a:noFill/>
          <a:ln w="28575" cap="flat" cmpd="sng">
            <a:solidFill>
              <a:schemeClr val="tx1"/>
            </a:solidFill>
            <a:prstDash val="solid"/>
            <a:round/>
            <a:headEnd type="none" w="med" len="med"/>
            <a:tailEnd type="stealth" w="lg" len="lg"/>
          </a:ln>
          <a:effectLst/>
        </p:spPr>
        <p:txBody>
          <a:bodyPr vert="horz" wrap="square" lIns="121903" tIns="60952" rIns="121903" bIns="60952" numCol="1" anchor="t" anchorCtr="0" compatLnSpc="1">
            <a:prstTxWarp prst="textNoShape">
              <a:avLst/>
            </a:prstTxWarp>
          </a:bodyPr>
          <a:lstStyle/>
          <a:p>
            <a:endParaRPr lang="en-US" sz="2400">
              <a:solidFill>
                <a:srgbClr val="FFFFFF"/>
              </a:solidFill>
            </a:endParaRPr>
          </a:p>
        </p:txBody>
      </p:sp>
      <p:sp>
        <p:nvSpPr>
          <p:cNvPr id="538685" name="Line 61"/>
          <p:cNvSpPr>
            <a:spLocks noChangeShapeType="1"/>
          </p:cNvSpPr>
          <p:nvPr/>
        </p:nvSpPr>
        <p:spPr bwMode="auto">
          <a:xfrm>
            <a:off x="8432469" y="1854424"/>
            <a:ext cx="0" cy="990459"/>
          </a:xfrm>
          <a:prstGeom prst="line">
            <a:avLst/>
          </a:prstGeom>
          <a:noFill/>
          <a:ln w="28575">
            <a:solidFill>
              <a:schemeClr val="tx1"/>
            </a:solidFill>
            <a:round/>
            <a:headEnd/>
            <a:tailEnd type="stealth" w="lg" len="lg"/>
          </a:ln>
          <a:effectLst/>
        </p:spPr>
        <p:txBody>
          <a:bodyPr vert="horz" wrap="square" lIns="121903" tIns="60952" rIns="121903" bIns="60952" numCol="1" anchor="t" anchorCtr="0" compatLnSpc="1">
            <a:prstTxWarp prst="textNoShape">
              <a:avLst/>
            </a:prstTxWarp>
          </a:bodyPr>
          <a:lstStyle/>
          <a:p>
            <a:endParaRPr lang="en-US" sz="2400">
              <a:solidFill>
                <a:srgbClr val="FFFFFF"/>
              </a:solidFill>
            </a:endParaRPr>
          </a:p>
        </p:txBody>
      </p:sp>
      <p:sp>
        <p:nvSpPr>
          <p:cNvPr id="538686" name="Line 62"/>
          <p:cNvSpPr>
            <a:spLocks noChangeShapeType="1"/>
          </p:cNvSpPr>
          <p:nvPr/>
        </p:nvSpPr>
        <p:spPr bwMode="auto">
          <a:xfrm flipV="1">
            <a:off x="8229297" y="1854424"/>
            <a:ext cx="0" cy="990459"/>
          </a:xfrm>
          <a:prstGeom prst="line">
            <a:avLst/>
          </a:prstGeom>
          <a:noFill/>
          <a:ln w="28575">
            <a:solidFill>
              <a:schemeClr val="tx1"/>
            </a:solidFill>
            <a:round/>
            <a:headEnd/>
            <a:tailEnd type="stealth" w="lg" len="lg"/>
          </a:ln>
          <a:effectLst/>
        </p:spPr>
        <p:txBody>
          <a:bodyPr vert="horz" wrap="square" lIns="121903" tIns="60952" rIns="121903" bIns="60952" numCol="1" anchor="t" anchorCtr="0" compatLnSpc="1">
            <a:prstTxWarp prst="textNoShape">
              <a:avLst/>
            </a:prstTxWarp>
          </a:bodyPr>
          <a:lstStyle/>
          <a:p>
            <a:endParaRPr lang="en-US" sz="2400">
              <a:solidFill>
                <a:srgbClr val="FFFFFF"/>
              </a:solidFill>
            </a:endParaRPr>
          </a:p>
        </p:txBody>
      </p:sp>
      <p:sp>
        <p:nvSpPr>
          <p:cNvPr id="538687" name="Text Box 63"/>
          <p:cNvSpPr txBox="1">
            <a:spLocks noChangeArrowheads="1"/>
          </p:cNvSpPr>
          <p:nvPr/>
        </p:nvSpPr>
        <p:spPr bwMode="auto">
          <a:xfrm>
            <a:off x="8591220" y="5360291"/>
            <a:ext cx="976112"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dirty="0">
                <a:solidFill>
                  <a:srgbClr val="FFFFFF"/>
                </a:solidFill>
              </a:rPr>
              <a:t>Write</a:t>
            </a:r>
          </a:p>
        </p:txBody>
      </p:sp>
      <p:sp>
        <p:nvSpPr>
          <p:cNvPr id="538688" name="Text Box 64"/>
          <p:cNvSpPr txBox="1">
            <a:spLocks noChangeArrowheads="1"/>
          </p:cNvSpPr>
          <p:nvPr/>
        </p:nvSpPr>
        <p:spPr bwMode="auto">
          <a:xfrm>
            <a:off x="6847805" y="5301986"/>
            <a:ext cx="976112"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dirty="0">
                <a:solidFill>
                  <a:srgbClr val="FFFFFF"/>
                </a:solidFill>
              </a:rPr>
              <a:t>Write</a:t>
            </a:r>
          </a:p>
        </p:txBody>
      </p:sp>
      <p:sp>
        <p:nvSpPr>
          <p:cNvPr id="538689" name="Text Box 65"/>
          <p:cNvSpPr txBox="1">
            <a:spLocks noChangeArrowheads="1"/>
          </p:cNvSpPr>
          <p:nvPr/>
        </p:nvSpPr>
        <p:spPr bwMode="auto">
          <a:xfrm>
            <a:off x="8635642" y="4292479"/>
            <a:ext cx="976112"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a:solidFill>
                  <a:srgbClr val="FFFFFF"/>
                </a:solidFill>
              </a:rPr>
              <a:t>Write</a:t>
            </a:r>
          </a:p>
        </p:txBody>
      </p:sp>
      <p:sp>
        <p:nvSpPr>
          <p:cNvPr id="538690" name="Text Box 66"/>
          <p:cNvSpPr txBox="1">
            <a:spLocks noChangeArrowheads="1"/>
          </p:cNvSpPr>
          <p:nvPr/>
        </p:nvSpPr>
        <p:spPr bwMode="auto">
          <a:xfrm>
            <a:off x="7111858" y="4292479"/>
            <a:ext cx="976112"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dirty="0">
                <a:solidFill>
                  <a:srgbClr val="FFFFFF"/>
                </a:solidFill>
              </a:rPr>
              <a:t>Write</a:t>
            </a:r>
          </a:p>
        </p:txBody>
      </p:sp>
      <p:sp>
        <p:nvSpPr>
          <p:cNvPr id="538691" name="Text Box 67"/>
          <p:cNvSpPr txBox="1">
            <a:spLocks noChangeArrowheads="1"/>
          </p:cNvSpPr>
          <p:nvPr/>
        </p:nvSpPr>
        <p:spPr bwMode="auto">
          <a:xfrm>
            <a:off x="9701395" y="3235637"/>
            <a:ext cx="738063"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dirty="0" err="1">
                <a:solidFill>
                  <a:srgbClr val="FFFFFF"/>
                </a:solidFill>
              </a:rPr>
              <a:t>Ack</a:t>
            </a:r>
            <a:endParaRPr lang="en-US" sz="2400" dirty="0">
              <a:solidFill>
                <a:srgbClr val="FFFFFF"/>
              </a:solidFill>
            </a:endParaRPr>
          </a:p>
        </p:txBody>
      </p:sp>
      <p:sp>
        <p:nvSpPr>
          <p:cNvPr id="538693" name="Text Box 69"/>
          <p:cNvSpPr txBox="1">
            <a:spLocks noChangeArrowheads="1"/>
          </p:cNvSpPr>
          <p:nvPr/>
        </p:nvSpPr>
        <p:spPr bwMode="auto">
          <a:xfrm>
            <a:off x="6222310" y="3213442"/>
            <a:ext cx="738063"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a:solidFill>
                  <a:srgbClr val="FFFFFF"/>
                </a:solidFill>
              </a:rPr>
              <a:t>Ack</a:t>
            </a:r>
          </a:p>
        </p:txBody>
      </p:sp>
      <p:sp>
        <p:nvSpPr>
          <p:cNvPr id="538694" name="Text Box 70"/>
          <p:cNvSpPr txBox="1">
            <a:spLocks noChangeArrowheads="1"/>
          </p:cNvSpPr>
          <p:nvPr/>
        </p:nvSpPr>
        <p:spPr bwMode="auto">
          <a:xfrm>
            <a:off x="11106160" y="3236601"/>
            <a:ext cx="738063"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dirty="0" err="1">
                <a:solidFill>
                  <a:srgbClr val="FFFFFF"/>
                </a:solidFill>
              </a:rPr>
              <a:t>Ack</a:t>
            </a:r>
            <a:endParaRPr lang="en-US" sz="2400" dirty="0">
              <a:solidFill>
                <a:srgbClr val="FFFFFF"/>
              </a:solidFill>
            </a:endParaRPr>
          </a:p>
        </p:txBody>
      </p:sp>
      <p:sp>
        <p:nvSpPr>
          <p:cNvPr id="538695" name="Text Box 71"/>
          <p:cNvSpPr txBox="1">
            <a:spLocks noChangeArrowheads="1"/>
          </p:cNvSpPr>
          <p:nvPr/>
        </p:nvSpPr>
        <p:spPr bwMode="auto">
          <a:xfrm>
            <a:off x="4987571" y="2918977"/>
            <a:ext cx="738063"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dirty="0" err="1">
                <a:solidFill>
                  <a:srgbClr val="FFFFFF"/>
                </a:solidFill>
              </a:rPr>
              <a:t>Ack</a:t>
            </a:r>
            <a:endParaRPr lang="en-US" sz="2400" dirty="0">
              <a:solidFill>
                <a:srgbClr val="FFFFFF"/>
              </a:solidFill>
            </a:endParaRPr>
          </a:p>
        </p:txBody>
      </p:sp>
      <p:sp>
        <p:nvSpPr>
          <p:cNvPr id="538696" name="Text Box 72"/>
          <p:cNvSpPr txBox="1">
            <a:spLocks noChangeArrowheads="1"/>
          </p:cNvSpPr>
          <p:nvPr/>
        </p:nvSpPr>
        <p:spPr bwMode="auto">
          <a:xfrm>
            <a:off x="8330884" y="2006803"/>
            <a:ext cx="919665"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a:solidFill>
                  <a:srgbClr val="FFFFFF"/>
                </a:solidFill>
              </a:rPr>
              <a:t>Read</a:t>
            </a:r>
          </a:p>
        </p:txBody>
      </p:sp>
      <p:sp>
        <p:nvSpPr>
          <p:cNvPr id="538697" name="Text Box 73"/>
          <p:cNvSpPr txBox="1">
            <a:spLocks noChangeArrowheads="1"/>
          </p:cNvSpPr>
          <p:nvPr/>
        </p:nvSpPr>
        <p:spPr bwMode="auto">
          <a:xfrm>
            <a:off x="7213443" y="2159181"/>
            <a:ext cx="981581"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a:solidFill>
                  <a:srgbClr val="FFFFFF"/>
                </a:solidFill>
              </a:rPr>
              <a:t>Value</a:t>
            </a:r>
          </a:p>
        </p:txBody>
      </p:sp>
      <p:sp>
        <p:nvSpPr>
          <p:cNvPr id="538698" name="Text Box 74"/>
          <p:cNvSpPr txBox="1">
            <a:spLocks noChangeArrowheads="1"/>
          </p:cNvSpPr>
          <p:nvPr/>
        </p:nvSpPr>
        <p:spPr bwMode="auto">
          <a:xfrm>
            <a:off x="8330885" y="2311560"/>
            <a:ext cx="976112"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a:solidFill>
                  <a:srgbClr val="FFFFFF"/>
                </a:solidFill>
              </a:rPr>
              <a:t>Write</a:t>
            </a:r>
          </a:p>
        </p:txBody>
      </p:sp>
      <p:sp>
        <p:nvSpPr>
          <p:cNvPr id="538700" name="Text Box 76"/>
          <p:cNvSpPr txBox="1">
            <a:spLocks noChangeArrowheads="1"/>
          </p:cNvSpPr>
          <p:nvPr/>
        </p:nvSpPr>
        <p:spPr bwMode="auto">
          <a:xfrm>
            <a:off x="7315028" y="1930614"/>
            <a:ext cx="738063"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a:solidFill>
                  <a:srgbClr val="FFFFFF"/>
                </a:solidFill>
              </a:rPr>
              <a:t>Ack</a:t>
            </a:r>
          </a:p>
        </p:txBody>
      </p:sp>
    </p:spTree>
    <p:custDataLst>
      <p:tags r:id="rId1"/>
    </p:custDataLst>
    <p:extLst>
      <p:ext uri="{BB962C8B-B14F-4D97-AF65-F5344CB8AC3E}">
        <p14:creationId xmlns:p14="http://schemas.microsoft.com/office/powerpoint/2010/main" val="2747093295"/>
      </p:ext>
    </p:extLst>
  </p:cSld>
  <p:clrMapOvr>
    <a:masterClrMapping/>
  </p:clrMapOvr>
  <p:transition advTm="7807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86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86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867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86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86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86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868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86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868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869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53868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3869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53868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3869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38698"/>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53868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3869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386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3868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868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868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3868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867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3868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538662"/>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38690"/>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538688"/>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538682"/>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538687"/>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538683"/>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538674"/>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538689"/>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53868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3869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869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3866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3867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3869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38700"/>
                                        </p:tgtEl>
                                        <p:attrNameLst>
                                          <p:attrName>style.visibility</p:attrName>
                                        </p:attrNameLst>
                                      </p:cBhvr>
                                      <p:to>
                                        <p:strVal val="visible"/>
                                      </p:to>
                                    </p:set>
                                  </p:childTnLst>
                                </p:cTn>
                              </p:par>
                              <p:par>
                                <p:cTn id="101" presetID="1" presetClass="entr" presetSubtype="0" fill="hold" grpId="2" nodeType="withEffect">
                                  <p:stCondLst>
                                    <p:cond delay="0"/>
                                  </p:stCondLst>
                                  <p:childTnLst>
                                    <p:set>
                                      <p:cBhvr>
                                        <p:cTn id="102" dur="1" fill="hold">
                                          <p:stCondLst>
                                            <p:cond delay="0"/>
                                          </p:stCondLst>
                                        </p:cTn>
                                        <p:tgtEl>
                                          <p:spTgt spid="538686"/>
                                        </p:tgtEl>
                                        <p:attrNameLst>
                                          <p:attrName>style.visibility</p:attrName>
                                        </p:attrNameLst>
                                      </p:cBhvr>
                                      <p:to>
                                        <p:strVal val="visible"/>
                                      </p:to>
                                    </p:set>
                                  </p:childTnLst>
                                </p:cTn>
                              </p:par>
                              <p:par>
                                <p:cTn id="103" presetID="1" presetClass="exit" presetSubtype="0" fill="hold" grpId="3" nodeType="withEffect">
                                  <p:stCondLst>
                                    <p:cond delay="0"/>
                                  </p:stCondLst>
                                  <p:childTnLst>
                                    <p:set>
                                      <p:cBhvr>
                                        <p:cTn id="104" dur="1" fill="hold">
                                          <p:stCondLst>
                                            <p:cond delay="0"/>
                                          </p:stCondLst>
                                        </p:cTn>
                                        <p:tgtEl>
                                          <p:spTgt spid="538685"/>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538698"/>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538694"/>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538680"/>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538693"/>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538661"/>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538679"/>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538695"/>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3" nodeType="clickEffect">
                                  <p:stCondLst>
                                    <p:cond delay="0"/>
                                  </p:stCondLst>
                                  <p:childTnLst>
                                    <p:set>
                                      <p:cBhvr>
                                        <p:cTn id="122" dur="1" fill="hold">
                                          <p:stCondLst>
                                            <p:cond delay="0"/>
                                          </p:stCondLst>
                                        </p:cTn>
                                        <p:tgtEl>
                                          <p:spTgt spid="538686"/>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538700"/>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53869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538678"/>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538691"/>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5386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58" grpId="0" animBg="1"/>
      <p:bldP spid="538660" grpId="0" animBg="1"/>
      <p:bldP spid="538665" grpId="0" animBg="1"/>
      <p:bldP spid="538675" grpId="0" animBg="1"/>
      <p:bldP spid="538676" grpId="0" animBg="1"/>
      <p:bldP spid="538677" grpId="0" animBg="1"/>
      <p:bldP spid="538682" grpId="0" animBg="1"/>
      <p:bldP spid="538682" grpId="1" animBg="1"/>
      <p:bldP spid="538683" grpId="0" animBg="1"/>
      <p:bldP spid="538683" grpId="1" animBg="1"/>
      <p:bldP spid="538685" grpId="0" animBg="1"/>
      <p:bldP spid="538685" grpId="1" animBg="1"/>
      <p:bldP spid="538685" grpId="2" animBg="1"/>
      <p:bldP spid="538685" grpId="3" animBg="1"/>
      <p:bldP spid="538686" grpId="0" animBg="1"/>
      <p:bldP spid="538686" grpId="1" animBg="1"/>
      <p:bldP spid="538686" grpId="2" animBg="1"/>
      <p:bldP spid="538686" grpId="3" animBg="1"/>
      <p:bldP spid="538687" grpId="0"/>
      <p:bldP spid="538687" grpId="1"/>
      <p:bldP spid="538688" grpId="0"/>
      <p:bldP spid="538688" grpId="1"/>
      <p:bldP spid="538689" grpId="0"/>
      <p:bldP spid="538689" grpId="1"/>
      <p:bldP spid="538690" grpId="0"/>
      <p:bldP spid="538690" grpId="1"/>
      <p:bldP spid="538691" grpId="0"/>
      <p:bldP spid="538691" grpId="1"/>
      <p:bldP spid="538693" grpId="0"/>
      <p:bldP spid="538693" grpId="1"/>
      <p:bldP spid="538694" grpId="0"/>
      <p:bldP spid="538694" grpId="1"/>
      <p:bldP spid="538695" grpId="0"/>
      <p:bldP spid="538695" grpId="1"/>
      <p:bldP spid="538696" grpId="0"/>
      <p:bldP spid="538696" grpId="1"/>
      <p:bldP spid="538697" grpId="0"/>
      <p:bldP spid="538697" grpId="1"/>
      <p:bldP spid="538698" grpId="0"/>
      <p:bldP spid="538698" grpId="1"/>
      <p:bldP spid="538700" grpId="0"/>
      <p:bldP spid="538700"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6" name="Rectangle 4"/>
          <p:cNvSpPr>
            <a:spLocks noGrp="1" noChangeArrowheads="1"/>
          </p:cNvSpPr>
          <p:nvPr>
            <p:ph type="title"/>
          </p:nvPr>
        </p:nvSpPr>
        <p:spPr/>
        <p:txBody>
          <a:bodyPr/>
          <a:lstStyle/>
          <a:p>
            <a:r>
              <a:rPr lang="en-US" dirty="0" smtClean="0"/>
              <a:t>Reconfiguration</a:t>
            </a:r>
            <a:endParaRPr lang="en-US" dirty="0"/>
          </a:p>
        </p:txBody>
      </p:sp>
      <p:sp>
        <p:nvSpPr>
          <p:cNvPr id="540677" name="Rectangle 5"/>
          <p:cNvSpPr>
            <a:spLocks noGrp="1" noChangeArrowheads="1"/>
          </p:cNvSpPr>
          <p:nvPr>
            <p:ph sz="quarter" idx="4294967295"/>
          </p:nvPr>
        </p:nvSpPr>
        <p:spPr>
          <a:xfrm>
            <a:off x="508793" y="1194117"/>
            <a:ext cx="4893039" cy="2245993"/>
          </a:xfrm>
        </p:spPr>
        <p:txBody>
          <a:bodyPr>
            <a:noAutofit/>
          </a:bodyPr>
          <a:lstStyle/>
          <a:p>
            <a:pPr>
              <a:lnSpc>
                <a:spcPct val="90000"/>
              </a:lnSpc>
            </a:pPr>
            <a:r>
              <a:rPr lang="en-US" sz="2666" dirty="0"/>
              <a:t>Types of reconfiguration</a:t>
            </a:r>
          </a:p>
          <a:p>
            <a:pPr marL="840177" lvl="1" indent="-374588"/>
            <a:r>
              <a:rPr lang="en-US" sz="2400" dirty="0"/>
              <a:t>Primary failover</a:t>
            </a:r>
          </a:p>
          <a:p>
            <a:pPr marL="840177" lvl="1" indent="-374588"/>
            <a:r>
              <a:rPr lang="en-US" sz="2400" dirty="0"/>
              <a:t>Removing a failed secondary </a:t>
            </a:r>
          </a:p>
          <a:p>
            <a:pPr marL="840177" lvl="1" indent="-374588"/>
            <a:r>
              <a:rPr lang="en-US" sz="2400" dirty="0"/>
              <a:t>Adding recovered replica</a:t>
            </a:r>
          </a:p>
          <a:p>
            <a:pPr marL="840177" lvl="1" indent="-374588"/>
            <a:r>
              <a:rPr lang="en-US" sz="2400" dirty="0"/>
              <a:t>Building a new secondary</a:t>
            </a:r>
            <a:endParaRPr lang="en-US" sz="2666" dirty="0"/>
          </a:p>
          <a:p>
            <a:pPr>
              <a:lnSpc>
                <a:spcPct val="90000"/>
              </a:lnSpc>
              <a:buNone/>
            </a:pPr>
            <a:endParaRPr lang="en-US" sz="2666" dirty="0"/>
          </a:p>
          <a:p>
            <a:pPr>
              <a:lnSpc>
                <a:spcPct val="90000"/>
              </a:lnSpc>
              <a:buNone/>
            </a:pPr>
            <a:endParaRPr lang="en-US" sz="2666" dirty="0"/>
          </a:p>
          <a:p>
            <a:pPr>
              <a:lnSpc>
                <a:spcPct val="90000"/>
              </a:lnSpc>
            </a:pPr>
            <a:r>
              <a:rPr lang="en-US" sz="2666" dirty="0"/>
              <a:t>Replica States</a:t>
            </a:r>
          </a:p>
          <a:p>
            <a:pPr marL="840177" lvl="1" indent="-374588"/>
            <a:r>
              <a:rPr lang="en-US" sz="2400" dirty="0"/>
              <a:t>None</a:t>
            </a:r>
          </a:p>
          <a:p>
            <a:pPr marL="840177" lvl="1" indent="-374588"/>
            <a:r>
              <a:rPr lang="en-US" sz="2400" dirty="0"/>
              <a:t>Idle Secondary </a:t>
            </a:r>
          </a:p>
          <a:p>
            <a:pPr marL="840177" lvl="1" indent="-374588"/>
            <a:r>
              <a:rPr lang="en-US" sz="2400" dirty="0"/>
              <a:t>Active Secondary</a:t>
            </a:r>
          </a:p>
          <a:p>
            <a:pPr marL="840177" lvl="1" indent="-374588"/>
            <a:r>
              <a:rPr lang="en-US" sz="2400" dirty="0"/>
              <a:t>Primary</a:t>
            </a:r>
          </a:p>
        </p:txBody>
      </p:sp>
      <p:sp>
        <p:nvSpPr>
          <p:cNvPr id="540679" name="Freeform 7"/>
          <p:cNvSpPr>
            <a:spLocks/>
          </p:cNvSpPr>
          <p:nvPr/>
        </p:nvSpPr>
        <p:spPr bwMode="auto">
          <a:xfrm>
            <a:off x="4572216" y="3352811"/>
            <a:ext cx="7517334" cy="2057109"/>
          </a:xfrm>
          <a:custGeom>
            <a:avLst/>
            <a:gdLst/>
            <a:ahLst/>
            <a:cxnLst>
              <a:cxn ang="0">
                <a:pos x="0" y="576"/>
              </a:cxn>
              <a:cxn ang="0">
                <a:pos x="1200" y="0"/>
              </a:cxn>
              <a:cxn ang="0">
                <a:pos x="2400" y="576"/>
              </a:cxn>
            </a:cxnLst>
            <a:rect l="0" t="0" r="r" b="b"/>
            <a:pathLst>
              <a:path w="2400" h="576">
                <a:moveTo>
                  <a:pt x="0" y="576"/>
                </a:moveTo>
                <a:cubicBezTo>
                  <a:pt x="400" y="288"/>
                  <a:pt x="800" y="0"/>
                  <a:pt x="1200" y="0"/>
                </a:cubicBezTo>
                <a:cubicBezTo>
                  <a:pt x="1600" y="0"/>
                  <a:pt x="2200" y="480"/>
                  <a:pt x="2400" y="576"/>
                </a:cubicBezTo>
              </a:path>
            </a:pathLst>
          </a:custGeom>
          <a:ln w="57150">
            <a:headEnd/>
            <a:tailEnd/>
          </a:ln>
        </p:spPr>
        <p:style>
          <a:lnRef idx="1">
            <a:schemeClr val="accent6"/>
          </a:lnRef>
          <a:fillRef idx="0">
            <a:schemeClr val="accent6"/>
          </a:fillRef>
          <a:effectRef idx="0">
            <a:schemeClr val="accent6"/>
          </a:effectRef>
          <a:fontRef idx="minor">
            <a:schemeClr val="tx1"/>
          </a:fontRef>
        </p:style>
        <p:txBody>
          <a:bodyPr vert="horz" wrap="square" lIns="121903" tIns="60952" rIns="121903" bIns="60952" numCol="1" anchor="t" anchorCtr="0" compatLnSpc="1">
            <a:prstTxWarp prst="textNoShape">
              <a:avLst/>
            </a:prstTxWarp>
          </a:bodyPr>
          <a:lstStyle/>
          <a:p>
            <a:endParaRPr lang="en-US" sz="2400">
              <a:solidFill>
                <a:srgbClr val="FFFFFF"/>
              </a:solidFill>
            </a:endParaRPr>
          </a:p>
        </p:txBody>
      </p:sp>
      <p:sp>
        <p:nvSpPr>
          <p:cNvPr id="540680" name="Oval 8"/>
          <p:cNvSpPr>
            <a:spLocks noChangeArrowheads="1"/>
          </p:cNvSpPr>
          <p:nvPr/>
        </p:nvSpPr>
        <p:spPr bwMode="auto">
          <a:xfrm>
            <a:off x="7416613" y="2590920"/>
            <a:ext cx="1828541" cy="1371405"/>
          </a:xfrm>
          <a:prstGeom prst="ellipse">
            <a:avLst/>
          </a:prstGeom>
          <a:solidFill>
            <a:srgbClr val="FFCC66"/>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P</a:t>
            </a:r>
          </a:p>
        </p:txBody>
      </p:sp>
      <p:sp>
        <p:nvSpPr>
          <p:cNvPr id="540683" name="Oval 11"/>
          <p:cNvSpPr>
            <a:spLocks noChangeArrowheads="1"/>
          </p:cNvSpPr>
          <p:nvPr/>
        </p:nvSpPr>
        <p:spPr bwMode="auto">
          <a:xfrm>
            <a:off x="9549910" y="3733757"/>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40685" name="Oval 13"/>
          <p:cNvSpPr>
            <a:spLocks noChangeArrowheads="1"/>
          </p:cNvSpPr>
          <p:nvPr/>
        </p:nvSpPr>
        <p:spPr bwMode="auto">
          <a:xfrm>
            <a:off x="10768937" y="4495649"/>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40686" name="Oval 14"/>
          <p:cNvSpPr>
            <a:spLocks noChangeArrowheads="1"/>
          </p:cNvSpPr>
          <p:nvPr/>
        </p:nvSpPr>
        <p:spPr bwMode="auto">
          <a:xfrm>
            <a:off x="5791243" y="3505190"/>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40687" name="Oval 15"/>
          <p:cNvSpPr>
            <a:spLocks noChangeArrowheads="1"/>
          </p:cNvSpPr>
          <p:nvPr/>
        </p:nvSpPr>
        <p:spPr bwMode="auto">
          <a:xfrm>
            <a:off x="4470632" y="4419460"/>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40707" name="Oval 35"/>
          <p:cNvSpPr>
            <a:spLocks noChangeArrowheads="1"/>
          </p:cNvSpPr>
          <p:nvPr/>
        </p:nvSpPr>
        <p:spPr bwMode="auto">
          <a:xfrm>
            <a:off x="9549909" y="3733757"/>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15" name="TextBox 14"/>
          <p:cNvSpPr txBox="1"/>
          <p:nvPr/>
        </p:nvSpPr>
        <p:spPr>
          <a:xfrm>
            <a:off x="6441391" y="5522681"/>
            <a:ext cx="4165009" cy="755321"/>
          </a:xfrm>
          <a:prstGeom prst="rect">
            <a:avLst/>
          </a:prstGeom>
          <a:noFill/>
        </p:spPr>
        <p:txBody>
          <a:bodyPr wrap="square" rtlCol="0">
            <a:spAutoFit/>
          </a:bodyPr>
          <a:lstStyle/>
          <a:p>
            <a:pPr indent="-243800">
              <a:lnSpc>
                <a:spcPct val="90000"/>
              </a:lnSpc>
            </a:pPr>
            <a:r>
              <a:rPr lang="en-US" sz="2400" dirty="0">
                <a:solidFill>
                  <a:srgbClr val="FFFFFF"/>
                </a:solidFill>
              </a:rPr>
              <a:t>Must be safe in the presence of cascading failures </a:t>
            </a:r>
          </a:p>
        </p:txBody>
      </p:sp>
      <p:sp>
        <p:nvSpPr>
          <p:cNvPr id="16" name="Oval 15"/>
          <p:cNvSpPr>
            <a:spLocks noChangeArrowheads="1"/>
          </p:cNvSpPr>
          <p:nvPr/>
        </p:nvSpPr>
        <p:spPr bwMode="auto">
          <a:xfrm>
            <a:off x="3251604" y="3657568"/>
            <a:ext cx="1219027" cy="914270"/>
          </a:xfrm>
          <a:prstGeom prst="ellipse">
            <a:avLst/>
          </a:prstGeom>
          <a:solidFill>
            <a:schemeClr val="accent2">
              <a:lumMod val="60000"/>
              <a:lumOff val="40000"/>
            </a:schemeClr>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B</a:t>
            </a:r>
          </a:p>
        </p:txBody>
      </p:sp>
      <p:sp>
        <p:nvSpPr>
          <p:cNvPr id="18" name="Oval 8"/>
          <p:cNvSpPr>
            <a:spLocks noChangeArrowheads="1"/>
          </p:cNvSpPr>
          <p:nvPr/>
        </p:nvSpPr>
        <p:spPr bwMode="auto">
          <a:xfrm>
            <a:off x="9236430" y="3389383"/>
            <a:ext cx="1828541" cy="1371405"/>
          </a:xfrm>
          <a:prstGeom prst="ellipse">
            <a:avLst/>
          </a:prstGeom>
          <a:solidFill>
            <a:schemeClr val="accent5">
              <a:lumMod val="60000"/>
              <a:lumOff val="40000"/>
            </a:schemeClr>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P</a:t>
            </a:r>
          </a:p>
        </p:txBody>
      </p:sp>
      <p:grpSp>
        <p:nvGrpSpPr>
          <p:cNvPr id="2" name="Group 19"/>
          <p:cNvGrpSpPr/>
          <p:nvPr/>
        </p:nvGrpSpPr>
        <p:grpSpPr>
          <a:xfrm>
            <a:off x="7439446" y="1905216"/>
            <a:ext cx="2024381" cy="3200577"/>
            <a:chOff x="5579726" y="2049887"/>
            <a:chExt cx="1518501" cy="3201031"/>
          </a:xfrm>
        </p:grpSpPr>
        <p:sp>
          <p:nvSpPr>
            <p:cNvPr id="17" name="Rectangle 16"/>
            <p:cNvSpPr/>
            <p:nvPr/>
          </p:nvSpPr>
          <p:spPr>
            <a:xfrm>
              <a:off x="5579726" y="2049887"/>
              <a:ext cx="1444788" cy="3201031"/>
            </a:xfrm>
            <a:prstGeom prst="rect">
              <a:avLst/>
            </a:prstGeom>
            <a:noFill/>
          </p:spPr>
          <p:txBody>
            <a:bodyPr wrap="none" lIns="121903" tIns="60952" rIns="121903" bIns="60952">
              <a:spAutoFit/>
            </a:bodyPr>
            <a:lstStyle/>
            <a:p>
              <a:pPr algn="ctr"/>
              <a:r>
                <a:rPr lang="en-US" sz="19997" b="1" dirty="0">
                  <a:ln w="1905"/>
                  <a:solidFill>
                    <a:srgbClr val="FF0000"/>
                  </a:solidFill>
                  <a:effectLst>
                    <a:innerShdw blurRad="69850" dist="43180" dir="5400000">
                      <a:srgbClr val="000000">
                        <a:alpha val="65000"/>
                      </a:srgbClr>
                    </a:innerShdw>
                  </a:effectLst>
                </a:rPr>
                <a:t>X</a:t>
              </a:r>
            </a:p>
          </p:txBody>
        </p:sp>
        <p:sp>
          <p:nvSpPr>
            <p:cNvPr id="19" name="TextBox 18"/>
            <p:cNvSpPr txBox="1"/>
            <p:nvPr/>
          </p:nvSpPr>
          <p:spPr>
            <a:xfrm>
              <a:off x="6373368" y="2139696"/>
              <a:ext cx="724859" cy="459884"/>
            </a:xfrm>
            <a:prstGeom prst="rect">
              <a:avLst/>
            </a:prstGeom>
            <a:noFill/>
          </p:spPr>
          <p:txBody>
            <a:bodyPr wrap="none" rtlCol="0">
              <a:spAutoFit/>
            </a:bodyPr>
            <a:lstStyle/>
            <a:p>
              <a:r>
                <a:rPr lang="en-US" sz="2400" dirty="0">
                  <a:solidFill>
                    <a:srgbClr val="FF0000"/>
                  </a:solidFill>
                </a:rPr>
                <a:t>Failed</a:t>
              </a:r>
            </a:p>
          </p:txBody>
        </p:sp>
      </p:grpSp>
      <p:grpSp>
        <p:nvGrpSpPr>
          <p:cNvPr id="3" name="Group 22"/>
          <p:cNvGrpSpPr/>
          <p:nvPr/>
        </p:nvGrpSpPr>
        <p:grpSpPr>
          <a:xfrm>
            <a:off x="4444588" y="4381365"/>
            <a:ext cx="1321086" cy="2092613"/>
            <a:chOff x="3702213" y="4799810"/>
            <a:chExt cx="990956" cy="2092910"/>
          </a:xfrm>
          <a:solidFill>
            <a:srgbClr val="FFC000"/>
          </a:solidFill>
        </p:grpSpPr>
        <p:sp>
          <p:nvSpPr>
            <p:cNvPr id="21" name="Rectangle 20"/>
            <p:cNvSpPr/>
            <p:nvPr/>
          </p:nvSpPr>
          <p:spPr>
            <a:xfrm>
              <a:off x="3702213" y="4799810"/>
              <a:ext cx="990956" cy="2092910"/>
            </a:xfrm>
            <a:prstGeom prst="rect">
              <a:avLst/>
            </a:prstGeom>
            <a:grpFill/>
          </p:spPr>
          <p:txBody>
            <a:bodyPr wrap="none" lIns="121903" tIns="60952" rIns="121903" bIns="60952">
              <a:spAutoFit/>
            </a:bodyPr>
            <a:lstStyle/>
            <a:p>
              <a:pPr algn="ctr"/>
              <a:r>
                <a:rPr lang="en-US" sz="12798" b="1" dirty="0">
                  <a:ln w="1905"/>
                  <a:solidFill>
                    <a:srgbClr val="FF0000"/>
                  </a:solidFill>
                  <a:effectLst>
                    <a:innerShdw blurRad="69850" dist="43180" dir="5400000">
                      <a:srgbClr val="000000">
                        <a:alpha val="65000"/>
                      </a:srgbClr>
                    </a:innerShdw>
                  </a:effectLst>
                </a:rPr>
                <a:t>X</a:t>
              </a:r>
            </a:p>
          </p:txBody>
        </p:sp>
        <p:sp>
          <p:nvSpPr>
            <p:cNvPr id="22" name="TextBox 21"/>
            <p:cNvSpPr txBox="1"/>
            <p:nvPr/>
          </p:nvSpPr>
          <p:spPr>
            <a:xfrm>
              <a:off x="3820258" y="4806966"/>
              <a:ext cx="724859" cy="459884"/>
            </a:xfrm>
            <a:prstGeom prst="rect">
              <a:avLst/>
            </a:prstGeom>
            <a:grpFill/>
          </p:spPr>
          <p:txBody>
            <a:bodyPr wrap="none" rtlCol="0">
              <a:spAutoFit/>
            </a:bodyPr>
            <a:lstStyle/>
            <a:p>
              <a:r>
                <a:rPr lang="en-US" sz="2400" dirty="0">
                  <a:solidFill>
                    <a:srgbClr val="FF0000"/>
                  </a:solidFill>
                </a:rPr>
                <a:t>Failed</a:t>
              </a:r>
            </a:p>
          </p:txBody>
        </p:sp>
      </p:grpSp>
      <p:sp>
        <p:nvSpPr>
          <p:cNvPr id="7" name="Freeform 6"/>
          <p:cNvSpPr/>
          <p:nvPr/>
        </p:nvSpPr>
        <p:spPr>
          <a:xfrm>
            <a:off x="4369045" y="3165957"/>
            <a:ext cx="3047568" cy="682085"/>
          </a:xfrm>
          <a:custGeom>
            <a:avLst/>
            <a:gdLst>
              <a:gd name="connsiteX0" fmla="*/ 2286000 w 2286000"/>
              <a:gd name="connsiteY0" fmla="*/ 59881 h 682181"/>
              <a:gd name="connsiteX1" fmla="*/ 939800 w 2286000"/>
              <a:gd name="connsiteY1" fmla="*/ 59881 h 682181"/>
              <a:gd name="connsiteX2" fmla="*/ 0 w 2286000"/>
              <a:gd name="connsiteY2" fmla="*/ 682181 h 682181"/>
            </a:gdLst>
            <a:ahLst/>
            <a:cxnLst>
              <a:cxn ang="0">
                <a:pos x="connsiteX0" y="connsiteY0"/>
              </a:cxn>
              <a:cxn ang="0">
                <a:pos x="connsiteX1" y="connsiteY1"/>
              </a:cxn>
              <a:cxn ang="0">
                <a:pos x="connsiteX2" y="connsiteY2"/>
              </a:cxn>
            </a:cxnLst>
            <a:rect l="l" t="t" r="r" b="b"/>
            <a:pathLst>
              <a:path w="2286000" h="682181">
                <a:moveTo>
                  <a:pt x="2286000" y="59881"/>
                </a:moveTo>
                <a:cubicBezTo>
                  <a:pt x="1803400" y="8022"/>
                  <a:pt x="1320800" y="-43836"/>
                  <a:pt x="939800" y="59881"/>
                </a:cubicBezTo>
                <a:cubicBezTo>
                  <a:pt x="558800" y="163598"/>
                  <a:pt x="148167" y="584814"/>
                  <a:pt x="0" y="682181"/>
                </a:cubicBezTo>
              </a:path>
            </a:pathLst>
          </a:custGeom>
          <a:no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9" name="Freeform 8"/>
          <p:cNvSpPr/>
          <p:nvPr/>
        </p:nvSpPr>
        <p:spPr>
          <a:xfrm>
            <a:off x="9228223" y="3191137"/>
            <a:ext cx="914270" cy="250562"/>
          </a:xfrm>
          <a:custGeom>
            <a:avLst/>
            <a:gdLst>
              <a:gd name="connsiteX0" fmla="*/ 0 w 685800"/>
              <a:gd name="connsiteY0" fmla="*/ 21997 h 250597"/>
              <a:gd name="connsiteX1" fmla="*/ 419100 w 685800"/>
              <a:gd name="connsiteY1" fmla="*/ 21997 h 250597"/>
              <a:gd name="connsiteX2" fmla="*/ 685800 w 685800"/>
              <a:gd name="connsiteY2" fmla="*/ 250597 h 250597"/>
            </a:gdLst>
            <a:ahLst/>
            <a:cxnLst>
              <a:cxn ang="0">
                <a:pos x="connsiteX0" y="connsiteY0"/>
              </a:cxn>
              <a:cxn ang="0">
                <a:pos x="connsiteX1" y="connsiteY1"/>
              </a:cxn>
              <a:cxn ang="0">
                <a:pos x="connsiteX2" y="connsiteY2"/>
              </a:cxn>
            </a:cxnLst>
            <a:rect l="l" t="t" r="r" b="b"/>
            <a:pathLst>
              <a:path w="685800" h="250597">
                <a:moveTo>
                  <a:pt x="0" y="21997"/>
                </a:moveTo>
                <a:cubicBezTo>
                  <a:pt x="152400" y="2947"/>
                  <a:pt x="304800" y="-16103"/>
                  <a:pt x="419100" y="21997"/>
                </a:cubicBezTo>
                <a:cubicBezTo>
                  <a:pt x="533400" y="60097"/>
                  <a:pt x="609600" y="155347"/>
                  <a:pt x="685800" y="250597"/>
                </a:cubicBezTo>
              </a:path>
            </a:pathLst>
          </a:custGeom>
          <a:no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Tree>
    <p:custDataLst>
      <p:tags r:id="rId1"/>
    </p:custDataLst>
    <p:extLst>
      <p:ext uri="{BB962C8B-B14F-4D97-AF65-F5344CB8AC3E}">
        <p14:creationId xmlns:p14="http://schemas.microsoft.com/office/powerpoint/2010/main" val="4028834499"/>
      </p:ext>
    </p:extLst>
  </p:cSld>
  <p:clrMapOvr>
    <a:masterClrMapping/>
  </p:clrMapOvr>
  <p:transition advTm="1410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067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06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068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06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06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06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06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067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2000"/>
                                        <p:tgtEl>
                                          <p:spTgt spid="540680"/>
                                        </p:tgtEl>
                                      </p:cBhvr>
                                    </p:animEffect>
                                    <p:set>
                                      <p:cBhvr>
                                        <p:cTn id="31" dur="1" fill="hold">
                                          <p:stCondLst>
                                            <p:cond delay="1999"/>
                                          </p:stCondLst>
                                        </p:cTn>
                                        <p:tgtEl>
                                          <p:spTgt spid="540680"/>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2000"/>
                                        <p:tgtEl>
                                          <p:spTgt spid="2"/>
                                        </p:tgtEl>
                                      </p:cBhvr>
                                    </p:animEffect>
                                    <p:set>
                                      <p:cBhvr>
                                        <p:cTn id="34" dur="1" fill="hold">
                                          <p:stCondLst>
                                            <p:cond delay="1999"/>
                                          </p:stCondLst>
                                        </p:cTn>
                                        <p:tgtEl>
                                          <p:spTgt spid="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15 -0.13333 " pathEditMode="relative" ptsTypes="AA">
                                      <p:cBhvr>
                                        <p:cTn id="38" dur="2000" fill="hold"/>
                                        <p:tgtEl>
                                          <p:spTgt spid="540683"/>
                                        </p:tgtEl>
                                        <p:attrNameLst>
                                          <p:attrName>ppt_x</p:attrName>
                                          <p:attrName>ppt_y</p:attrName>
                                        </p:attrNameLst>
                                      </p:cBhvr>
                                    </p:animMotion>
                                  </p:childTnLst>
                                </p:cTn>
                              </p:par>
                            </p:childTnLst>
                          </p:cTn>
                        </p:par>
                        <p:par>
                          <p:cTn id="39" fill="hold">
                            <p:stCondLst>
                              <p:cond delay="2000"/>
                            </p:stCondLst>
                            <p:childTnLst>
                              <p:par>
                                <p:cTn id="40" presetID="1" presetClass="entr" presetSubtype="0" fill="hold" grpId="2" nodeType="afterEffect">
                                  <p:stCondLst>
                                    <p:cond delay="0"/>
                                  </p:stCondLst>
                                  <p:childTnLst>
                                    <p:set>
                                      <p:cBhvr>
                                        <p:cTn id="41" dur="1" fill="hold">
                                          <p:stCondLst>
                                            <p:cond delay="0"/>
                                          </p:stCondLst>
                                        </p:cTn>
                                        <p:tgtEl>
                                          <p:spTgt spid="540680"/>
                                        </p:tgtEl>
                                        <p:attrNameLst>
                                          <p:attrName>style.visibility</p:attrName>
                                        </p:attrNameLst>
                                      </p:cBhvr>
                                      <p:to>
                                        <p:strVal val="visible"/>
                                      </p:to>
                                    </p:set>
                                  </p:childTnLst>
                                </p:cTn>
                              </p:par>
                              <p:par>
                                <p:cTn id="42" presetID="1" presetClass="exit" presetSubtype="0" fill="hold" grpId="2" nodeType="withEffect">
                                  <p:stCondLst>
                                    <p:cond delay="0"/>
                                  </p:stCondLst>
                                  <p:childTnLst>
                                    <p:set>
                                      <p:cBhvr>
                                        <p:cTn id="43" dur="1" fill="hold">
                                          <p:stCondLst>
                                            <p:cond delay="0"/>
                                          </p:stCondLst>
                                        </p:cTn>
                                        <p:tgtEl>
                                          <p:spTgt spid="540683"/>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540677">
                                            <p:txEl>
                                              <p:pRg st="2" end="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540687"/>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3"/>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540677">
                                            <p:txEl>
                                              <p:pRg st="3" end="3"/>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1" nodeType="clickEffect">
                                  <p:stCondLst>
                                    <p:cond delay="0"/>
                                  </p:stCondLst>
                                  <p:childTnLst>
                                    <p:animEffect transition="out" filter="fade">
                                      <p:cBhvr>
                                        <p:cTn id="73" dur="1000" tmFilter="0, 0; .2, .5; .8, .5; 1, 0"/>
                                        <p:tgtEl>
                                          <p:spTgt spid="9"/>
                                        </p:tgtEl>
                                      </p:cBhvr>
                                    </p:animEffect>
                                    <p:animScale>
                                      <p:cBhvr>
                                        <p:cTn id="74" dur="500" autoRev="1" fill="hold"/>
                                        <p:tgtEl>
                                          <p:spTgt spid="9"/>
                                        </p:tgtEl>
                                      </p:cBhvr>
                                      <p:by x="105000" y="105000"/>
                                    </p:animScale>
                                  </p:childTnLst>
                                </p:cTn>
                              </p:par>
                            </p:childTnLst>
                          </p:cTn>
                        </p:par>
                        <p:par>
                          <p:cTn id="75" fill="hold">
                            <p:stCondLst>
                              <p:cond delay="1000"/>
                            </p:stCondLst>
                            <p:childTnLst>
                              <p:par>
                                <p:cTn id="76" presetID="1" presetClass="exit" presetSubtype="0" fill="hold" grpId="2" nodeType="afterEffect">
                                  <p:stCondLst>
                                    <p:cond delay="0"/>
                                  </p:stCondLst>
                                  <p:childTnLst>
                                    <p:set>
                                      <p:cBhvr>
                                        <p:cTn id="77" dur="1" fill="hold">
                                          <p:stCondLst>
                                            <p:cond delay="0"/>
                                          </p:stCondLst>
                                        </p:cTn>
                                        <p:tgtEl>
                                          <p:spTgt spid="9"/>
                                        </p:tgtEl>
                                        <p:attrNameLst>
                                          <p:attrName>style.visibility</p:attrName>
                                        </p:attrNameLst>
                                      </p:cBhvr>
                                      <p:to>
                                        <p:strVal val="hidden"/>
                                      </p:to>
                                    </p:set>
                                  </p:childTnLst>
                                </p:cTn>
                              </p:par>
                            </p:childTnLst>
                          </p:cTn>
                        </p:par>
                        <p:par>
                          <p:cTn id="78" fill="hold">
                            <p:stCondLst>
                              <p:cond delay="1000"/>
                            </p:stCondLst>
                            <p:childTnLst>
                              <p:par>
                                <p:cTn id="79" presetID="6" presetClass="emph" presetSubtype="0" fill="hold" grpId="1" nodeType="afterEffect">
                                  <p:stCondLst>
                                    <p:cond delay="0"/>
                                  </p:stCondLst>
                                  <p:childTnLst>
                                    <p:animScale>
                                      <p:cBhvr>
                                        <p:cTn id="80" dur="1000" fill="hold"/>
                                        <p:tgtEl>
                                          <p:spTgt spid="18"/>
                                        </p:tgtEl>
                                      </p:cBhvr>
                                      <p:by x="75000" y="75000"/>
                                    </p:animScale>
                                  </p:childTnLst>
                                </p:cTn>
                              </p:par>
                            </p:childTnLst>
                          </p:cTn>
                        </p:par>
                        <p:par>
                          <p:cTn id="81" fill="hold">
                            <p:stCondLst>
                              <p:cond delay="2000"/>
                            </p:stCondLst>
                            <p:childTnLst>
                              <p:par>
                                <p:cTn id="82" presetID="1" presetClass="exit" presetSubtype="0" fill="hold" grpId="2" nodeType="afterEffect">
                                  <p:stCondLst>
                                    <p:cond delay="0"/>
                                  </p:stCondLst>
                                  <p:childTnLst>
                                    <p:set>
                                      <p:cBhvr>
                                        <p:cTn id="83" dur="1" fill="hold">
                                          <p:stCondLst>
                                            <p:cond delay="0"/>
                                          </p:stCondLst>
                                        </p:cTn>
                                        <p:tgtEl>
                                          <p:spTgt spid="18"/>
                                        </p:tgtEl>
                                        <p:attrNameLst>
                                          <p:attrName>style.visibility</p:attrName>
                                        </p:attrNameLst>
                                      </p:cBhvr>
                                      <p:to>
                                        <p:strVal val="hidden"/>
                                      </p:to>
                                    </p:set>
                                  </p:childTnLst>
                                </p:cTn>
                              </p:par>
                            </p:childTnLst>
                          </p:cTn>
                        </p:par>
                        <p:par>
                          <p:cTn id="84" fill="hold">
                            <p:stCondLst>
                              <p:cond delay="2000"/>
                            </p:stCondLst>
                            <p:childTnLst>
                              <p:par>
                                <p:cTn id="85" presetID="1" presetClass="entr" presetSubtype="0" fill="hold" grpId="0" nodeType="afterEffect">
                                  <p:stCondLst>
                                    <p:cond delay="0"/>
                                  </p:stCondLst>
                                  <p:childTnLst>
                                    <p:set>
                                      <p:cBhvr>
                                        <p:cTn id="86" dur="1" fill="hold">
                                          <p:stCondLst>
                                            <p:cond delay="0"/>
                                          </p:stCondLst>
                                        </p:cTn>
                                        <p:tgtEl>
                                          <p:spTgt spid="54070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540677">
                                            <p:txEl>
                                              <p:pRg st="4" end="4"/>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1" nodeType="clickEffect">
                                  <p:stCondLst>
                                    <p:cond delay="0"/>
                                  </p:stCondLst>
                                  <p:childTnLst>
                                    <p:set>
                                      <p:cBhvr>
                                        <p:cTn id="98" dur="1" fill="hold">
                                          <p:stCondLst>
                                            <p:cond delay="0"/>
                                          </p:stCondLst>
                                        </p:cTn>
                                        <p:tgtEl>
                                          <p:spTgt spid="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grpId="0" nodeType="clickEffect">
                                  <p:stCondLst>
                                    <p:cond delay="0"/>
                                  </p:stCondLst>
                                  <p:childTnLst>
                                    <p:animEffect transition="out" filter="fade">
                                      <p:cBhvr>
                                        <p:cTn id="102" dur="3000" tmFilter="0, 0; .2, .5; .8, .5; 1, 0"/>
                                        <p:tgtEl>
                                          <p:spTgt spid="7"/>
                                        </p:tgtEl>
                                      </p:cBhvr>
                                    </p:animEffect>
                                    <p:animScale>
                                      <p:cBhvr>
                                        <p:cTn id="103" dur="1500" autoRev="1" fill="hold"/>
                                        <p:tgtEl>
                                          <p:spTgt spid="7"/>
                                        </p:tgtEl>
                                      </p:cBhvr>
                                      <p:by x="105000" y="105000"/>
                                    </p:animScale>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2" nodeType="clickEffect">
                                  <p:stCondLst>
                                    <p:cond delay="0"/>
                                  </p:stCondLst>
                                  <p:childTnLst>
                                    <p:set>
                                      <p:cBhvr>
                                        <p:cTn id="107" dur="1" fill="hold">
                                          <p:stCondLst>
                                            <p:cond delay="0"/>
                                          </p:stCondLst>
                                        </p:cTn>
                                        <p:tgtEl>
                                          <p:spTgt spid="7"/>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0" presetClass="path" presetSubtype="0" accel="50000" decel="50000" fill="hold" grpId="1" nodeType="clickEffect">
                                  <p:stCondLst>
                                    <p:cond delay="0"/>
                                  </p:stCondLst>
                                  <p:childTnLst>
                                    <p:animMotion origin="layout" path="M 3.33333E-6 -4.95837E-6 L 0.1 0.11101 " pathEditMode="relative" rAng="0" ptsTypes="AA">
                                      <p:cBhvr>
                                        <p:cTn id="111" dur="1000" fill="hold"/>
                                        <p:tgtEl>
                                          <p:spTgt spid="16"/>
                                        </p:tgtEl>
                                        <p:attrNameLst>
                                          <p:attrName>ppt_x</p:attrName>
                                          <p:attrName>ppt_y</p:attrName>
                                        </p:attrNameLst>
                                      </p:cBhvr>
                                      <p:rCtr x="5000" y="5600"/>
                                    </p:animMotion>
                                  </p:childTnLst>
                                </p:cTn>
                              </p:par>
                            </p:childTnLst>
                          </p:cTn>
                        </p:par>
                        <p:par>
                          <p:cTn id="112" fill="hold">
                            <p:stCondLst>
                              <p:cond delay="1000"/>
                            </p:stCondLst>
                            <p:childTnLst>
                              <p:par>
                                <p:cTn id="113" presetID="1" presetClass="emph" presetSubtype="2" fill="hold" nodeType="afterEffect">
                                  <p:stCondLst>
                                    <p:cond delay="0"/>
                                  </p:stCondLst>
                                  <p:childTnLst>
                                    <p:animClr clrSpc="rgb" dir="cw">
                                      <p:cBhvr>
                                        <p:cTn id="114" dur="1000" fill="hold"/>
                                        <p:tgtEl>
                                          <p:spTgt spid="16"/>
                                        </p:tgtEl>
                                        <p:attrNameLst>
                                          <p:attrName>fillcolor</p:attrName>
                                        </p:attrNameLst>
                                      </p:cBhvr>
                                      <p:to>
                                        <a:srgbClr val="FFFFCC"/>
                                      </p:to>
                                    </p:animClr>
                                    <p:set>
                                      <p:cBhvr>
                                        <p:cTn id="115" dur="1000" fill="hold"/>
                                        <p:tgtEl>
                                          <p:spTgt spid="16"/>
                                        </p:tgtEl>
                                        <p:attrNameLst>
                                          <p:attrName>fill.type</p:attrName>
                                        </p:attrNameLst>
                                      </p:cBhvr>
                                      <p:to>
                                        <p:strVal val="solid"/>
                                      </p:to>
                                    </p:set>
                                    <p:set>
                                      <p:cBhvr>
                                        <p:cTn id="116" dur="1000" fill="hold"/>
                                        <p:tgtEl>
                                          <p:spTgt spid="16"/>
                                        </p:tgtEl>
                                        <p:attrNameLst>
                                          <p:attrName>fill.on</p:attrName>
                                        </p:attrNameLst>
                                      </p:cBhvr>
                                      <p:to>
                                        <p:strVal val="true"/>
                                      </p:to>
                                    </p:set>
                                  </p:childTnLst>
                                </p:cTn>
                              </p:par>
                            </p:childTnLst>
                          </p:cTn>
                        </p:par>
                        <p:par>
                          <p:cTn id="117" fill="hold">
                            <p:stCondLst>
                              <p:cond delay="2000"/>
                            </p:stCondLst>
                            <p:childTnLst>
                              <p:par>
                                <p:cTn id="118" presetID="1" presetClass="exit" presetSubtype="0" fill="hold" grpId="2" nodeType="afterEffect">
                                  <p:stCondLst>
                                    <p:cond delay="0"/>
                                  </p:stCondLst>
                                  <p:childTnLst>
                                    <p:set>
                                      <p:cBhvr>
                                        <p:cTn id="119" dur="1" fill="hold">
                                          <p:stCondLst>
                                            <p:cond delay="0"/>
                                          </p:stCondLst>
                                        </p:cTn>
                                        <p:tgtEl>
                                          <p:spTgt spid="16"/>
                                        </p:tgtEl>
                                        <p:attrNameLst>
                                          <p:attrName>style.visibility</p:attrName>
                                        </p:attrNameLst>
                                      </p:cBhvr>
                                      <p:to>
                                        <p:strVal val="hidden"/>
                                      </p:to>
                                    </p:set>
                                  </p:childTnLst>
                                </p:cTn>
                              </p:par>
                            </p:childTnLst>
                          </p:cTn>
                        </p:par>
                        <p:par>
                          <p:cTn id="120" fill="hold">
                            <p:stCondLst>
                              <p:cond delay="2000"/>
                            </p:stCondLst>
                            <p:childTnLst>
                              <p:par>
                                <p:cTn id="121" presetID="1" presetClass="entr" presetSubtype="0" fill="hold" grpId="2" nodeType="afterEffect">
                                  <p:stCondLst>
                                    <p:cond delay="0"/>
                                  </p:stCondLst>
                                  <p:childTnLst>
                                    <p:set>
                                      <p:cBhvr>
                                        <p:cTn id="122" dur="1" fill="hold">
                                          <p:stCondLst>
                                            <p:cond delay="0"/>
                                          </p:stCondLst>
                                        </p:cTn>
                                        <p:tgtEl>
                                          <p:spTgt spid="540687"/>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4" presetClass="entr" presetSubtype="16" fill="hold" grpId="0" nodeType="clickEffect">
                                  <p:stCondLst>
                                    <p:cond delay="0"/>
                                  </p:stCondLst>
                                  <p:childTnLst>
                                    <p:set>
                                      <p:cBhvr>
                                        <p:cTn id="126" dur="1" fill="hold">
                                          <p:stCondLst>
                                            <p:cond delay="0"/>
                                          </p:stCondLst>
                                        </p:cTn>
                                        <p:tgtEl>
                                          <p:spTgt spid="15"/>
                                        </p:tgtEl>
                                        <p:attrNameLst>
                                          <p:attrName>style.visibility</p:attrName>
                                        </p:attrNameLst>
                                      </p:cBhvr>
                                      <p:to>
                                        <p:strVal val="visible"/>
                                      </p:to>
                                    </p:set>
                                    <p:animEffect transition="in" filter="box(in)">
                                      <p:cBhvr>
                                        <p:cTn id="127" dur="500"/>
                                        <p:tgtEl>
                                          <p:spTgt spid="15"/>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0"/>
                                  </p:stCondLst>
                                  <p:childTnLst>
                                    <p:set>
                                      <p:cBhvr>
                                        <p:cTn id="131" dur="1" fill="hold">
                                          <p:stCondLst>
                                            <p:cond delay="0"/>
                                          </p:stCondLst>
                                        </p:cTn>
                                        <p:tgtEl>
                                          <p:spTgt spid="540677">
                                            <p:txEl>
                                              <p:pRg st="7" end="7"/>
                                            </p:txEl>
                                          </p:spTgt>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nodeType="clickEffect">
                                  <p:stCondLst>
                                    <p:cond delay="0"/>
                                  </p:stCondLst>
                                  <p:childTnLst>
                                    <p:set>
                                      <p:cBhvr>
                                        <p:cTn id="135" dur="1" fill="hold">
                                          <p:stCondLst>
                                            <p:cond delay="0"/>
                                          </p:stCondLst>
                                        </p:cTn>
                                        <p:tgtEl>
                                          <p:spTgt spid="540677">
                                            <p:txEl>
                                              <p:pRg st="8" end="8"/>
                                            </p:txEl>
                                          </p:spTgt>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540677">
                                            <p:txEl>
                                              <p:pRg st="9" end="9"/>
                                            </p:txEl>
                                          </p:spTgt>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540677">
                                            <p:txEl>
                                              <p:pRg st="10" end="10"/>
                                            </p:txEl>
                                          </p:spTgt>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54067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9" grpId="0" animBg="1"/>
      <p:bldP spid="540680" grpId="0" animBg="1"/>
      <p:bldP spid="540680" grpId="1" animBg="1"/>
      <p:bldP spid="540680" grpId="2" animBg="1"/>
      <p:bldP spid="540683" grpId="0" animBg="1"/>
      <p:bldP spid="540683" grpId="1" animBg="1"/>
      <p:bldP spid="540683" grpId="2" animBg="1"/>
      <p:bldP spid="540685" grpId="0" animBg="1"/>
      <p:bldP spid="540686" grpId="0" animBg="1"/>
      <p:bldP spid="540687" grpId="0" animBg="1"/>
      <p:bldP spid="540687" grpId="1" animBg="1"/>
      <p:bldP spid="540687" grpId="2" animBg="1"/>
      <p:bldP spid="540707" grpId="0" animBg="1"/>
      <p:bldP spid="15" grpId="0"/>
      <p:bldP spid="16" grpId="0" animBg="1"/>
      <p:bldP spid="16" grpId="1" animBg="1"/>
      <p:bldP spid="16" grpId="2" animBg="1"/>
      <p:bldP spid="18" grpId="0" animBg="1"/>
      <p:bldP spid="18" grpId="1" animBg="1"/>
      <p:bldP spid="18" grpId="2" animBg="1"/>
      <p:bldP spid="7" grpId="0" animBg="1"/>
      <p:bldP spid="7" grpId="1" animBg="1"/>
      <p:bldP spid="7" grpId="2" animBg="1"/>
      <p:bldP spid="9" grpId="0" animBg="1"/>
      <p:bldP spid="9" grpId="1" animBg="1"/>
      <p:bldP spid="9" grpId="2"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Microservices placement and failover</a:t>
            </a:r>
            <a:endParaRPr lang="en-US" dirty="0"/>
          </a:p>
        </p:txBody>
      </p:sp>
      <p:cxnSp>
        <p:nvCxnSpPr>
          <p:cNvPr id="251" name="Elbow Connector 250"/>
          <p:cNvCxnSpPr/>
          <p:nvPr/>
        </p:nvCxnSpPr>
        <p:spPr>
          <a:xfrm rot="10800000">
            <a:off x="4052082" y="2749761"/>
            <a:ext cx="522350" cy="2629"/>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cxnSp>
        <p:nvCxnSpPr>
          <p:cNvPr id="252" name="Elbow Connector 251"/>
          <p:cNvCxnSpPr/>
          <p:nvPr/>
        </p:nvCxnSpPr>
        <p:spPr>
          <a:xfrm rot="10800000">
            <a:off x="5889509" y="2752400"/>
            <a:ext cx="514570" cy="2629"/>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cxnSp>
        <p:nvCxnSpPr>
          <p:cNvPr id="253" name="Elbow Connector 252"/>
          <p:cNvCxnSpPr/>
          <p:nvPr/>
        </p:nvCxnSpPr>
        <p:spPr>
          <a:xfrm rot="10800000" flipV="1">
            <a:off x="7719159" y="2749761"/>
            <a:ext cx="514564" cy="2629"/>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sp>
        <p:nvSpPr>
          <p:cNvPr id="254" name="Rectangle 253"/>
          <p:cNvSpPr/>
          <p:nvPr/>
        </p:nvSpPr>
        <p:spPr>
          <a:xfrm>
            <a:off x="6404076" y="2286164"/>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8996">
              <a:defRPr/>
            </a:pPr>
            <a:r>
              <a:rPr lang="en-US" sz="1600" kern="0" dirty="0">
                <a:solidFill>
                  <a:sysClr val="windowText" lastClr="000000"/>
                </a:solidFill>
                <a:latin typeface="Segoe UI Light"/>
              </a:rPr>
              <a:t>Node 103</a:t>
            </a:r>
          </a:p>
        </p:txBody>
      </p:sp>
      <p:sp>
        <p:nvSpPr>
          <p:cNvPr id="255" name="Rectangle 254"/>
          <p:cNvSpPr/>
          <p:nvPr/>
        </p:nvSpPr>
        <p:spPr>
          <a:xfrm>
            <a:off x="6644405" y="3012100"/>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1218996">
              <a:defRPr/>
            </a:pPr>
            <a:r>
              <a:rPr lang="en-US" sz="2400" kern="0" dirty="0">
                <a:solidFill>
                  <a:sysClr val="window" lastClr="FFFFFF"/>
                </a:solidFill>
                <a:latin typeface="Segoe UI Light"/>
              </a:rPr>
              <a:t>P</a:t>
            </a:r>
          </a:p>
        </p:txBody>
      </p:sp>
      <p:sp>
        <p:nvSpPr>
          <p:cNvPr id="256" name="Rectangle 255"/>
          <p:cNvSpPr/>
          <p:nvPr/>
        </p:nvSpPr>
        <p:spPr>
          <a:xfrm>
            <a:off x="6669601" y="3770196"/>
            <a:ext cx="834423" cy="363313"/>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57" name="Rectangle 256"/>
          <p:cNvSpPr/>
          <p:nvPr/>
        </p:nvSpPr>
        <p:spPr>
          <a:xfrm>
            <a:off x="6658581" y="3390858"/>
            <a:ext cx="834423" cy="363313"/>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cxnSp>
        <p:nvCxnSpPr>
          <p:cNvPr id="258" name="Elbow Connector 257"/>
          <p:cNvCxnSpPr/>
          <p:nvPr/>
        </p:nvCxnSpPr>
        <p:spPr>
          <a:xfrm rot="10800000">
            <a:off x="9548806" y="2752390"/>
            <a:ext cx="514564" cy="11"/>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sp>
        <p:nvSpPr>
          <p:cNvPr id="259" name="Rectangle 258"/>
          <p:cNvSpPr/>
          <p:nvPr/>
        </p:nvSpPr>
        <p:spPr>
          <a:xfrm>
            <a:off x="8233723" y="2286164"/>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8996">
              <a:defRPr/>
            </a:pPr>
            <a:r>
              <a:rPr lang="en-US" sz="1600" kern="0" dirty="0">
                <a:solidFill>
                  <a:sysClr val="windowText" lastClr="000000"/>
                </a:solidFill>
                <a:latin typeface="Segoe UI Light"/>
              </a:rPr>
              <a:t>Node 104</a:t>
            </a:r>
          </a:p>
        </p:txBody>
      </p:sp>
      <p:sp>
        <p:nvSpPr>
          <p:cNvPr id="260" name="Rectangle 259"/>
          <p:cNvSpPr/>
          <p:nvPr/>
        </p:nvSpPr>
        <p:spPr>
          <a:xfrm>
            <a:off x="8474053" y="3094138"/>
            <a:ext cx="834423" cy="363313"/>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61" name="Rectangle 260"/>
          <p:cNvSpPr/>
          <p:nvPr/>
        </p:nvSpPr>
        <p:spPr>
          <a:xfrm>
            <a:off x="8474053" y="3480947"/>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a:scene3d>
            <a:camera prst="orthographicFront" fov="0">
              <a:rot lat="0" lon="0" rev="0"/>
            </a:camera>
            <a:lightRig rig="balanced" dir="t">
              <a:rot lat="0" lon="0" rev="0"/>
            </a:lightRig>
          </a:scene3d>
          <a:sp3d prstMaterial="matte">
            <a:contourClr>
              <a:srgbClr val="9BBB59">
                <a:tint val="100000"/>
                <a:shade val="100000"/>
                <a:hueMod val="100000"/>
                <a:satMod val="100000"/>
              </a:srgbClr>
            </a:contourClr>
          </a:sp3d>
        </p:spPr>
        <p:txBody>
          <a:bodyPr rtlCol="0" anchor="ctr"/>
          <a:lstStyle/>
          <a:p>
            <a:pPr algn="ctr" defTabSz="1218996">
              <a:defRPr/>
            </a:pPr>
            <a:r>
              <a:rPr lang="en-US" sz="2400" kern="0" dirty="0">
                <a:solidFill>
                  <a:sysClr val="window" lastClr="FFFFFF"/>
                </a:solidFill>
                <a:latin typeface="Segoe UI Light"/>
              </a:rPr>
              <a:t>S</a:t>
            </a:r>
          </a:p>
        </p:txBody>
      </p:sp>
      <p:sp>
        <p:nvSpPr>
          <p:cNvPr id="262" name="Rectangle 261"/>
          <p:cNvSpPr/>
          <p:nvPr/>
        </p:nvSpPr>
        <p:spPr>
          <a:xfrm>
            <a:off x="4574430" y="2286164"/>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8996">
              <a:defRPr/>
            </a:pPr>
            <a:r>
              <a:rPr lang="en-US" sz="1600" kern="0" dirty="0">
                <a:solidFill>
                  <a:sysClr val="windowText" lastClr="000000"/>
                </a:solidFill>
                <a:latin typeface="Segoe UI Light"/>
              </a:rPr>
              <a:t>Node 102</a:t>
            </a:r>
          </a:p>
        </p:txBody>
      </p:sp>
      <p:sp>
        <p:nvSpPr>
          <p:cNvPr id="263" name="Rectangle 262"/>
          <p:cNvSpPr/>
          <p:nvPr/>
        </p:nvSpPr>
        <p:spPr>
          <a:xfrm>
            <a:off x="4814758" y="3012100"/>
            <a:ext cx="834423" cy="363313"/>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1218996">
              <a:defRPr/>
            </a:pPr>
            <a:r>
              <a:rPr lang="en-US" sz="2400" kern="0" dirty="0">
                <a:solidFill>
                  <a:sysClr val="window" lastClr="FFFFFF"/>
                </a:solidFill>
                <a:latin typeface="Segoe UI Light"/>
              </a:rPr>
              <a:t>P</a:t>
            </a:r>
          </a:p>
        </p:txBody>
      </p:sp>
      <p:sp>
        <p:nvSpPr>
          <p:cNvPr id="264" name="Rectangle 263"/>
          <p:cNvSpPr/>
          <p:nvPr/>
        </p:nvSpPr>
        <p:spPr>
          <a:xfrm>
            <a:off x="4811875" y="3763604"/>
            <a:ext cx="840190" cy="369978"/>
          </a:xfrm>
          <a:prstGeom prst="rect">
            <a:avLst/>
          </a:prstGeom>
          <a:gradFill rotWithShape="1">
            <a:gsLst>
              <a:gs pos="0">
                <a:srgbClr val="4BACC6">
                  <a:shade val="63000"/>
                </a:srgbClr>
              </a:gs>
              <a:gs pos="30000">
                <a:srgbClr val="4BACC6">
                  <a:shade val="90000"/>
                  <a:satMod val="110000"/>
                </a:srgbClr>
              </a:gs>
              <a:gs pos="45000">
                <a:srgbClr val="4BACC6">
                  <a:shade val="100000"/>
                  <a:satMod val="118000"/>
                </a:srgbClr>
              </a:gs>
              <a:gs pos="55000">
                <a:srgbClr val="4BACC6">
                  <a:shade val="100000"/>
                  <a:satMod val="118000"/>
                </a:srgbClr>
              </a:gs>
              <a:gs pos="73000">
                <a:srgbClr val="4BACC6">
                  <a:shade val="90000"/>
                  <a:satMod val="110000"/>
                </a:srgbClr>
              </a:gs>
              <a:gs pos="100000">
                <a:srgbClr val="4BACC6">
                  <a:shade val="63000"/>
                </a:srgbClr>
              </a:gs>
            </a:gsLst>
            <a:lin ang="950000" scaled="1"/>
          </a:gradFill>
          <a:ln w="9525" cap="flat" cmpd="sng" algn="ctr">
            <a:solidFill>
              <a:srgbClr val="4BACC6"/>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65" name="Rectangle 264"/>
          <p:cNvSpPr/>
          <p:nvPr/>
        </p:nvSpPr>
        <p:spPr>
          <a:xfrm>
            <a:off x="4814758" y="3386294"/>
            <a:ext cx="834423" cy="363313"/>
          </a:xfrm>
          <a:prstGeom prst="rect">
            <a:avLst/>
          </a:prstGeom>
          <a:solidFill>
            <a:srgbClr val="4F81BD">
              <a:lumMod val="40000"/>
              <a:lumOff val="60000"/>
            </a:srgbClr>
          </a:solidFill>
          <a:ln w="9525" cap="flat" cmpd="sng" algn="ctr">
            <a:solidFill>
              <a:srgbClr val="8064A2"/>
            </a:solidFill>
            <a:prstDash val="solid"/>
          </a:ln>
          <a:effectLst/>
        </p:spPr>
        <p:txBody>
          <a:bodyPr rtlCol="0" anchor="ctr"/>
          <a:lstStyle/>
          <a:p>
            <a:pPr algn="ctr" defTabSz="1218996">
              <a:defRPr/>
            </a:pPr>
            <a:r>
              <a:rPr lang="en-US" sz="2400" kern="0" dirty="0">
                <a:solidFill>
                  <a:sysClr val="windowText" lastClr="000000"/>
                </a:solidFill>
                <a:latin typeface="Segoe UI Light"/>
              </a:rPr>
              <a:t>S</a:t>
            </a:r>
          </a:p>
        </p:txBody>
      </p:sp>
      <p:sp>
        <p:nvSpPr>
          <p:cNvPr id="266" name="Rectangle 265"/>
          <p:cNvSpPr/>
          <p:nvPr/>
        </p:nvSpPr>
        <p:spPr>
          <a:xfrm>
            <a:off x="4814758" y="4126068"/>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67" name="Rectangle 266"/>
          <p:cNvSpPr/>
          <p:nvPr/>
        </p:nvSpPr>
        <p:spPr>
          <a:xfrm>
            <a:off x="10063371" y="2286164"/>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8996">
              <a:defRPr/>
            </a:pPr>
            <a:r>
              <a:rPr lang="en-US" sz="1600" kern="0" dirty="0">
                <a:solidFill>
                  <a:sysClr val="windowText" lastClr="000000"/>
                </a:solidFill>
                <a:latin typeface="Segoe UI Light"/>
              </a:rPr>
              <a:t>Node 105</a:t>
            </a:r>
          </a:p>
        </p:txBody>
      </p:sp>
      <p:sp>
        <p:nvSpPr>
          <p:cNvPr id="268" name="Rectangle 267"/>
          <p:cNvSpPr/>
          <p:nvPr/>
        </p:nvSpPr>
        <p:spPr>
          <a:xfrm>
            <a:off x="10303699" y="3012100"/>
            <a:ext cx="834423" cy="363313"/>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1218996">
              <a:defRPr/>
            </a:pPr>
            <a:r>
              <a:rPr lang="en-US" sz="2400" kern="0" dirty="0">
                <a:solidFill>
                  <a:sysClr val="window" lastClr="FFFFFF"/>
                </a:solidFill>
                <a:latin typeface="Segoe UI Light"/>
              </a:rPr>
              <a:t>P</a:t>
            </a:r>
          </a:p>
        </p:txBody>
      </p:sp>
      <p:sp>
        <p:nvSpPr>
          <p:cNvPr id="269" name="Rectangle 268"/>
          <p:cNvSpPr/>
          <p:nvPr/>
        </p:nvSpPr>
        <p:spPr>
          <a:xfrm>
            <a:off x="10303699" y="3388027"/>
            <a:ext cx="834423" cy="363313"/>
          </a:xfrm>
          <a:prstGeom prst="rect">
            <a:avLst/>
          </a:prstGeom>
          <a:solidFill>
            <a:srgbClr val="4F81BD">
              <a:lumMod val="40000"/>
              <a:lumOff val="60000"/>
            </a:srgbClr>
          </a:solidFill>
          <a:ln w="9525" cap="flat" cmpd="sng" algn="ctr">
            <a:solidFill>
              <a:sysClr val="windowText" lastClr="000000"/>
            </a:solidFill>
            <a:prstDash val="solid"/>
          </a:ln>
          <a:effectLst/>
        </p:spPr>
        <p:txBody>
          <a:bodyPr rtlCol="0" anchor="ctr"/>
          <a:lstStyle/>
          <a:p>
            <a:pPr algn="ctr" defTabSz="1218996">
              <a:defRPr/>
            </a:pPr>
            <a:r>
              <a:rPr lang="en-US" sz="2400" kern="0" dirty="0">
                <a:solidFill>
                  <a:sysClr val="windowText" lastClr="000000"/>
                </a:solidFill>
                <a:latin typeface="Segoe UI Light"/>
              </a:rPr>
              <a:t>S</a:t>
            </a:r>
          </a:p>
        </p:txBody>
      </p:sp>
      <p:sp>
        <p:nvSpPr>
          <p:cNvPr id="270" name="Rectangle 269"/>
          <p:cNvSpPr/>
          <p:nvPr/>
        </p:nvSpPr>
        <p:spPr>
          <a:xfrm>
            <a:off x="10303699" y="3766099"/>
            <a:ext cx="834423" cy="363313"/>
          </a:xfrm>
          <a:prstGeom prst="rect">
            <a:avLst/>
          </a:prstGeom>
          <a:gradFill rotWithShape="1">
            <a:gsLst>
              <a:gs pos="0">
                <a:srgbClr val="4BACC6">
                  <a:shade val="63000"/>
                </a:srgbClr>
              </a:gs>
              <a:gs pos="30000">
                <a:srgbClr val="4BACC6">
                  <a:shade val="90000"/>
                  <a:satMod val="110000"/>
                </a:srgbClr>
              </a:gs>
              <a:gs pos="45000">
                <a:srgbClr val="4BACC6">
                  <a:shade val="100000"/>
                  <a:satMod val="118000"/>
                </a:srgbClr>
              </a:gs>
              <a:gs pos="55000">
                <a:srgbClr val="4BACC6">
                  <a:shade val="100000"/>
                  <a:satMod val="118000"/>
                </a:srgbClr>
              </a:gs>
              <a:gs pos="73000">
                <a:srgbClr val="4BACC6">
                  <a:shade val="90000"/>
                  <a:satMod val="110000"/>
                </a:srgbClr>
              </a:gs>
              <a:gs pos="100000">
                <a:srgbClr val="4BACC6">
                  <a:shade val="63000"/>
                </a:srgbClr>
              </a:gs>
            </a:gsLst>
            <a:lin ang="950000" scaled="1"/>
          </a:gradFill>
          <a:ln w="9525" cap="flat" cmpd="sng" algn="ctr">
            <a:solidFill>
              <a:srgbClr val="4BACC6"/>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71" name="Rectangle 270"/>
          <p:cNvSpPr/>
          <p:nvPr/>
        </p:nvSpPr>
        <p:spPr>
          <a:xfrm>
            <a:off x="10303699" y="4142026"/>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72" name="Rectangle 271"/>
          <p:cNvSpPr/>
          <p:nvPr/>
        </p:nvSpPr>
        <p:spPr>
          <a:xfrm>
            <a:off x="2744782" y="2286164"/>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8996">
              <a:defRPr/>
            </a:pPr>
            <a:r>
              <a:rPr lang="en-US" sz="1600" kern="0" dirty="0">
                <a:solidFill>
                  <a:sysClr val="windowText" lastClr="000000"/>
                </a:solidFill>
                <a:latin typeface="Segoe UI Light"/>
              </a:rPr>
              <a:t>Node 101</a:t>
            </a:r>
            <a:endParaRPr lang="en-US" sz="2400" kern="0" dirty="0">
              <a:solidFill>
                <a:sysClr val="windowText" lastClr="000000"/>
              </a:solidFill>
              <a:latin typeface="Segoe UI Light"/>
            </a:endParaRPr>
          </a:p>
        </p:txBody>
      </p:sp>
      <p:sp>
        <p:nvSpPr>
          <p:cNvPr id="273" name="Rectangle 272"/>
          <p:cNvSpPr/>
          <p:nvPr/>
        </p:nvSpPr>
        <p:spPr>
          <a:xfrm>
            <a:off x="2982227" y="3492716"/>
            <a:ext cx="840190" cy="369978"/>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74" name="Rectangle 273"/>
          <p:cNvSpPr/>
          <p:nvPr/>
        </p:nvSpPr>
        <p:spPr>
          <a:xfrm>
            <a:off x="2985111" y="3107905"/>
            <a:ext cx="834423" cy="363313"/>
          </a:xfrm>
          <a:prstGeom prst="rect">
            <a:avLst/>
          </a:prstGeom>
          <a:gradFill rotWithShape="1">
            <a:gsLst>
              <a:gs pos="0">
                <a:srgbClr val="4BACC6">
                  <a:shade val="63000"/>
                </a:srgbClr>
              </a:gs>
              <a:gs pos="30000">
                <a:srgbClr val="4BACC6">
                  <a:shade val="90000"/>
                  <a:satMod val="110000"/>
                </a:srgbClr>
              </a:gs>
              <a:gs pos="45000">
                <a:srgbClr val="4BACC6">
                  <a:shade val="100000"/>
                  <a:satMod val="118000"/>
                </a:srgbClr>
              </a:gs>
              <a:gs pos="55000">
                <a:srgbClr val="4BACC6">
                  <a:shade val="100000"/>
                  <a:satMod val="118000"/>
                </a:srgbClr>
              </a:gs>
              <a:gs pos="73000">
                <a:srgbClr val="4BACC6">
                  <a:shade val="90000"/>
                  <a:satMod val="110000"/>
                </a:srgbClr>
              </a:gs>
              <a:gs pos="100000">
                <a:srgbClr val="4BACC6">
                  <a:shade val="63000"/>
                </a:srgbClr>
              </a:gs>
            </a:gsLst>
            <a:lin ang="950000" scaled="1"/>
          </a:gradFill>
          <a:ln w="9525" cap="flat" cmpd="sng" algn="ctr">
            <a:solidFill>
              <a:srgbClr val="4BACC6"/>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75" name="Rectangle 274"/>
          <p:cNvSpPr/>
          <p:nvPr/>
        </p:nvSpPr>
        <p:spPr>
          <a:xfrm>
            <a:off x="2982227" y="3842003"/>
            <a:ext cx="840190" cy="369978"/>
          </a:xfrm>
          <a:prstGeom prst="rect">
            <a:avLst/>
          </a:prstGeom>
          <a:solidFill>
            <a:srgbClr val="4F81BD">
              <a:lumMod val="40000"/>
              <a:lumOff val="60000"/>
            </a:srgbClr>
          </a:solidFill>
          <a:ln w="9525" cap="flat" cmpd="sng" algn="ctr">
            <a:solidFill>
              <a:srgbClr val="8064A2"/>
            </a:solidFill>
            <a:prstDash val="solid"/>
          </a:ln>
          <a:effectLst/>
        </p:spPr>
        <p:txBody>
          <a:bodyPr rtlCol="0" anchor="ctr"/>
          <a:lstStyle/>
          <a:p>
            <a:pPr algn="ctr" defTabSz="1218996">
              <a:defRPr/>
            </a:pPr>
            <a:r>
              <a:rPr lang="en-US" sz="2400" kern="0" dirty="0">
                <a:solidFill>
                  <a:sysClr val="windowText" lastClr="000000"/>
                </a:solidFill>
                <a:latin typeface="Segoe UI Light"/>
              </a:rPr>
              <a:t>P</a:t>
            </a:r>
          </a:p>
        </p:txBody>
      </p:sp>
      <p:cxnSp>
        <p:nvCxnSpPr>
          <p:cNvPr id="276" name="Straight Arrow Connector 275"/>
          <p:cNvCxnSpPr>
            <a:stCxn id="263" idx="1"/>
            <a:endCxn id="273" idx="3"/>
          </p:cNvCxnSpPr>
          <p:nvPr/>
        </p:nvCxnSpPr>
        <p:spPr>
          <a:xfrm flipH="1">
            <a:off x="3822419" y="3193758"/>
            <a:ext cx="992341" cy="483949"/>
          </a:xfrm>
          <a:prstGeom prst="straightConnector1">
            <a:avLst/>
          </a:prstGeom>
          <a:noFill/>
          <a:ln w="19050" cap="flat" cmpd="sng" algn="ctr">
            <a:solidFill>
              <a:srgbClr val="00B050"/>
            </a:solidFill>
            <a:prstDash val="solid"/>
            <a:tailEnd type="arrow"/>
          </a:ln>
          <a:effectLst/>
        </p:spPr>
      </p:cxnSp>
      <p:cxnSp>
        <p:nvCxnSpPr>
          <p:cNvPr id="277" name="Straight Arrow Connector 276"/>
          <p:cNvCxnSpPr>
            <a:stCxn id="263" idx="3"/>
            <a:endCxn id="257" idx="1"/>
          </p:cNvCxnSpPr>
          <p:nvPr/>
        </p:nvCxnSpPr>
        <p:spPr>
          <a:xfrm>
            <a:off x="5649183" y="3193758"/>
            <a:ext cx="1009399" cy="378758"/>
          </a:xfrm>
          <a:prstGeom prst="straightConnector1">
            <a:avLst/>
          </a:prstGeom>
          <a:noFill/>
          <a:ln w="19050" cap="flat" cmpd="sng" algn="ctr">
            <a:solidFill>
              <a:srgbClr val="00B050"/>
            </a:solidFill>
            <a:prstDash val="solid"/>
            <a:tailEnd type="arrow"/>
          </a:ln>
          <a:effectLst/>
        </p:spPr>
      </p:cxnSp>
      <p:cxnSp>
        <p:nvCxnSpPr>
          <p:cNvPr id="278" name="Straight Arrow Connector 277"/>
          <p:cNvCxnSpPr>
            <a:stCxn id="268" idx="1"/>
            <a:endCxn id="260" idx="3"/>
          </p:cNvCxnSpPr>
          <p:nvPr/>
        </p:nvCxnSpPr>
        <p:spPr>
          <a:xfrm rot="10800000" flipV="1">
            <a:off x="9308475" y="3193757"/>
            <a:ext cx="995224" cy="82038"/>
          </a:xfrm>
          <a:prstGeom prst="straightConnector1">
            <a:avLst/>
          </a:prstGeom>
          <a:noFill/>
          <a:ln w="19050" cap="flat" cmpd="sng" algn="ctr">
            <a:solidFill>
              <a:srgbClr val="00B050"/>
            </a:solidFill>
            <a:prstDash val="solid"/>
            <a:tailEnd type="arrow"/>
          </a:ln>
          <a:effectLst/>
        </p:spPr>
      </p:cxnSp>
      <p:cxnSp>
        <p:nvCxnSpPr>
          <p:cNvPr id="279" name="Straight Arrow Connector 278"/>
          <p:cNvCxnSpPr>
            <a:stCxn id="255" idx="1"/>
            <a:endCxn id="266" idx="3"/>
          </p:cNvCxnSpPr>
          <p:nvPr/>
        </p:nvCxnSpPr>
        <p:spPr>
          <a:xfrm flipH="1">
            <a:off x="5649181" y="3193755"/>
            <a:ext cx="995224" cy="1113969"/>
          </a:xfrm>
          <a:prstGeom prst="straightConnector1">
            <a:avLst/>
          </a:prstGeom>
          <a:noFill/>
          <a:ln w="19050" cap="flat" cmpd="sng" algn="ctr">
            <a:solidFill>
              <a:srgbClr val="00B050"/>
            </a:solidFill>
            <a:prstDash val="solid"/>
            <a:tailEnd type="arrow"/>
          </a:ln>
          <a:effectLst/>
        </p:spPr>
      </p:cxnSp>
      <p:cxnSp>
        <p:nvCxnSpPr>
          <p:cNvPr id="280" name="Straight Arrow Connector 279"/>
          <p:cNvCxnSpPr>
            <a:stCxn id="255" idx="3"/>
            <a:endCxn id="261" idx="1"/>
          </p:cNvCxnSpPr>
          <p:nvPr/>
        </p:nvCxnSpPr>
        <p:spPr>
          <a:xfrm>
            <a:off x="7478828" y="3193754"/>
            <a:ext cx="995224" cy="468849"/>
          </a:xfrm>
          <a:prstGeom prst="straightConnector1">
            <a:avLst/>
          </a:prstGeom>
          <a:noFill/>
          <a:ln w="19050" cap="flat" cmpd="sng" algn="ctr">
            <a:solidFill>
              <a:srgbClr val="00B050"/>
            </a:solidFill>
            <a:prstDash val="solid"/>
            <a:tailEnd type="arrow"/>
          </a:ln>
          <a:effectLst/>
        </p:spPr>
      </p:cxnSp>
      <p:cxnSp>
        <p:nvCxnSpPr>
          <p:cNvPr id="281" name="Straight Arrow Connector 280"/>
          <p:cNvCxnSpPr>
            <a:stCxn id="255" idx="3"/>
            <a:endCxn id="271" idx="1"/>
          </p:cNvCxnSpPr>
          <p:nvPr/>
        </p:nvCxnSpPr>
        <p:spPr>
          <a:xfrm>
            <a:off x="7478828" y="3193756"/>
            <a:ext cx="2824871" cy="1129927"/>
          </a:xfrm>
          <a:prstGeom prst="straightConnector1">
            <a:avLst/>
          </a:prstGeom>
          <a:noFill/>
          <a:ln w="19050" cap="flat" cmpd="sng" algn="ctr">
            <a:solidFill>
              <a:srgbClr val="00B050"/>
            </a:solidFill>
            <a:prstDash val="solid"/>
            <a:tailEnd type="arrow"/>
          </a:ln>
          <a:effectLst/>
        </p:spPr>
      </p:cxnSp>
      <p:sp>
        <p:nvSpPr>
          <p:cNvPr id="282" name="Rectangle 281"/>
          <p:cNvSpPr/>
          <p:nvPr/>
        </p:nvSpPr>
        <p:spPr>
          <a:xfrm>
            <a:off x="915135" y="2286164"/>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8996">
              <a:defRPr/>
            </a:pPr>
            <a:r>
              <a:rPr lang="en-US" sz="1600" kern="0" dirty="0">
                <a:solidFill>
                  <a:sysClr val="windowText" lastClr="000000"/>
                </a:solidFill>
                <a:latin typeface="Segoe UI Light"/>
              </a:rPr>
              <a:t>Node 100</a:t>
            </a:r>
          </a:p>
        </p:txBody>
      </p:sp>
      <p:cxnSp>
        <p:nvCxnSpPr>
          <p:cNvPr id="283" name="Straight Arrow Connector 282"/>
          <p:cNvCxnSpPr>
            <a:stCxn id="263" idx="1"/>
            <a:endCxn id="284" idx="3"/>
          </p:cNvCxnSpPr>
          <p:nvPr/>
        </p:nvCxnSpPr>
        <p:spPr>
          <a:xfrm flipH="1">
            <a:off x="1989886" y="3193756"/>
            <a:ext cx="2824871" cy="807047"/>
          </a:xfrm>
          <a:prstGeom prst="straightConnector1">
            <a:avLst/>
          </a:prstGeom>
          <a:noFill/>
          <a:ln w="19050" cap="flat" cmpd="sng" algn="ctr">
            <a:solidFill>
              <a:srgbClr val="00B050"/>
            </a:solidFill>
            <a:prstDash val="solid"/>
            <a:tailEnd type="arrow"/>
          </a:ln>
          <a:effectLst/>
        </p:spPr>
      </p:cxnSp>
      <p:sp>
        <p:nvSpPr>
          <p:cNvPr id="284" name="Rectangle 283"/>
          <p:cNvSpPr/>
          <p:nvPr/>
        </p:nvSpPr>
        <p:spPr>
          <a:xfrm>
            <a:off x="1155464" y="3819147"/>
            <a:ext cx="834423" cy="363313"/>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285" name="Rectangle 284"/>
          <p:cNvSpPr/>
          <p:nvPr/>
        </p:nvSpPr>
        <p:spPr>
          <a:xfrm>
            <a:off x="1155464" y="3064915"/>
            <a:ext cx="834423" cy="363313"/>
          </a:xfrm>
          <a:prstGeom prst="rect">
            <a:avLst/>
          </a:prstGeom>
          <a:gradFill rotWithShape="1">
            <a:gsLst>
              <a:gs pos="0">
                <a:srgbClr val="4BACC6">
                  <a:shade val="63000"/>
                </a:srgbClr>
              </a:gs>
              <a:gs pos="30000">
                <a:srgbClr val="4BACC6">
                  <a:shade val="90000"/>
                  <a:satMod val="110000"/>
                </a:srgbClr>
              </a:gs>
              <a:gs pos="45000">
                <a:srgbClr val="4BACC6">
                  <a:shade val="100000"/>
                  <a:satMod val="118000"/>
                </a:srgbClr>
              </a:gs>
              <a:gs pos="55000">
                <a:srgbClr val="4BACC6">
                  <a:shade val="100000"/>
                  <a:satMod val="118000"/>
                </a:srgbClr>
              </a:gs>
              <a:gs pos="73000">
                <a:srgbClr val="4BACC6">
                  <a:shade val="90000"/>
                  <a:satMod val="110000"/>
                </a:srgbClr>
              </a:gs>
              <a:gs pos="100000">
                <a:srgbClr val="4BACC6">
                  <a:shade val="63000"/>
                </a:srgbClr>
              </a:gs>
            </a:gsLst>
            <a:lin ang="950000" scaled="1"/>
          </a:gradFill>
          <a:ln w="9525" cap="flat" cmpd="sng" algn="ctr">
            <a:solidFill>
              <a:srgbClr val="4BACC6"/>
            </a:solidFill>
            <a:prstDash val="solid"/>
          </a:ln>
          <a:effectLst/>
        </p:spPr>
        <p:txBody>
          <a:bodyPr rtlCol="0" anchor="ctr"/>
          <a:lstStyle/>
          <a:p>
            <a:pPr algn="ctr" defTabSz="1218996">
              <a:defRPr/>
            </a:pPr>
            <a:r>
              <a:rPr lang="en-US" sz="2400" kern="0" dirty="0">
                <a:solidFill>
                  <a:sysClr val="window" lastClr="FFFFFF"/>
                </a:solidFill>
                <a:latin typeface="Segoe UI Light"/>
              </a:rPr>
              <a:t>P</a:t>
            </a:r>
          </a:p>
        </p:txBody>
      </p:sp>
      <p:cxnSp>
        <p:nvCxnSpPr>
          <p:cNvPr id="286" name="Elbow Connector 285"/>
          <p:cNvCxnSpPr/>
          <p:nvPr/>
        </p:nvCxnSpPr>
        <p:spPr>
          <a:xfrm rot="10800000" flipV="1">
            <a:off x="2230218" y="2751078"/>
            <a:ext cx="517008" cy="1322"/>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sp>
        <p:nvSpPr>
          <p:cNvPr id="287" name="Rectangle 286"/>
          <p:cNvSpPr/>
          <p:nvPr/>
        </p:nvSpPr>
        <p:spPr>
          <a:xfrm>
            <a:off x="1155464" y="3440820"/>
            <a:ext cx="834423" cy="363313"/>
          </a:xfrm>
          <a:prstGeom prst="rect">
            <a:avLst/>
          </a:prstGeom>
          <a:solidFill>
            <a:srgbClr val="4F81BD">
              <a:lumMod val="40000"/>
              <a:lumOff val="60000"/>
            </a:srgbClr>
          </a:solidFill>
          <a:ln w="9525" cap="flat" cmpd="sng" algn="ctr">
            <a:solidFill>
              <a:srgbClr val="8064A2"/>
            </a:solidFill>
            <a:prstDash val="solid"/>
          </a:ln>
          <a:effectLst/>
        </p:spPr>
        <p:txBody>
          <a:bodyPr rtlCol="0" anchor="ctr"/>
          <a:lstStyle/>
          <a:p>
            <a:pPr algn="ctr" defTabSz="1218996">
              <a:defRPr/>
            </a:pPr>
            <a:r>
              <a:rPr lang="en-US" sz="2400" kern="0" dirty="0">
                <a:solidFill>
                  <a:sysClr val="windowText" lastClr="000000"/>
                </a:solidFill>
                <a:latin typeface="Segoe UI Light"/>
              </a:rPr>
              <a:t>S</a:t>
            </a:r>
          </a:p>
        </p:txBody>
      </p:sp>
      <p:cxnSp>
        <p:nvCxnSpPr>
          <p:cNvPr id="288" name="Straight Arrow Connector 287"/>
          <p:cNvCxnSpPr>
            <a:stCxn id="275" idx="1"/>
            <a:endCxn id="287" idx="3"/>
          </p:cNvCxnSpPr>
          <p:nvPr/>
        </p:nvCxnSpPr>
        <p:spPr>
          <a:xfrm flipH="1" flipV="1">
            <a:off x="1989888" y="3622475"/>
            <a:ext cx="992341" cy="404515"/>
          </a:xfrm>
          <a:prstGeom prst="straightConnector1">
            <a:avLst/>
          </a:prstGeom>
          <a:noFill/>
          <a:ln w="19050" cap="flat" cmpd="sng" algn="ctr">
            <a:solidFill>
              <a:srgbClr val="00B050"/>
            </a:solidFill>
            <a:prstDash val="solid"/>
            <a:tailEnd type="arrow"/>
          </a:ln>
          <a:effectLst/>
        </p:spPr>
      </p:cxnSp>
      <p:cxnSp>
        <p:nvCxnSpPr>
          <p:cNvPr id="289" name="Straight Arrow Connector 288"/>
          <p:cNvCxnSpPr>
            <a:stCxn id="275" idx="3"/>
            <a:endCxn id="265" idx="1"/>
          </p:cNvCxnSpPr>
          <p:nvPr/>
        </p:nvCxnSpPr>
        <p:spPr>
          <a:xfrm flipV="1">
            <a:off x="3822419" y="3567952"/>
            <a:ext cx="992341" cy="459040"/>
          </a:xfrm>
          <a:prstGeom prst="straightConnector1">
            <a:avLst/>
          </a:prstGeom>
          <a:noFill/>
          <a:ln w="19050" cap="flat" cmpd="sng" algn="ctr">
            <a:solidFill>
              <a:srgbClr val="00B050"/>
            </a:solidFill>
            <a:prstDash val="solid"/>
            <a:tailEnd type="arrow"/>
          </a:ln>
          <a:effectLst/>
        </p:spPr>
      </p:cxnSp>
      <p:cxnSp>
        <p:nvCxnSpPr>
          <p:cNvPr id="290" name="Straight Arrow Connector 289"/>
          <p:cNvCxnSpPr>
            <a:stCxn id="275" idx="3"/>
          </p:cNvCxnSpPr>
          <p:nvPr/>
        </p:nvCxnSpPr>
        <p:spPr>
          <a:xfrm flipV="1">
            <a:off x="3822419" y="3501125"/>
            <a:ext cx="6456027" cy="525866"/>
          </a:xfrm>
          <a:prstGeom prst="straightConnector1">
            <a:avLst/>
          </a:prstGeom>
          <a:noFill/>
          <a:ln w="19050" cap="flat" cmpd="sng" algn="ctr">
            <a:solidFill>
              <a:srgbClr val="00B050"/>
            </a:solidFill>
            <a:prstDash val="solid"/>
            <a:tailEnd type="arrow"/>
          </a:ln>
          <a:effectLst/>
        </p:spPr>
      </p:cxnSp>
      <p:cxnSp>
        <p:nvCxnSpPr>
          <p:cNvPr id="291" name="Straight Arrow Connector 290"/>
          <p:cNvCxnSpPr>
            <a:stCxn id="285" idx="3"/>
            <a:endCxn id="274" idx="1"/>
          </p:cNvCxnSpPr>
          <p:nvPr/>
        </p:nvCxnSpPr>
        <p:spPr>
          <a:xfrm>
            <a:off x="1989887" y="3246572"/>
            <a:ext cx="995224" cy="42989"/>
          </a:xfrm>
          <a:prstGeom prst="straightConnector1">
            <a:avLst/>
          </a:prstGeom>
          <a:noFill/>
          <a:ln w="19050" cap="flat" cmpd="sng" algn="ctr">
            <a:solidFill>
              <a:srgbClr val="00B050"/>
            </a:solidFill>
            <a:prstDash val="solid"/>
            <a:tailEnd type="arrow"/>
          </a:ln>
          <a:effectLst/>
        </p:spPr>
      </p:cxnSp>
      <p:cxnSp>
        <p:nvCxnSpPr>
          <p:cNvPr id="292" name="Straight Arrow Connector 291"/>
          <p:cNvCxnSpPr>
            <a:stCxn id="285" idx="3"/>
            <a:endCxn id="264" idx="1"/>
          </p:cNvCxnSpPr>
          <p:nvPr/>
        </p:nvCxnSpPr>
        <p:spPr>
          <a:xfrm>
            <a:off x="1989889" y="3246573"/>
            <a:ext cx="2821987" cy="702022"/>
          </a:xfrm>
          <a:prstGeom prst="straightConnector1">
            <a:avLst/>
          </a:prstGeom>
          <a:noFill/>
          <a:ln w="19050" cap="flat" cmpd="sng" algn="ctr">
            <a:solidFill>
              <a:srgbClr val="00B050"/>
            </a:solidFill>
            <a:prstDash val="solid"/>
            <a:tailEnd type="arrow"/>
          </a:ln>
          <a:effectLst/>
        </p:spPr>
      </p:cxnSp>
      <p:sp>
        <p:nvSpPr>
          <p:cNvPr id="293" name="Rectangle 292"/>
          <p:cNvSpPr/>
          <p:nvPr/>
        </p:nvSpPr>
        <p:spPr>
          <a:xfrm>
            <a:off x="1155464" y="4195996"/>
            <a:ext cx="834423" cy="363313"/>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cxnSp>
        <p:nvCxnSpPr>
          <p:cNvPr id="294" name="Straight Arrow Connector 293"/>
          <p:cNvCxnSpPr>
            <a:stCxn id="268" idx="1"/>
            <a:endCxn id="293" idx="3"/>
          </p:cNvCxnSpPr>
          <p:nvPr/>
        </p:nvCxnSpPr>
        <p:spPr>
          <a:xfrm flipH="1">
            <a:off x="1989886" y="3193756"/>
            <a:ext cx="8313813" cy="1183896"/>
          </a:xfrm>
          <a:prstGeom prst="straightConnector1">
            <a:avLst/>
          </a:prstGeom>
          <a:noFill/>
          <a:ln w="19050" cap="flat" cmpd="sng" algn="ctr">
            <a:solidFill>
              <a:srgbClr val="00B050"/>
            </a:solidFill>
            <a:prstDash val="solid"/>
            <a:tailEnd type="arrow"/>
          </a:ln>
          <a:effectLst/>
        </p:spPr>
      </p:cxnSp>
      <p:cxnSp>
        <p:nvCxnSpPr>
          <p:cNvPr id="295" name="Straight Arrow Connector 294"/>
          <p:cNvCxnSpPr>
            <a:stCxn id="285" idx="3"/>
            <a:endCxn id="270" idx="1"/>
          </p:cNvCxnSpPr>
          <p:nvPr/>
        </p:nvCxnSpPr>
        <p:spPr>
          <a:xfrm>
            <a:off x="1989886" y="3246571"/>
            <a:ext cx="8313813" cy="701183"/>
          </a:xfrm>
          <a:prstGeom prst="straightConnector1">
            <a:avLst/>
          </a:prstGeom>
          <a:noFill/>
          <a:ln w="19050" cap="flat" cmpd="sng" algn="ctr">
            <a:solidFill>
              <a:srgbClr val="00B050"/>
            </a:solidFill>
            <a:prstDash val="solid"/>
            <a:tailEnd type="arrow"/>
          </a:ln>
          <a:effectLst/>
        </p:spPr>
      </p:cxnSp>
      <p:cxnSp>
        <p:nvCxnSpPr>
          <p:cNvPr id="296" name="Elbow Connector 295"/>
          <p:cNvCxnSpPr/>
          <p:nvPr/>
        </p:nvCxnSpPr>
        <p:spPr>
          <a:xfrm rot="10800000">
            <a:off x="5886727" y="2740279"/>
            <a:ext cx="2344215" cy="2629"/>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sp>
        <p:nvSpPr>
          <p:cNvPr id="297" name="Rectangle 296"/>
          <p:cNvSpPr/>
          <p:nvPr/>
        </p:nvSpPr>
        <p:spPr>
          <a:xfrm>
            <a:off x="8474051" y="3505189"/>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1218996">
              <a:defRPr/>
            </a:pPr>
            <a:r>
              <a:rPr lang="en-US" sz="2400" kern="0" dirty="0">
                <a:solidFill>
                  <a:sysClr val="window" lastClr="FFFFFF"/>
                </a:solidFill>
                <a:latin typeface="Segoe UI Light"/>
              </a:rPr>
              <a:t>P</a:t>
            </a:r>
          </a:p>
        </p:txBody>
      </p:sp>
      <p:cxnSp>
        <p:nvCxnSpPr>
          <p:cNvPr id="298" name="Straight Arrow Connector 297"/>
          <p:cNvCxnSpPr>
            <a:stCxn id="297" idx="3"/>
            <a:endCxn id="271" idx="1"/>
          </p:cNvCxnSpPr>
          <p:nvPr/>
        </p:nvCxnSpPr>
        <p:spPr>
          <a:xfrm>
            <a:off x="9308475" y="3686847"/>
            <a:ext cx="995226" cy="636836"/>
          </a:xfrm>
          <a:prstGeom prst="straightConnector1">
            <a:avLst/>
          </a:prstGeom>
          <a:noFill/>
          <a:ln w="19050" cap="flat" cmpd="sng" algn="ctr">
            <a:solidFill>
              <a:srgbClr val="00B050"/>
            </a:solidFill>
            <a:prstDash val="solid"/>
            <a:tailEnd type="arrow"/>
          </a:ln>
          <a:effectLst/>
        </p:spPr>
      </p:cxnSp>
      <p:cxnSp>
        <p:nvCxnSpPr>
          <p:cNvPr id="299" name="Straight Arrow Connector 298"/>
          <p:cNvCxnSpPr>
            <a:stCxn id="297" idx="1"/>
            <a:endCxn id="266" idx="3"/>
          </p:cNvCxnSpPr>
          <p:nvPr/>
        </p:nvCxnSpPr>
        <p:spPr>
          <a:xfrm flipH="1">
            <a:off x="5649183" y="3686846"/>
            <a:ext cx="2824869" cy="620879"/>
          </a:xfrm>
          <a:prstGeom prst="straightConnector1">
            <a:avLst/>
          </a:prstGeom>
          <a:noFill/>
          <a:ln w="19050" cap="flat" cmpd="sng" algn="ctr">
            <a:solidFill>
              <a:srgbClr val="00B050"/>
            </a:solidFill>
            <a:prstDash val="solid"/>
            <a:tailEnd type="arrow"/>
          </a:ln>
          <a:effectLst/>
        </p:spPr>
      </p:cxnSp>
      <p:sp>
        <p:nvSpPr>
          <p:cNvPr id="300" name="Rectangle 299"/>
          <p:cNvSpPr/>
          <p:nvPr/>
        </p:nvSpPr>
        <p:spPr>
          <a:xfrm>
            <a:off x="2982227" y="4228449"/>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sp>
        <p:nvSpPr>
          <p:cNvPr id="301" name="Rectangle 300"/>
          <p:cNvSpPr/>
          <p:nvPr/>
        </p:nvSpPr>
        <p:spPr>
          <a:xfrm>
            <a:off x="4814758" y="4489379"/>
            <a:ext cx="834423" cy="363313"/>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cxnSp>
        <p:nvCxnSpPr>
          <p:cNvPr id="302" name="Straight Arrow Connector 301"/>
          <p:cNvCxnSpPr>
            <a:stCxn id="268" idx="1"/>
            <a:endCxn id="256" idx="3"/>
          </p:cNvCxnSpPr>
          <p:nvPr/>
        </p:nvCxnSpPr>
        <p:spPr>
          <a:xfrm flipH="1">
            <a:off x="7504025" y="3193757"/>
            <a:ext cx="2799677" cy="758097"/>
          </a:xfrm>
          <a:prstGeom prst="straightConnector1">
            <a:avLst/>
          </a:prstGeom>
          <a:noFill/>
          <a:ln w="19050" cap="flat" cmpd="sng" algn="ctr">
            <a:solidFill>
              <a:srgbClr val="00B050"/>
            </a:solidFill>
            <a:prstDash val="solid"/>
            <a:tailEnd type="arrow"/>
          </a:ln>
          <a:effectLst/>
        </p:spPr>
      </p:cxnSp>
      <p:sp>
        <p:nvSpPr>
          <p:cNvPr id="303" name="Rectangle 302"/>
          <p:cNvSpPr/>
          <p:nvPr/>
        </p:nvSpPr>
        <p:spPr>
          <a:xfrm>
            <a:off x="8474051" y="3861472"/>
            <a:ext cx="834423" cy="363313"/>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1218996">
              <a:defRPr/>
            </a:pPr>
            <a:r>
              <a:rPr lang="en-US" sz="2400" kern="0" dirty="0">
                <a:solidFill>
                  <a:sysClr val="window" lastClr="FFFFFF"/>
                </a:solidFill>
                <a:latin typeface="Segoe UI Light"/>
              </a:rPr>
              <a:t>S</a:t>
            </a:r>
          </a:p>
        </p:txBody>
      </p:sp>
      <p:cxnSp>
        <p:nvCxnSpPr>
          <p:cNvPr id="304" name="Straight Arrow Connector 303"/>
          <p:cNvCxnSpPr>
            <a:stCxn id="297" idx="1"/>
            <a:endCxn id="300" idx="3"/>
          </p:cNvCxnSpPr>
          <p:nvPr/>
        </p:nvCxnSpPr>
        <p:spPr>
          <a:xfrm flipH="1">
            <a:off x="3816650" y="3686845"/>
            <a:ext cx="4657400" cy="723260"/>
          </a:xfrm>
          <a:prstGeom prst="straightConnector1">
            <a:avLst/>
          </a:prstGeom>
          <a:noFill/>
          <a:ln w="19050" cap="flat" cmpd="sng" algn="ctr">
            <a:solidFill>
              <a:srgbClr val="00B050"/>
            </a:solidFill>
            <a:prstDash val="solid"/>
            <a:tailEnd type="arrow"/>
          </a:ln>
          <a:effectLst/>
        </p:spPr>
      </p:cxnSp>
      <p:cxnSp>
        <p:nvCxnSpPr>
          <p:cNvPr id="305" name="Straight Arrow Connector 304"/>
          <p:cNvCxnSpPr>
            <a:stCxn id="268" idx="1"/>
            <a:endCxn id="301" idx="3"/>
          </p:cNvCxnSpPr>
          <p:nvPr/>
        </p:nvCxnSpPr>
        <p:spPr>
          <a:xfrm flipH="1">
            <a:off x="5649181" y="3193757"/>
            <a:ext cx="4654518" cy="1477279"/>
          </a:xfrm>
          <a:prstGeom prst="straightConnector1">
            <a:avLst/>
          </a:prstGeom>
          <a:noFill/>
          <a:ln w="19050" cap="flat" cmpd="sng" algn="ctr">
            <a:solidFill>
              <a:srgbClr val="00B050"/>
            </a:solidFill>
            <a:prstDash val="solid"/>
            <a:tailEnd type="arrow"/>
          </a:ln>
          <a:effectLst/>
        </p:spPr>
      </p:cxnSp>
      <p:cxnSp>
        <p:nvCxnSpPr>
          <p:cNvPr id="306" name="Straight Arrow Connector 305"/>
          <p:cNvCxnSpPr>
            <a:stCxn id="263" idx="3"/>
            <a:endCxn id="303" idx="1"/>
          </p:cNvCxnSpPr>
          <p:nvPr/>
        </p:nvCxnSpPr>
        <p:spPr>
          <a:xfrm>
            <a:off x="5649183" y="3193757"/>
            <a:ext cx="2824869" cy="849373"/>
          </a:xfrm>
          <a:prstGeom prst="straightConnector1">
            <a:avLst/>
          </a:prstGeom>
          <a:noFill/>
          <a:ln w="19050" cap="flat" cmpd="sng" algn="ctr">
            <a:solidFill>
              <a:srgbClr val="00B050"/>
            </a:solidFill>
            <a:prstDash val="solid"/>
            <a:tailEnd type="arrow"/>
          </a:ln>
          <a:effectLst/>
        </p:spPr>
      </p:cxnSp>
    </p:spTree>
    <p:custDataLst>
      <p:tags r:id="rId1"/>
    </p:custDataLst>
    <p:extLst>
      <p:ext uri="{BB962C8B-B14F-4D97-AF65-F5344CB8AC3E}">
        <p14:creationId xmlns:p14="http://schemas.microsoft.com/office/powerpoint/2010/main" val="1839838747"/>
      </p:ext>
    </p:extLst>
  </p:cSld>
  <p:clrMapOvr>
    <a:masterClrMapping/>
  </p:clrMapOvr>
  <p:transition advTm="14626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7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8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6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8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8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9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0" nodeType="clickEffect">
                                  <p:stCondLst>
                                    <p:cond delay="0"/>
                                  </p:stCondLst>
                                  <p:childTnLst>
                                    <p:set>
                                      <p:cBhvr>
                                        <p:cTn id="86" dur="1" fill="hold">
                                          <p:stCondLst>
                                            <p:cond delay="0"/>
                                          </p:stCondLst>
                                        </p:cTn>
                                        <p:tgtEl>
                                          <p:spTgt spid="254"/>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255"/>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257"/>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256"/>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252"/>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253"/>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280"/>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279"/>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281"/>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29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9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9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9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nodeType="clickEffect">
                                  <p:stCondLst>
                                    <p:cond delay="0"/>
                                  </p:stCondLst>
                                  <p:childTnLst>
                                    <p:set>
                                      <p:cBhvr>
                                        <p:cTn id="118" dur="1" fill="hold">
                                          <p:stCondLst>
                                            <p:cond delay="0"/>
                                          </p:stCondLst>
                                        </p:cTn>
                                        <p:tgtEl>
                                          <p:spTgt spid="277"/>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302"/>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293"/>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9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30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304"/>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30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animBg="1"/>
      <p:bldP spid="255" grpId="0" animBg="1"/>
      <p:bldP spid="255" grpId="1" animBg="1"/>
      <p:bldP spid="256" grpId="0" animBg="1"/>
      <p:bldP spid="256" grpId="1" animBg="1"/>
      <p:bldP spid="257" grpId="0" animBg="1"/>
      <p:bldP spid="257" grpId="1" animBg="1"/>
      <p:bldP spid="260" grpId="0" animBg="1"/>
      <p:bldP spid="261" grpId="0" animBg="1"/>
      <p:bldP spid="263" grpId="0" animBg="1"/>
      <p:bldP spid="264" grpId="0" animBg="1"/>
      <p:bldP spid="265" grpId="0" animBg="1"/>
      <p:bldP spid="266" grpId="0" animBg="1"/>
      <p:bldP spid="268" grpId="0" animBg="1"/>
      <p:bldP spid="269" grpId="0" animBg="1"/>
      <p:bldP spid="270" grpId="0" animBg="1"/>
      <p:bldP spid="271" grpId="0" animBg="1"/>
      <p:bldP spid="273" grpId="0" animBg="1"/>
      <p:bldP spid="274" grpId="0" animBg="1"/>
      <p:bldP spid="275" grpId="0" animBg="1"/>
      <p:bldP spid="284" grpId="0" animBg="1"/>
      <p:bldP spid="285" grpId="0" animBg="1"/>
      <p:bldP spid="287" grpId="0" animBg="1"/>
      <p:bldP spid="293" grpId="0" animBg="1"/>
      <p:bldP spid="297" grpId="0" animBg="1"/>
      <p:bldP spid="300" grpId="0" animBg="1"/>
      <p:bldP spid="301" grpId="0" animBg="1"/>
      <p:bldP spid="30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139432"/>
          </a:xfrm>
        </p:spPr>
        <p:txBody>
          <a:bodyPr/>
          <a:lstStyle/>
          <a:p>
            <a:r>
              <a:rPr lang="en-US" dirty="0" smtClean="0"/>
              <a:t>Demo:</a:t>
            </a:r>
            <a:br>
              <a:rPr lang="en-US" dirty="0" smtClean="0"/>
            </a:br>
            <a:r>
              <a:rPr lang="en-US" dirty="0" smtClean="0"/>
              <a:t>Stateful </a:t>
            </a:r>
            <a:r>
              <a:rPr lang="en-US" dirty="0" err="1"/>
              <a:t>M</a:t>
            </a:r>
            <a:r>
              <a:rPr lang="en-US" dirty="0" err="1" smtClean="0"/>
              <a:t>icroservice</a:t>
            </a:r>
            <a:endParaRPr lang="en-US" dirty="0"/>
          </a:p>
        </p:txBody>
      </p:sp>
      <p:grpSp>
        <p:nvGrpSpPr>
          <p:cNvPr id="5" name="Group 4"/>
          <p:cNvGrpSpPr/>
          <p:nvPr/>
        </p:nvGrpSpPr>
        <p:grpSpPr>
          <a:xfrm>
            <a:off x="707921" y="3672348"/>
            <a:ext cx="2749209" cy="2460674"/>
            <a:chOff x="509263" y="734634"/>
            <a:chExt cx="4258793" cy="5562600"/>
          </a:xfrm>
        </p:grpSpPr>
        <p:grpSp>
          <p:nvGrpSpPr>
            <p:cNvPr id="6" name="Group 5"/>
            <p:cNvGrpSpPr/>
            <p:nvPr/>
          </p:nvGrpSpPr>
          <p:grpSpPr>
            <a:xfrm>
              <a:off x="509263" y="1514322"/>
              <a:ext cx="4163327" cy="4158599"/>
              <a:chOff x="513213" y="1516062"/>
              <a:chExt cx="4163327" cy="4158599"/>
            </a:xfrm>
            <a:solidFill>
              <a:srgbClr val="FFA800"/>
            </a:solidFill>
          </p:grpSpPr>
          <p:sp>
            <p:nvSpPr>
              <p:cNvPr id="8" name="Oval 7"/>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p:cNvSpPr/>
            <p:nvPr/>
          </p:nvSpPr>
          <p:spPr bwMode="auto">
            <a:xfrm rot="765383">
              <a:off x="2187269" y="734634"/>
              <a:ext cx="2580787" cy="5562600"/>
            </a:xfrm>
            <a:prstGeom prst="rect">
              <a:avLst/>
            </a:prstGeom>
            <a:solidFill>
              <a:srgbClr val="00188F">
                <a:alpha val="1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5633047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Application Lifecycle Management</a:t>
            </a:r>
            <a:endParaRPr lang="en-US" dirty="0"/>
          </a:p>
        </p:txBody>
      </p:sp>
      <p:sp>
        <p:nvSpPr>
          <p:cNvPr id="289" name="Hexagon 288"/>
          <p:cNvSpPr/>
          <p:nvPr/>
        </p:nvSpPr>
        <p:spPr>
          <a:xfrm>
            <a:off x="68095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0" name="Hexagon 289"/>
          <p:cNvSpPr/>
          <p:nvPr/>
        </p:nvSpPr>
        <p:spPr>
          <a:xfrm>
            <a:off x="1130949"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1" name="Hexagon 290"/>
          <p:cNvSpPr/>
          <p:nvPr/>
        </p:nvSpPr>
        <p:spPr>
          <a:xfrm>
            <a:off x="158338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2" name="Hexagon 291"/>
          <p:cNvSpPr/>
          <p:nvPr/>
        </p:nvSpPr>
        <p:spPr>
          <a:xfrm>
            <a:off x="2033379"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3" name="Hexagon 292"/>
          <p:cNvSpPr/>
          <p:nvPr/>
        </p:nvSpPr>
        <p:spPr>
          <a:xfrm>
            <a:off x="2486975"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4" name="Hexagon 293"/>
          <p:cNvSpPr/>
          <p:nvPr/>
        </p:nvSpPr>
        <p:spPr>
          <a:xfrm>
            <a:off x="293337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5" name="Hexagon 294"/>
          <p:cNvSpPr/>
          <p:nvPr/>
        </p:nvSpPr>
        <p:spPr>
          <a:xfrm>
            <a:off x="3382206"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6" name="Hexagon 295"/>
          <p:cNvSpPr/>
          <p:nvPr/>
        </p:nvSpPr>
        <p:spPr>
          <a:xfrm>
            <a:off x="3841014"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7" name="Hexagon 296"/>
          <p:cNvSpPr/>
          <p:nvPr/>
        </p:nvSpPr>
        <p:spPr>
          <a:xfrm>
            <a:off x="4293793"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8" name="Hexagon 297"/>
          <p:cNvSpPr/>
          <p:nvPr/>
        </p:nvSpPr>
        <p:spPr>
          <a:xfrm>
            <a:off x="474379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9" name="Hexagon 298"/>
          <p:cNvSpPr/>
          <p:nvPr/>
        </p:nvSpPr>
        <p:spPr>
          <a:xfrm>
            <a:off x="5196223"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0" name="Hexagon 299"/>
          <p:cNvSpPr/>
          <p:nvPr/>
        </p:nvSpPr>
        <p:spPr>
          <a:xfrm>
            <a:off x="564622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1" name="Hexagon 300"/>
          <p:cNvSpPr/>
          <p:nvPr/>
        </p:nvSpPr>
        <p:spPr>
          <a:xfrm>
            <a:off x="6096217"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2" name="Hexagon 301"/>
          <p:cNvSpPr/>
          <p:nvPr/>
        </p:nvSpPr>
        <p:spPr>
          <a:xfrm>
            <a:off x="654905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3" name="Hexagon 302"/>
          <p:cNvSpPr/>
          <p:nvPr/>
        </p:nvSpPr>
        <p:spPr>
          <a:xfrm>
            <a:off x="7001484"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4" name="Hexagon 303"/>
          <p:cNvSpPr/>
          <p:nvPr/>
        </p:nvSpPr>
        <p:spPr>
          <a:xfrm>
            <a:off x="7451481"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5" name="Hexagon 304"/>
          <p:cNvSpPr/>
          <p:nvPr/>
        </p:nvSpPr>
        <p:spPr>
          <a:xfrm>
            <a:off x="7906652"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6" name="Hexagon 305"/>
          <p:cNvSpPr/>
          <p:nvPr/>
        </p:nvSpPr>
        <p:spPr>
          <a:xfrm>
            <a:off x="8357111"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7" name="Hexagon 306"/>
          <p:cNvSpPr/>
          <p:nvPr/>
        </p:nvSpPr>
        <p:spPr>
          <a:xfrm>
            <a:off x="8801582"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8" name="Hexagon 307"/>
          <p:cNvSpPr/>
          <p:nvPr/>
        </p:nvSpPr>
        <p:spPr>
          <a:xfrm>
            <a:off x="9251579"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9" name="Hexagon 308"/>
          <p:cNvSpPr/>
          <p:nvPr/>
        </p:nvSpPr>
        <p:spPr>
          <a:xfrm>
            <a:off x="9702887"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0" name="Hexagon 309"/>
          <p:cNvSpPr/>
          <p:nvPr/>
        </p:nvSpPr>
        <p:spPr>
          <a:xfrm>
            <a:off x="10155721"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1" name="Hexagon 310"/>
          <p:cNvSpPr/>
          <p:nvPr/>
        </p:nvSpPr>
        <p:spPr>
          <a:xfrm>
            <a:off x="10604555"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2" name="Hexagon 311"/>
          <p:cNvSpPr/>
          <p:nvPr/>
        </p:nvSpPr>
        <p:spPr>
          <a:xfrm>
            <a:off x="11057389"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4" name="Rectangle 313"/>
          <p:cNvSpPr/>
          <p:nvPr/>
        </p:nvSpPr>
        <p:spPr>
          <a:xfrm>
            <a:off x="664708" y="2239240"/>
            <a:ext cx="10884543" cy="4298856"/>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endParaRPr>
          </a:p>
        </p:txBody>
      </p:sp>
      <p:sp>
        <p:nvSpPr>
          <p:cNvPr id="315" name="Rectangle 314"/>
          <p:cNvSpPr/>
          <p:nvPr/>
        </p:nvSpPr>
        <p:spPr bwMode="auto">
          <a:xfrm>
            <a:off x="2860625" y="3244189"/>
            <a:ext cx="2100878" cy="12119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Communication</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7" name="Rectangle 316"/>
          <p:cNvSpPr/>
          <p:nvPr/>
        </p:nvSpPr>
        <p:spPr bwMode="auto">
          <a:xfrm>
            <a:off x="741367" y="3238483"/>
            <a:ext cx="2024219" cy="3176697"/>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Management</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8" name="Rectangle 317"/>
          <p:cNvSpPr/>
          <p:nvPr/>
        </p:nvSpPr>
        <p:spPr bwMode="auto">
          <a:xfrm>
            <a:off x="5056541" y="3244189"/>
            <a:ext cx="2100878" cy="12119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Reliability</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9" name="Rectangle 318"/>
          <p:cNvSpPr/>
          <p:nvPr/>
        </p:nvSpPr>
        <p:spPr bwMode="auto">
          <a:xfrm>
            <a:off x="7252457" y="3245483"/>
            <a:ext cx="2100878" cy="1210688"/>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Hosting</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0" name="Rectangle 319"/>
          <p:cNvSpPr/>
          <p:nvPr/>
        </p:nvSpPr>
        <p:spPr bwMode="auto">
          <a:xfrm>
            <a:off x="9448374" y="3238483"/>
            <a:ext cx="2034338" cy="31766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Testability</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2" name="Rectangle 321"/>
          <p:cNvSpPr/>
          <p:nvPr/>
        </p:nvSpPr>
        <p:spPr bwMode="auto">
          <a:xfrm>
            <a:off x="2860623" y="4530874"/>
            <a:ext cx="6492713"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Federation </a:t>
            </a:r>
          </a:p>
        </p:txBody>
      </p:sp>
      <p:sp>
        <p:nvSpPr>
          <p:cNvPr id="324" name="Rectangle 323"/>
          <p:cNvSpPr/>
          <p:nvPr/>
        </p:nvSpPr>
        <p:spPr bwMode="auto">
          <a:xfrm>
            <a:off x="2860623" y="5492266"/>
            <a:ext cx="6482902" cy="92291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Transport</a:t>
            </a:r>
          </a:p>
        </p:txBody>
      </p:sp>
      <p:sp>
        <p:nvSpPr>
          <p:cNvPr id="328" name="Freeform 17"/>
          <p:cNvSpPr>
            <a:spLocks noChangeAspect="1" noEditPoints="1"/>
          </p:cNvSpPr>
          <p:nvPr/>
        </p:nvSpPr>
        <p:spPr bwMode="black">
          <a:xfrm>
            <a:off x="3816958" y="3357208"/>
            <a:ext cx="289472" cy="289806"/>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29" name="Freeform 15"/>
          <p:cNvSpPr>
            <a:spLocks noChangeAspect="1" noEditPoints="1"/>
          </p:cNvSpPr>
          <p:nvPr/>
        </p:nvSpPr>
        <p:spPr bwMode="black">
          <a:xfrm>
            <a:off x="8130667" y="3344369"/>
            <a:ext cx="276690" cy="277008"/>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nvGrpSpPr>
          <p:cNvPr id="332" name="Group 331"/>
          <p:cNvGrpSpPr/>
          <p:nvPr/>
        </p:nvGrpSpPr>
        <p:grpSpPr>
          <a:xfrm>
            <a:off x="5959792" y="4594454"/>
            <a:ext cx="291896" cy="293228"/>
            <a:chOff x="513213" y="1516062"/>
            <a:chExt cx="4163327" cy="4158599"/>
          </a:xfrm>
          <a:solidFill>
            <a:schemeClr val="tx1"/>
          </a:solidFill>
        </p:grpSpPr>
        <p:sp>
          <p:nvSpPr>
            <p:cNvPr id="334" name="Oval 333"/>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5" name="Oval 334"/>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6" name="Oval 335"/>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7" name="Oval 336"/>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Oval 337"/>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9" name="Rectangle 338"/>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0" name="Rectangle 339"/>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Rectangle 340"/>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2" name="Rectangle 341"/>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Rectangle 342"/>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4" name="Freeform 9"/>
          <p:cNvSpPr>
            <a:spLocks noChangeAspect="1" noEditPoints="1"/>
          </p:cNvSpPr>
          <p:nvPr/>
        </p:nvSpPr>
        <p:spPr bwMode="black">
          <a:xfrm>
            <a:off x="1536812" y="4382139"/>
            <a:ext cx="316081" cy="2562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345" name="Freeform 139"/>
          <p:cNvSpPr>
            <a:spLocks noChangeAspect="1" noEditPoints="1"/>
          </p:cNvSpPr>
          <p:nvPr/>
        </p:nvSpPr>
        <p:spPr bwMode="black">
          <a:xfrm>
            <a:off x="5990055" y="5569413"/>
            <a:ext cx="233648" cy="28138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47" name="Rectangle 346"/>
          <p:cNvSpPr/>
          <p:nvPr/>
        </p:nvSpPr>
        <p:spPr bwMode="auto">
          <a:xfrm>
            <a:off x="735170" y="2273575"/>
            <a:ext cx="10747541"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Application Programming Models </a:t>
            </a:r>
          </a:p>
        </p:txBody>
      </p:sp>
      <p:sp>
        <p:nvSpPr>
          <p:cNvPr id="348" name="Freeform 5"/>
          <p:cNvSpPr>
            <a:spLocks noEditPoints="1"/>
          </p:cNvSpPr>
          <p:nvPr/>
        </p:nvSpPr>
        <p:spPr bwMode="black">
          <a:xfrm>
            <a:off x="5931806" y="2383171"/>
            <a:ext cx="368501" cy="314952"/>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49" name="Freeform 115"/>
          <p:cNvSpPr>
            <a:spLocks noChangeAspect="1" noEditPoints="1"/>
          </p:cNvSpPr>
          <p:nvPr/>
        </p:nvSpPr>
        <p:spPr bwMode="black">
          <a:xfrm>
            <a:off x="10339897" y="4371285"/>
            <a:ext cx="273402" cy="268520"/>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cxnSp>
        <p:nvCxnSpPr>
          <p:cNvPr id="350" name="Straight Connector 349"/>
          <p:cNvCxnSpPr/>
          <p:nvPr/>
        </p:nvCxnSpPr>
        <p:spPr>
          <a:xfrm>
            <a:off x="1039065" y="1808975"/>
            <a:ext cx="226397" cy="132971"/>
          </a:xfrm>
          <a:prstGeom prst="line">
            <a:avLst/>
          </a:prstGeom>
          <a:noFill/>
          <a:ln w="6350" cap="flat" cmpd="sng" algn="ctr">
            <a:solidFill>
              <a:srgbClr val="5B9BD5"/>
            </a:solidFill>
            <a:prstDash val="solid"/>
            <a:miter lim="800000"/>
          </a:ln>
          <a:effectLst/>
        </p:spPr>
      </p:cxnSp>
      <p:cxnSp>
        <p:nvCxnSpPr>
          <p:cNvPr id="351" name="Straight Connector 350"/>
          <p:cNvCxnSpPr/>
          <p:nvPr/>
        </p:nvCxnSpPr>
        <p:spPr>
          <a:xfrm flipV="1">
            <a:off x="812701" y="1814681"/>
            <a:ext cx="226364" cy="127265"/>
          </a:xfrm>
          <a:prstGeom prst="line">
            <a:avLst/>
          </a:prstGeom>
          <a:noFill/>
          <a:ln w="6350" cap="flat" cmpd="sng" algn="ctr">
            <a:solidFill>
              <a:srgbClr val="5B9BD5"/>
            </a:solidFill>
            <a:prstDash val="solid"/>
            <a:miter lim="800000"/>
          </a:ln>
          <a:effectLst/>
        </p:spPr>
      </p:cxnSp>
      <p:cxnSp>
        <p:nvCxnSpPr>
          <p:cNvPr id="352" name="Straight Connector 351"/>
          <p:cNvCxnSpPr/>
          <p:nvPr/>
        </p:nvCxnSpPr>
        <p:spPr>
          <a:xfrm>
            <a:off x="1489061" y="1808975"/>
            <a:ext cx="226397" cy="132971"/>
          </a:xfrm>
          <a:prstGeom prst="line">
            <a:avLst/>
          </a:prstGeom>
          <a:noFill/>
          <a:ln w="6350" cap="flat" cmpd="sng" algn="ctr">
            <a:solidFill>
              <a:srgbClr val="5B9BD5"/>
            </a:solidFill>
            <a:prstDash val="solid"/>
            <a:miter lim="800000"/>
          </a:ln>
          <a:effectLst/>
        </p:spPr>
      </p:cxnSp>
      <p:cxnSp>
        <p:nvCxnSpPr>
          <p:cNvPr id="353" name="Straight Connector 352"/>
          <p:cNvCxnSpPr/>
          <p:nvPr/>
        </p:nvCxnSpPr>
        <p:spPr>
          <a:xfrm flipV="1">
            <a:off x="1262697" y="1814681"/>
            <a:ext cx="226364" cy="127265"/>
          </a:xfrm>
          <a:prstGeom prst="line">
            <a:avLst/>
          </a:prstGeom>
          <a:noFill/>
          <a:ln w="6350" cap="flat" cmpd="sng" algn="ctr">
            <a:solidFill>
              <a:srgbClr val="5B9BD5"/>
            </a:solidFill>
            <a:prstDash val="solid"/>
            <a:miter lim="800000"/>
          </a:ln>
          <a:effectLst/>
        </p:spPr>
      </p:cxnSp>
      <p:cxnSp>
        <p:nvCxnSpPr>
          <p:cNvPr id="354" name="Straight Connector 353"/>
          <p:cNvCxnSpPr/>
          <p:nvPr/>
        </p:nvCxnSpPr>
        <p:spPr>
          <a:xfrm>
            <a:off x="1941495" y="1808975"/>
            <a:ext cx="226397" cy="132971"/>
          </a:xfrm>
          <a:prstGeom prst="line">
            <a:avLst/>
          </a:prstGeom>
          <a:noFill/>
          <a:ln w="6350" cap="flat" cmpd="sng" algn="ctr">
            <a:solidFill>
              <a:srgbClr val="5B9BD5"/>
            </a:solidFill>
            <a:prstDash val="solid"/>
            <a:miter lim="800000"/>
          </a:ln>
          <a:effectLst/>
        </p:spPr>
      </p:cxnSp>
      <p:cxnSp>
        <p:nvCxnSpPr>
          <p:cNvPr id="355" name="Straight Connector 354"/>
          <p:cNvCxnSpPr/>
          <p:nvPr/>
        </p:nvCxnSpPr>
        <p:spPr>
          <a:xfrm flipV="1">
            <a:off x="1715131" y="1814681"/>
            <a:ext cx="226364" cy="127265"/>
          </a:xfrm>
          <a:prstGeom prst="line">
            <a:avLst/>
          </a:prstGeom>
          <a:noFill/>
          <a:ln w="6350" cap="flat" cmpd="sng" algn="ctr">
            <a:solidFill>
              <a:srgbClr val="5B9BD5"/>
            </a:solidFill>
            <a:prstDash val="solid"/>
            <a:miter lim="800000"/>
          </a:ln>
          <a:effectLst/>
        </p:spPr>
      </p:cxnSp>
      <p:cxnSp>
        <p:nvCxnSpPr>
          <p:cNvPr id="356" name="Straight Connector 355"/>
          <p:cNvCxnSpPr/>
          <p:nvPr/>
        </p:nvCxnSpPr>
        <p:spPr>
          <a:xfrm>
            <a:off x="2391492" y="1808975"/>
            <a:ext cx="226397" cy="132971"/>
          </a:xfrm>
          <a:prstGeom prst="line">
            <a:avLst/>
          </a:prstGeom>
          <a:noFill/>
          <a:ln w="6350" cap="flat" cmpd="sng" algn="ctr">
            <a:solidFill>
              <a:srgbClr val="5B9BD5"/>
            </a:solidFill>
            <a:prstDash val="solid"/>
            <a:miter lim="800000"/>
          </a:ln>
          <a:effectLst/>
        </p:spPr>
      </p:cxnSp>
      <p:cxnSp>
        <p:nvCxnSpPr>
          <p:cNvPr id="357" name="Straight Connector 356"/>
          <p:cNvCxnSpPr/>
          <p:nvPr/>
        </p:nvCxnSpPr>
        <p:spPr>
          <a:xfrm flipV="1">
            <a:off x="2165128" y="1814681"/>
            <a:ext cx="226364" cy="127265"/>
          </a:xfrm>
          <a:prstGeom prst="line">
            <a:avLst/>
          </a:prstGeom>
          <a:noFill/>
          <a:ln w="6350" cap="flat" cmpd="sng" algn="ctr">
            <a:solidFill>
              <a:srgbClr val="5B9BD5"/>
            </a:solidFill>
            <a:prstDash val="solid"/>
            <a:miter lim="800000"/>
          </a:ln>
          <a:effectLst/>
        </p:spPr>
      </p:cxnSp>
      <p:cxnSp>
        <p:nvCxnSpPr>
          <p:cNvPr id="358" name="Straight Connector 357"/>
          <p:cNvCxnSpPr/>
          <p:nvPr/>
        </p:nvCxnSpPr>
        <p:spPr>
          <a:xfrm>
            <a:off x="2837889" y="1808975"/>
            <a:ext cx="226397" cy="132971"/>
          </a:xfrm>
          <a:prstGeom prst="line">
            <a:avLst/>
          </a:prstGeom>
          <a:noFill/>
          <a:ln w="6350" cap="flat" cmpd="sng" algn="ctr">
            <a:solidFill>
              <a:srgbClr val="5B9BD5"/>
            </a:solidFill>
            <a:prstDash val="solid"/>
            <a:miter lim="800000"/>
          </a:ln>
          <a:effectLst/>
        </p:spPr>
      </p:cxnSp>
      <p:cxnSp>
        <p:nvCxnSpPr>
          <p:cNvPr id="359" name="Straight Connector 358"/>
          <p:cNvCxnSpPr/>
          <p:nvPr/>
        </p:nvCxnSpPr>
        <p:spPr>
          <a:xfrm flipV="1">
            <a:off x="2611524" y="1814681"/>
            <a:ext cx="226364" cy="127265"/>
          </a:xfrm>
          <a:prstGeom prst="line">
            <a:avLst/>
          </a:prstGeom>
          <a:noFill/>
          <a:ln w="6350" cap="flat" cmpd="sng" algn="ctr">
            <a:solidFill>
              <a:srgbClr val="5B9BD5"/>
            </a:solidFill>
            <a:prstDash val="solid"/>
            <a:miter lim="800000"/>
          </a:ln>
          <a:effectLst/>
        </p:spPr>
      </p:cxnSp>
      <p:cxnSp>
        <p:nvCxnSpPr>
          <p:cNvPr id="360" name="Straight Connector 359"/>
          <p:cNvCxnSpPr/>
          <p:nvPr/>
        </p:nvCxnSpPr>
        <p:spPr>
          <a:xfrm>
            <a:off x="3287885" y="1808975"/>
            <a:ext cx="226397" cy="132971"/>
          </a:xfrm>
          <a:prstGeom prst="line">
            <a:avLst/>
          </a:prstGeom>
          <a:noFill/>
          <a:ln w="6350" cap="flat" cmpd="sng" algn="ctr">
            <a:solidFill>
              <a:srgbClr val="5B9BD5"/>
            </a:solidFill>
            <a:prstDash val="solid"/>
            <a:miter lim="800000"/>
          </a:ln>
          <a:effectLst/>
        </p:spPr>
      </p:cxnSp>
      <p:cxnSp>
        <p:nvCxnSpPr>
          <p:cNvPr id="361" name="Straight Connector 360"/>
          <p:cNvCxnSpPr/>
          <p:nvPr/>
        </p:nvCxnSpPr>
        <p:spPr>
          <a:xfrm flipV="1">
            <a:off x="3061521" y="1814681"/>
            <a:ext cx="226364" cy="127265"/>
          </a:xfrm>
          <a:prstGeom prst="line">
            <a:avLst/>
          </a:prstGeom>
          <a:noFill/>
          <a:ln w="6350" cap="flat" cmpd="sng" algn="ctr">
            <a:solidFill>
              <a:srgbClr val="5B9BD5"/>
            </a:solidFill>
            <a:prstDash val="solid"/>
            <a:miter lim="800000"/>
          </a:ln>
          <a:effectLst/>
        </p:spPr>
      </p:cxnSp>
      <p:cxnSp>
        <p:nvCxnSpPr>
          <p:cNvPr id="362" name="Straight Connector 361"/>
          <p:cNvCxnSpPr/>
          <p:nvPr/>
        </p:nvCxnSpPr>
        <p:spPr>
          <a:xfrm>
            <a:off x="3740319" y="1808975"/>
            <a:ext cx="226397" cy="132971"/>
          </a:xfrm>
          <a:prstGeom prst="line">
            <a:avLst/>
          </a:prstGeom>
          <a:noFill/>
          <a:ln w="6350" cap="flat" cmpd="sng" algn="ctr">
            <a:solidFill>
              <a:srgbClr val="5B9BD5"/>
            </a:solidFill>
            <a:prstDash val="solid"/>
            <a:miter lim="800000"/>
          </a:ln>
          <a:effectLst/>
        </p:spPr>
      </p:cxnSp>
      <p:cxnSp>
        <p:nvCxnSpPr>
          <p:cNvPr id="363" name="Straight Connector 362"/>
          <p:cNvCxnSpPr/>
          <p:nvPr/>
        </p:nvCxnSpPr>
        <p:spPr>
          <a:xfrm flipV="1">
            <a:off x="3513955" y="1814681"/>
            <a:ext cx="226364" cy="127265"/>
          </a:xfrm>
          <a:prstGeom prst="line">
            <a:avLst/>
          </a:prstGeom>
          <a:noFill/>
          <a:ln w="6350" cap="flat" cmpd="sng" algn="ctr">
            <a:solidFill>
              <a:srgbClr val="5B9BD5"/>
            </a:solidFill>
            <a:prstDash val="solid"/>
            <a:miter lim="800000"/>
          </a:ln>
          <a:effectLst/>
        </p:spPr>
      </p:cxnSp>
      <p:cxnSp>
        <p:nvCxnSpPr>
          <p:cNvPr id="364" name="Straight Connector 363"/>
          <p:cNvCxnSpPr/>
          <p:nvPr/>
        </p:nvCxnSpPr>
        <p:spPr>
          <a:xfrm>
            <a:off x="4184866" y="1814201"/>
            <a:ext cx="226397" cy="132971"/>
          </a:xfrm>
          <a:prstGeom prst="line">
            <a:avLst/>
          </a:prstGeom>
          <a:noFill/>
          <a:ln w="6350" cap="flat" cmpd="sng" algn="ctr">
            <a:solidFill>
              <a:srgbClr val="5B9BD5"/>
            </a:solidFill>
            <a:prstDash val="solid"/>
            <a:miter lim="800000"/>
          </a:ln>
          <a:effectLst/>
        </p:spPr>
      </p:cxnSp>
      <p:cxnSp>
        <p:nvCxnSpPr>
          <p:cNvPr id="365" name="Straight Connector 364"/>
          <p:cNvCxnSpPr/>
          <p:nvPr/>
        </p:nvCxnSpPr>
        <p:spPr>
          <a:xfrm flipV="1">
            <a:off x="3968026" y="1814681"/>
            <a:ext cx="226364" cy="127265"/>
          </a:xfrm>
          <a:prstGeom prst="line">
            <a:avLst/>
          </a:prstGeom>
          <a:noFill/>
          <a:ln w="6350" cap="flat" cmpd="sng" algn="ctr">
            <a:solidFill>
              <a:srgbClr val="5B9BD5"/>
            </a:solidFill>
            <a:prstDash val="solid"/>
            <a:miter lim="800000"/>
          </a:ln>
          <a:effectLst/>
        </p:spPr>
      </p:cxnSp>
      <p:cxnSp>
        <p:nvCxnSpPr>
          <p:cNvPr id="366" name="Straight Connector 365"/>
          <p:cNvCxnSpPr/>
          <p:nvPr/>
        </p:nvCxnSpPr>
        <p:spPr>
          <a:xfrm>
            <a:off x="4647169" y="1810270"/>
            <a:ext cx="226397" cy="132971"/>
          </a:xfrm>
          <a:prstGeom prst="line">
            <a:avLst/>
          </a:prstGeom>
          <a:noFill/>
          <a:ln w="6350" cap="flat" cmpd="sng" algn="ctr">
            <a:solidFill>
              <a:srgbClr val="5B9BD5"/>
            </a:solidFill>
            <a:prstDash val="solid"/>
            <a:miter lim="800000"/>
          </a:ln>
          <a:effectLst/>
        </p:spPr>
      </p:cxnSp>
      <p:cxnSp>
        <p:nvCxnSpPr>
          <p:cNvPr id="367" name="Straight Connector 366"/>
          <p:cNvCxnSpPr/>
          <p:nvPr/>
        </p:nvCxnSpPr>
        <p:spPr>
          <a:xfrm flipV="1">
            <a:off x="4420805" y="1815976"/>
            <a:ext cx="226364" cy="127265"/>
          </a:xfrm>
          <a:prstGeom prst="line">
            <a:avLst/>
          </a:prstGeom>
          <a:noFill/>
          <a:ln w="6350" cap="flat" cmpd="sng" algn="ctr">
            <a:solidFill>
              <a:srgbClr val="5B9BD5"/>
            </a:solidFill>
            <a:prstDash val="solid"/>
            <a:miter lim="800000"/>
          </a:ln>
          <a:effectLst/>
        </p:spPr>
      </p:cxnSp>
      <p:cxnSp>
        <p:nvCxnSpPr>
          <p:cNvPr id="368" name="Straight Connector 367"/>
          <p:cNvCxnSpPr/>
          <p:nvPr/>
        </p:nvCxnSpPr>
        <p:spPr>
          <a:xfrm>
            <a:off x="5097165" y="1810270"/>
            <a:ext cx="226397" cy="132971"/>
          </a:xfrm>
          <a:prstGeom prst="line">
            <a:avLst/>
          </a:prstGeom>
          <a:noFill/>
          <a:ln w="6350" cap="flat" cmpd="sng" algn="ctr">
            <a:solidFill>
              <a:srgbClr val="5B9BD5"/>
            </a:solidFill>
            <a:prstDash val="solid"/>
            <a:miter lim="800000"/>
          </a:ln>
          <a:effectLst/>
        </p:spPr>
      </p:cxnSp>
      <p:cxnSp>
        <p:nvCxnSpPr>
          <p:cNvPr id="369" name="Straight Connector 368"/>
          <p:cNvCxnSpPr/>
          <p:nvPr/>
        </p:nvCxnSpPr>
        <p:spPr>
          <a:xfrm flipV="1">
            <a:off x="4870801" y="1815976"/>
            <a:ext cx="226364" cy="127265"/>
          </a:xfrm>
          <a:prstGeom prst="line">
            <a:avLst/>
          </a:prstGeom>
          <a:noFill/>
          <a:ln w="6350" cap="flat" cmpd="sng" algn="ctr">
            <a:solidFill>
              <a:srgbClr val="5B9BD5"/>
            </a:solidFill>
            <a:prstDash val="solid"/>
            <a:miter lim="800000"/>
          </a:ln>
          <a:effectLst/>
        </p:spPr>
      </p:cxnSp>
      <p:cxnSp>
        <p:nvCxnSpPr>
          <p:cNvPr id="370" name="Straight Connector 369"/>
          <p:cNvCxnSpPr/>
          <p:nvPr/>
        </p:nvCxnSpPr>
        <p:spPr>
          <a:xfrm>
            <a:off x="5545525" y="1810270"/>
            <a:ext cx="226397" cy="132971"/>
          </a:xfrm>
          <a:prstGeom prst="line">
            <a:avLst/>
          </a:prstGeom>
          <a:noFill/>
          <a:ln w="6350" cap="flat" cmpd="sng" algn="ctr">
            <a:solidFill>
              <a:srgbClr val="5B9BD5"/>
            </a:solidFill>
            <a:prstDash val="solid"/>
            <a:miter lim="800000"/>
          </a:ln>
          <a:effectLst/>
        </p:spPr>
      </p:cxnSp>
      <p:cxnSp>
        <p:nvCxnSpPr>
          <p:cNvPr id="371" name="Straight Connector 370"/>
          <p:cNvCxnSpPr/>
          <p:nvPr/>
        </p:nvCxnSpPr>
        <p:spPr>
          <a:xfrm flipV="1">
            <a:off x="5323235" y="1815976"/>
            <a:ext cx="226364" cy="127265"/>
          </a:xfrm>
          <a:prstGeom prst="line">
            <a:avLst/>
          </a:prstGeom>
          <a:noFill/>
          <a:ln w="6350" cap="flat" cmpd="sng" algn="ctr">
            <a:solidFill>
              <a:srgbClr val="5B9BD5"/>
            </a:solidFill>
            <a:prstDash val="solid"/>
            <a:miter lim="800000"/>
          </a:ln>
          <a:effectLst/>
        </p:spPr>
      </p:cxnSp>
      <p:cxnSp>
        <p:nvCxnSpPr>
          <p:cNvPr id="372" name="Straight Connector 371"/>
          <p:cNvCxnSpPr/>
          <p:nvPr/>
        </p:nvCxnSpPr>
        <p:spPr>
          <a:xfrm>
            <a:off x="6000070" y="1810270"/>
            <a:ext cx="226397" cy="132971"/>
          </a:xfrm>
          <a:prstGeom prst="line">
            <a:avLst/>
          </a:prstGeom>
          <a:noFill/>
          <a:ln w="6350" cap="flat" cmpd="sng" algn="ctr">
            <a:solidFill>
              <a:srgbClr val="5B9BD5"/>
            </a:solidFill>
            <a:prstDash val="solid"/>
            <a:miter lim="800000"/>
          </a:ln>
          <a:effectLst/>
        </p:spPr>
      </p:cxnSp>
      <p:cxnSp>
        <p:nvCxnSpPr>
          <p:cNvPr id="373" name="Straight Connector 372"/>
          <p:cNvCxnSpPr/>
          <p:nvPr/>
        </p:nvCxnSpPr>
        <p:spPr>
          <a:xfrm flipV="1">
            <a:off x="5773706" y="1815976"/>
            <a:ext cx="226364" cy="127265"/>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6450067" y="1810270"/>
            <a:ext cx="226397" cy="132971"/>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flipV="1">
            <a:off x="6223703" y="1815976"/>
            <a:ext cx="226364" cy="127265"/>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6904138" y="1810270"/>
            <a:ext cx="226397" cy="132971"/>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V="1">
            <a:off x="6677774" y="1815976"/>
            <a:ext cx="226364" cy="127265"/>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7360171" y="1810270"/>
            <a:ext cx="226397" cy="132971"/>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7130207" y="1815976"/>
            <a:ext cx="226364" cy="127265"/>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a:off x="7806568" y="1810270"/>
            <a:ext cx="226397" cy="132971"/>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flipV="1">
            <a:off x="7583804" y="1815976"/>
            <a:ext cx="226364" cy="127265"/>
          </a:xfrm>
          <a:prstGeom prst="line">
            <a:avLst/>
          </a:prstGeom>
          <a:noFill/>
          <a:ln w="6350" cap="flat" cmpd="sng" algn="ctr">
            <a:solidFill>
              <a:srgbClr val="5B9BD5"/>
            </a:solidFill>
            <a:prstDash val="solid"/>
            <a:miter lim="800000"/>
          </a:ln>
          <a:effectLst/>
        </p:spPr>
      </p:cxnSp>
      <p:cxnSp>
        <p:nvCxnSpPr>
          <p:cNvPr id="382" name="Straight Connector 381"/>
          <p:cNvCxnSpPr/>
          <p:nvPr/>
        </p:nvCxnSpPr>
        <p:spPr>
          <a:xfrm>
            <a:off x="8261739" y="1813745"/>
            <a:ext cx="226397" cy="132971"/>
          </a:xfrm>
          <a:prstGeom prst="line">
            <a:avLst/>
          </a:prstGeom>
          <a:noFill/>
          <a:ln w="6350" cap="flat" cmpd="sng" algn="ctr">
            <a:solidFill>
              <a:srgbClr val="5B9BD5"/>
            </a:solidFill>
            <a:prstDash val="solid"/>
            <a:miter lim="800000"/>
          </a:ln>
          <a:effectLst/>
        </p:spPr>
      </p:cxnSp>
      <p:cxnSp>
        <p:nvCxnSpPr>
          <p:cNvPr id="383" name="Straight Connector 382"/>
          <p:cNvCxnSpPr/>
          <p:nvPr/>
        </p:nvCxnSpPr>
        <p:spPr>
          <a:xfrm flipV="1">
            <a:off x="8035375" y="1819450"/>
            <a:ext cx="226364" cy="127265"/>
          </a:xfrm>
          <a:prstGeom prst="line">
            <a:avLst/>
          </a:prstGeom>
          <a:noFill/>
          <a:ln w="6350" cap="flat" cmpd="sng" algn="ctr">
            <a:solidFill>
              <a:srgbClr val="5B9BD5"/>
            </a:solidFill>
            <a:prstDash val="solid"/>
            <a:miter lim="800000"/>
          </a:ln>
          <a:effectLst/>
        </p:spPr>
      </p:cxnSp>
      <p:cxnSp>
        <p:nvCxnSpPr>
          <p:cNvPr id="384" name="Straight Connector 383"/>
          <p:cNvCxnSpPr/>
          <p:nvPr/>
        </p:nvCxnSpPr>
        <p:spPr>
          <a:xfrm>
            <a:off x="8708136" y="1813745"/>
            <a:ext cx="226397" cy="132971"/>
          </a:xfrm>
          <a:prstGeom prst="line">
            <a:avLst/>
          </a:prstGeom>
          <a:noFill/>
          <a:ln w="6350" cap="flat" cmpd="sng" algn="ctr">
            <a:solidFill>
              <a:srgbClr val="5B9BD5"/>
            </a:solidFill>
            <a:prstDash val="solid"/>
            <a:miter lim="800000"/>
          </a:ln>
          <a:effectLst/>
        </p:spPr>
      </p:cxnSp>
      <p:cxnSp>
        <p:nvCxnSpPr>
          <p:cNvPr id="385" name="Straight Connector 384"/>
          <p:cNvCxnSpPr/>
          <p:nvPr/>
        </p:nvCxnSpPr>
        <p:spPr>
          <a:xfrm flipV="1">
            <a:off x="8485372" y="1819450"/>
            <a:ext cx="226364" cy="127265"/>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9144747" y="1813745"/>
            <a:ext cx="226397" cy="132971"/>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flipV="1">
            <a:off x="8934206" y="1819450"/>
            <a:ext cx="226364" cy="127265"/>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9604316" y="1813745"/>
            <a:ext cx="226397" cy="132971"/>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V="1">
            <a:off x="9377952" y="1819450"/>
            <a:ext cx="226364" cy="127265"/>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0054312" y="1813745"/>
            <a:ext cx="226397" cy="132971"/>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9827948" y="1819450"/>
            <a:ext cx="226364" cy="127265"/>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a:off x="10508383" y="1813745"/>
            <a:ext cx="226397" cy="132971"/>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flipV="1">
            <a:off x="10282019" y="1819450"/>
            <a:ext cx="226364" cy="127265"/>
          </a:xfrm>
          <a:prstGeom prst="line">
            <a:avLst/>
          </a:prstGeom>
          <a:noFill/>
          <a:ln w="6350" cap="flat" cmpd="sng" algn="ctr">
            <a:solidFill>
              <a:srgbClr val="5B9BD5"/>
            </a:solidFill>
            <a:prstDash val="solid"/>
            <a:miter lim="800000"/>
          </a:ln>
          <a:effectLst/>
        </p:spPr>
      </p:cxnSp>
      <p:cxnSp>
        <p:nvCxnSpPr>
          <p:cNvPr id="394" name="Straight Connector 393"/>
          <p:cNvCxnSpPr/>
          <p:nvPr/>
        </p:nvCxnSpPr>
        <p:spPr>
          <a:xfrm>
            <a:off x="10960817" y="1813745"/>
            <a:ext cx="226397" cy="132971"/>
          </a:xfrm>
          <a:prstGeom prst="line">
            <a:avLst/>
          </a:prstGeom>
          <a:noFill/>
          <a:ln w="6350" cap="flat" cmpd="sng" algn="ctr">
            <a:solidFill>
              <a:srgbClr val="5B9BD5"/>
            </a:solidFill>
            <a:prstDash val="solid"/>
            <a:miter lim="800000"/>
          </a:ln>
          <a:effectLst/>
        </p:spPr>
      </p:cxnSp>
      <p:cxnSp>
        <p:nvCxnSpPr>
          <p:cNvPr id="395" name="Straight Connector 394"/>
          <p:cNvCxnSpPr/>
          <p:nvPr/>
        </p:nvCxnSpPr>
        <p:spPr>
          <a:xfrm flipV="1">
            <a:off x="10734453" y="1819450"/>
            <a:ext cx="226364" cy="127265"/>
          </a:xfrm>
          <a:prstGeom prst="line">
            <a:avLst/>
          </a:prstGeom>
          <a:noFill/>
          <a:ln w="6350" cap="flat" cmpd="sng" algn="ctr">
            <a:solidFill>
              <a:srgbClr val="5B9BD5"/>
            </a:solidFill>
            <a:prstDash val="solid"/>
            <a:miter lim="800000"/>
          </a:ln>
          <a:effectLst/>
        </p:spPr>
      </p:cxnSp>
      <p:cxnSp>
        <p:nvCxnSpPr>
          <p:cNvPr id="396" name="Straight Connector 395"/>
          <p:cNvCxnSpPr/>
          <p:nvPr/>
        </p:nvCxnSpPr>
        <p:spPr>
          <a:xfrm flipV="1">
            <a:off x="11184449" y="1819450"/>
            <a:ext cx="226364" cy="127265"/>
          </a:xfrm>
          <a:prstGeom prst="line">
            <a:avLst/>
          </a:prstGeom>
          <a:noFill/>
          <a:ln w="6350" cap="flat" cmpd="sng" algn="ctr">
            <a:solidFill>
              <a:srgbClr val="5B9BD5"/>
            </a:solidFill>
            <a:prstDash val="solid"/>
            <a:miter lim="800000"/>
          </a:ln>
          <a:effectLst/>
        </p:spPr>
      </p:cxnSp>
      <p:cxnSp>
        <p:nvCxnSpPr>
          <p:cNvPr id="397" name="Straight Connector 396"/>
          <p:cNvCxnSpPr/>
          <p:nvPr/>
        </p:nvCxnSpPr>
        <p:spPr>
          <a:xfrm>
            <a:off x="8039008" y="1715075"/>
            <a:ext cx="32" cy="263319"/>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9831581" y="1715075"/>
            <a:ext cx="32" cy="263319"/>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0285652" y="1715075"/>
            <a:ext cx="32" cy="263319"/>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816334" y="1705846"/>
            <a:ext cx="32" cy="263319"/>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a:off x="1266331" y="1705846"/>
            <a:ext cx="32" cy="263319"/>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718764" y="1710306"/>
            <a:ext cx="32" cy="26331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a:off x="2168761" y="1710306"/>
            <a:ext cx="32" cy="263319"/>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a:off x="2618758" y="1705846"/>
            <a:ext cx="32" cy="263319"/>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3065154" y="1705846"/>
            <a:ext cx="32" cy="263319"/>
          </a:xfrm>
          <a:prstGeom prst="line">
            <a:avLst/>
          </a:prstGeom>
          <a:noFill/>
          <a:ln w="6350" cap="flat" cmpd="sng" algn="ctr">
            <a:solidFill>
              <a:srgbClr val="5B9BD5"/>
            </a:solidFill>
            <a:prstDash val="solid"/>
            <a:miter lim="800000"/>
          </a:ln>
          <a:effectLst/>
        </p:spPr>
      </p:cxnSp>
      <p:cxnSp>
        <p:nvCxnSpPr>
          <p:cNvPr id="406" name="Straight Connector 405"/>
          <p:cNvCxnSpPr/>
          <p:nvPr/>
        </p:nvCxnSpPr>
        <p:spPr>
          <a:xfrm>
            <a:off x="3517588" y="1705846"/>
            <a:ext cx="32" cy="263319"/>
          </a:xfrm>
          <a:prstGeom prst="line">
            <a:avLst/>
          </a:prstGeom>
          <a:noFill/>
          <a:ln w="6350" cap="flat" cmpd="sng" algn="ctr">
            <a:solidFill>
              <a:srgbClr val="5B9BD5"/>
            </a:solidFill>
            <a:prstDash val="solid"/>
            <a:miter lim="800000"/>
          </a:ln>
          <a:effectLst/>
        </p:spPr>
      </p:cxnSp>
      <p:cxnSp>
        <p:nvCxnSpPr>
          <p:cNvPr id="407" name="Straight Connector 406"/>
          <p:cNvCxnSpPr/>
          <p:nvPr/>
        </p:nvCxnSpPr>
        <p:spPr>
          <a:xfrm>
            <a:off x="3971659" y="1705846"/>
            <a:ext cx="32" cy="263319"/>
          </a:xfrm>
          <a:prstGeom prst="line">
            <a:avLst/>
          </a:prstGeom>
          <a:noFill/>
          <a:ln w="6350" cap="flat" cmpd="sng" algn="ctr">
            <a:solidFill>
              <a:srgbClr val="5B9BD5"/>
            </a:solidFill>
            <a:prstDash val="solid"/>
            <a:miter lim="800000"/>
          </a:ln>
          <a:effectLst/>
        </p:spPr>
      </p:cxnSp>
      <p:cxnSp>
        <p:nvCxnSpPr>
          <p:cNvPr id="408" name="Straight Connector 407"/>
          <p:cNvCxnSpPr/>
          <p:nvPr/>
        </p:nvCxnSpPr>
        <p:spPr>
          <a:xfrm>
            <a:off x="4424438" y="1707141"/>
            <a:ext cx="32" cy="263319"/>
          </a:xfrm>
          <a:prstGeom prst="line">
            <a:avLst/>
          </a:prstGeom>
          <a:noFill/>
          <a:ln w="6350" cap="flat" cmpd="sng" algn="ctr">
            <a:solidFill>
              <a:srgbClr val="5B9BD5"/>
            </a:solidFill>
            <a:prstDash val="solid"/>
            <a:miter lim="800000"/>
          </a:ln>
          <a:effectLst/>
        </p:spPr>
      </p:cxnSp>
      <p:cxnSp>
        <p:nvCxnSpPr>
          <p:cNvPr id="409" name="Straight Connector 408"/>
          <p:cNvCxnSpPr/>
          <p:nvPr/>
        </p:nvCxnSpPr>
        <p:spPr>
          <a:xfrm>
            <a:off x="4874435" y="1707141"/>
            <a:ext cx="32" cy="263319"/>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5326868" y="1707141"/>
            <a:ext cx="32" cy="263319"/>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5777339" y="1707141"/>
            <a:ext cx="32" cy="263319"/>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6227336" y="1707141"/>
            <a:ext cx="32" cy="263319"/>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a:off x="6689556" y="1707141"/>
            <a:ext cx="32" cy="263319"/>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7133841" y="1707141"/>
            <a:ext cx="32" cy="26331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a:off x="7587437" y="1707141"/>
            <a:ext cx="32" cy="263319"/>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a:off x="8489005" y="1710616"/>
            <a:ext cx="32" cy="263319"/>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8937839" y="1710616"/>
            <a:ext cx="32" cy="263319"/>
          </a:xfrm>
          <a:prstGeom prst="line">
            <a:avLst/>
          </a:prstGeom>
          <a:noFill/>
          <a:ln w="6350" cap="flat" cmpd="sng" algn="ctr">
            <a:solidFill>
              <a:srgbClr val="5B9BD5"/>
            </a:solidFill>
            <a:prstDash val="solid"/>
            <a:miter lim="800000"/>
          </a:ln>
          <a:effectLst/>
        </p:spPr>
      </p:cxnSp>
      <p:cxnSp>
        <p:nvCxnSpPr>
          <p:cNvPr id="418" name="Straight Connector 417"/>
          <p:cNvCxnSpPr/>
          <p:nvPr/>
        </p:nvCxnSpPr>
        <p:spPr>
          <a:xfrm>
            <a:off x="9381585" y="1710616"/>
            <a:ext cx="32" cy="263319"/>
          </a:xfrm>
          <a:prstGeom prst="line">
            <a:avLst/>
          </a:prstGeom>
          <a:noFill/>
          <a:ln w="6350" cap="flat" cmpd="sng" algn="ctr">
            <a:solidFill>
              <a:srgbClr val="5B9BD5"/>
            </a:solidFill>
            <a:prstDash val="solid"/>
            <a:miter lim="800000"/>
          </a:ln>
          <a:effectLst/>
        </p:spPr>
      </p:cxnSp>
      <p:cxnSp>
        <p:nvCxnSpPr>
          <p:cNvPr id="419" name="Straight Connector 418"/>
          <p:cNvCxnSpPr/>
          <p:nvPr/>
        </p:nvCxnSpPr>
        <p:spPr>
          <a:xfrm>
            <a:off x="10738086" y="1710616"/>
            <a:ext cx="32" cy="263319"/>
          </a:xfrm>
          <a:prstGeom prst="line">
            <a:avLst/>
          </a:prstGeom>
          <a:noFill/>
          <a:ln w="6350" cap="flat" cmpd="sng" algn="ctr">
            <a:solidFill>
              <a:srgbClr val="5B9BD5"/>
            </a:solidFill>
            <a:prstDash val="solid"/>
            <a:miter lim="800000"/>
          </a:ln>
          <a:effectLst/>
        </p:spPr>
      </p:cxnSp>
      <p:cxnSp>
        <p:nvCxnSpPr>
          <p:cNvPr id="420" name="Straight Connector 419"/>
          <p:cNvCxnSpPr/>
          <p:nvPr/>
        </p:nvCxnSpPr>
        <p:spPr>
          <a:xfrm>
            <a:off x="11188083" y="1710616"/>
            <a:ext cx="32" cy="263319"/>
          </a:xfrm>
          <a:prstGeom prst="line">
            <a:avLst/>
          </a:prstGeom>
          <a:noFill/>
          <a:ln w="6350" cap="flat" cmpd="sng" algn="ctr">
            <a:solidFill>
              <a:srgbClr val="5B9BD5"/>
            </a:solidFill>
            <a:prstDash val="solid"/>
            <a:miter lim="800000"/>
          </a:ln>
          <a:effectLst/>
        </p:spPr>
      </p:cxnSp>
      <p:cxnSp>
        <p:nvCxnSpPr>
          <p:cNvPr id="421" name="Straight Connector 420"/>
          <p:cNvCxnSpPr/>
          <p:nvPr/>
        </p:nvCxnSpPr>
        <p:spPr>
          <a:xfrm>
            <a:off x="7587454" y="1948947"/>
            <a:ext cx="226397" cy="132971"/>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flipH="1">
            <a:off x="7806568" y="1948947"/>
            <a:ext cx="226397" cy="132971"/>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8039025" y="1952422"/>
            <a:ext cx="226397" cy="132971"/>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flipH="1">
            <a:off x="8261739" y="1952422"/>
            <a:ext cx="226397" cy="132971"/>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a:off x="8489022" y="1952422"/>
            <a:ext cx="226397" cy="132971"/>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flipH="1">
            <a:off x="8708136" y="1952422"/>
            <a:ext cx="226397" cy="132971"/>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a:off x="8937856" y="1952422"/>
            <a:ext cx="226397" cy="132971"/>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H="1">
            <a:off x="9144747" y="1952422"/>
            <a:ext cx="226397" cy="132971"/>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9381601" y="1952422"/>
            <a:ext cx="226397" cy="132971"/>
          </a:xfrm>
          <a:prstGeom prst="line">
            <a:avLst/>
          </a:prstGeom>
          <a:noFill/>
          <a:ln w="6350" cap="flat" cmpd="sng" algn="ctr">
            <a:solidFill>
              <a:srgbClr val="5B9BD5"/>
            </a:solidFill>
            <a:prstDash val="solid"/>
            <a:miter lim="800000"/>
          </a:ln>
          <a:effectLst/>
        </p:spPr>
      </p:cxnSp>
      <p:cxnSp>
        <p:nvCxnSpPr>
          <p:cNvPr id="430" name="Straight Connector 429"/>
          <p:cNvCxnSpPr/>
          <p:nvPr/>
        </p:nvCxnSpPr>
        <p:spPr>
          <a:xfrm flipH="1">
            <a:off x="9604316" y="1952422"/>
            <a:ext cx="226397" cy="132971"/>
          </a:xfrm>
          <a:prstGeom prst="line">
            <a:avLst/>
          </a:prstGeom>
          <a:noFill/>
          <a:ln w="6350" cap="flat" cmpd="sng" algn="ctr">
            <a:solidFill>
              <a:srgbClr val="5B9BD5"/>
            </a:solidFill>
            <a:prstDash val="solid"/>
            <a:miter lim="800000"/>
          </a:ln>
          <a:effectLst/>
        </p:spPr>
      </p:cxnSp>
      <p:cxnSp>
        <p:nvCxnSpPr>
          <p:cNvPr id="431" name="Straight Connector 430"/>
          <p:cNvCxnSpPr/>
          <p:nvPr/>
        </p:nvCxnSpPr>
        <p:spPr>
          <a:xfrm>
            <a:off x="9831598" y="1952422"/>
            <a:ext cx="226397" cy="132971"/>
          </a:xfrm>
          <a:prstGeom prst="line">
            <a:avLst/>
          </a:prstGeom>
          <a:noFill/>
          <a:ln w="6350" cap="flat" cmpd="sng" algn="ctr">
            <a:solidFill>
              <a:srgbClr val="5B9BD5"/>
            </a:solidFill>
            <a:prstDash val="solid"/>
            <a:miter lim="800000"/>
          </a:ln>
          <a:effectLst/>
        </p:spPr>
      </p:cxnSp>
      <p:cxnSp>
        <p:nvCxnSpPr>
          <p:cNvPr id="432" name="Straight Connector 431"/>
          <p:cNvCxnSpPr/>
          <p:nvPr/>
        </p:nvCxnSpPr>
        <p:spPr>
          <a:xfrm flipH="1">
            <a:off x="10054312" y="1952422"/>
            <a:ext cx="226397" cy="132971"/>
          </a:xfrm>
          <a:prstGeom prst="line">
            <a:avLst/>
          </a:prstGeom>
          <a:noFill/>
          <a:ln w="6350" cap="flat" cmpd="sng" algn="ctr">
            <a:solidFill>
              <a:srgbClr val="5B9BD5"/>
            </a:solidFill>
            <a:prstDash val="solid"/>
            <a:miter lim="800000"/>
          </a:ln>
          <a:effectLst/>
        </p:spPr>
      </p:cxnSp>
      <p:cxnSp>
        <p:nvCxnSpPr>
          <p:cNvPr id="433" name="Straight Connector 432"/>
          <p:cNvCxnSpPr/>
          <p:nvPr/>
        </p:nvCxnSpPr>
        <p:spPr>
          <a:xfrm>
            <a:off x="10285669" y="1952422"/>
            <a:ext cx="226397" cy="132971"/>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flipH="1">
            <a:off x="10508383" y="1952422"/>
            <a:ext cx="226397" cy="132971"/>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10738103" y="1952422"/>
            <a:ext cx="226397" cy="132971"/>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flipH="1">
            <a:off x="10960817" y="1952422"/>
            <a:ext cx="226397" cy="132971"/>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a:off x="11188099" y="1952422"/>
            <a:ext cx="226397" cy="132971"/>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816351" y="1681710"/>
            <a:ext cx="226397" cy="132971"/>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1039065" y="1676003"/>
            <a:ext cx="226397" cy="144383"/>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a:off x="1266347" y="1686170"/>
            <a:ext cx="226397" cy="132971"/>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flipV="1">
            <a:off x="1489061" y="1676003"/>
            <a:ext cx="226397" cy="144383"/>
          </a:xfrm>
          <a:prstGeom prst="line">
            <a:avLst/>
          </a:prstGeom>
          <a:noFill/>
          <a:ln w="6350" cap="flat" cmpd="sng" algn="ctr">
            <a:solidFill>
              <a:srgbClr val="5B9BD5"/>
            </a:solidFill>
            <a:prstDash val="solid"/>
            <a:miter lim="800000"/>
          </a:ln>
          <a:effectLst/>
        </p:spPr>
      </p:cxnSp>
      <p:cxnSp>
        <p:nvCxnSpPr>
          <p:cNvPr id="442" name="Straight Connector 441"/>
          <p:cNvCxnSpPr/>
          <p:nvPr/>
        </p:nvCxnSpPr>
        <p:spPr>
          <a:xfrm>
            <a:off x="1718781" y="1681710"/>
            <a:ext cx="226397" cy="132971"/>
          </a:xfrm>
          <a:prstGeom prst="line">
            <a:avLst/>
          </a:prstGeom>
          <a:noFill/>
          <a:ln w="6350" cap="flat" cmpd="sng" algn="ctr">
            <a:solidFill>
              <a:srgbClr val="5B9BD5"/>
            </a:solidFill>
            <a:prstDash val="solid"/>
            <a:miter lim="800000"/>
          </a:ln>
          <a:effectLst/>
        </p:spPr>
      </p:cxnSp>
      <p:cxnSp>
        <p:nvCxnSpPr>
          <p:cNvPr id="443" name="Straight Connector 442"/>
          <p:cNvCxnSpPr/>
          <p:nvPr/>
        </p:nvCxnSpPr>
        <p:spPr>
          <a:xfrm flipV="1">
            <a:off x="1941495" y="1676003"/>
            <a:ext cx="226397" cy="144383"/>
          </a:xfrm>
          <a:prstGeom prst="line">
            <a:avLst/>
          </a:prstGeom>
          <a:noFill/>
          <a:ln w="6350" cap="flat" cmpd="sng" algn="ctr">
            <a:solidFill>
              <a:srgbClr val="5B9BD5"/>
            </a:solidFill>
            <a:prstDash val="solid"/>
            <a:miter lim="800000"/>
          </a:ln>
          <a:effectLst/>
        </p:spPr>
      </p:cxnSp>
      <p:cxnSp>
        <p:nvCxnSpPr>
          <p:cNvPr id="444" name="Straight Connector 443"/>
          <p:cNvCxnSpPr/>
          <p:nvPr/>
        </p:nvCxnSpPr>
        <p:spPr>
          <a:xfrm>
            <a:off x="2168778" y="1681710"/>
            <a:ext cx="226397" cy="132971"/>
          </a:xfrm>
          <a:prstGeom prst="line">
            <a:avLst/>
          </a:prstGeom>
          <a:noFill/>
          <a:ln w="6350" cap="flat" cmpd="sng" algn="ctr">
            <a:solidFill>
              <a:srgbClr val="5B9BD5"/>
            </a:solidFill>
            <a:prstDash val="solid"/>
            <a:miter lim="800000"/>
          </a:ln>
          <a:effectLst/>
        </p:spPr>
      </p:cxnSp>
      <p:cxnSp>
        <p:nvCxnSpPr>
          <p:cNvPr id="445" name="Straight Connector 444"/>
          <p:cNvCxnSpPr/>
          <p:nvPr/>
        </p:nvCxnSpPr>
        <p:spPr>
          <a:xfrm flipV="1">
            <a:off x="2391492" y="1676003"/>
            <a:ext cx="226397" cy="144383"/>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2615174" y="1681710"/>
            <a:ext cx="226397" cy="132971"/>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flipV="1">
            <a:off x="2837889" y="1676003"/>
            <a:ext cx="226397" cy="144383"/>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065171" y="1681710"/>
            <a:ext cx="226397" cy="132971"/>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V="1">
            <a:off x="3287885" y="1676003"/>
            <a:ext cx="226397" cy="144383"/>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517605" y="1681710"/>
            <a:ext cx="226397" cy="132971"/>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740319" y="1676003"/>
            <a:ext cx="226397" cy="144383"/>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a:off x="3971676" y="1681710"/>
            <a:ext cx="226397" cy="132971"/>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flipV="1">
            <a:off x="4184866" y="1681229"/>
            <a:ext cx="226397" cy="144383"/>
          </a:xfrm>
          <a:prstGeom prst="line">
            <a:avLst/>
          </a:prstGeom>
          <a:noFill/>
          <a:ln w="6350" cap="flat" cmpd="sng" algn="ctr">
            <a:solidFill>
              <a:srgbClr val="5B9BD5"/>
            </a:solidFill>
            <a:prstDash val="solid"/>
            <a:miter lim="800000"/>
          </a:ln>
          <a:effectLst/>
        </p:spPr>
      </p:cxnSp>
      <p:cxnSp>
        <p:nvCxnSpPr>
          <p:cNvPr id="454" name="Straight Connector 453"/>
          <p:cNvCxnSpPr/>
          <p:nvPr/>
        </p:nvCxnSpPr>
        <p:spPr>
          <a:xfrm>
            <a:off x="4424455" y="1683005"/>
            <a:ext cx="226397" cy="132971"/>
          </a:xfrm>
          <a:prstGeom prst="line">
            <a:avLst/>
          </a:prstGeom>
          <a:noFill/>
          <a:ln w="6350" cap="flat" cmpd="sng" algn="ctr">
            <a:solidFill>
              <a:srgbClr val="5B9BD5"/>
            </a:solidFill>
            <a:prstDash val="solid"/>
            <a:miter lim="800000"/>
          </a:ln>
          <a:effectLst/>
        </p:spPr>
      </p:cxnSp>
      <p:cxnSp>
        <p:nvCxnSpPr>
          <p:cNvPr id="455" name="Straight Connector 454"/>
          <p:cNvCxnSpPr/>
          <p:nvPr/>
        </p:nvCxnSpPr>
        <p:spPr>
          <a:xfrm flipV="1">
            <a:off x="4647169" y="1677298"/>
            <a:ext cx="226397" cy="144383"/>
          </a:xfrm>
          <a:prstGeom prst="line">
            <a:avLst/>
          </a:prstGeom>
          <a:noFill/>
          <a:ln w="6350" cap="flat" cmpd="sng" algn="ctr">
            <a:solidFill>
              <a:srgbClr val="5B9BD5"/>
            </a:solidFill>
            <a:prstDash val="solid"/>
            <a:miter lim="800000"/>
          </a:ln>
          <a:effectLst/>
        </p:spPr>
      </p:cxnSp>
      <p:cxnSp>
        <p:nvCxnSpPr>
          <p:cNvPr id="456" name="Straight Connector 455"/>
          <p:cNvCxnSpPr/>
          <p:nvPr/>
        </p:nvCxnSpPr>
        <p:spPr>
          <a:xfrm>
            <a:off x="4874451" y="1683005"/>
            <a:ext cx="226397" cy="132971"/>
          </a:xfrm>
          <a:prstGeom prst="line">
            <a:avLst/>
          </a:prstGeom>
          <a:noFill/>
          <a:ln w="6350" cap="flat" cmpd="sng" algn="ctr">
            <a:solidFill>
              <a:srgbClr val="5B9BD5"/>
            </a:solidFill>
            <a:prstDash val="solid"/>
            <a:miter lim="800000"/>
          </a:ln>
          <a:effectLst/>
        </p:spPr>
      </p:cxnSp>
      <p:cxnSp>
        <p:nvCxnSpPr>
          <p:cNvPr id="457" name="Straight Connector 456"/>
          <p:cNvCxnSpPr/>
          <p:nvPr/>
        </p:nvCxnSpPr>
        <p:spPr>
          <a:xfrm flipV="1">
            <a:off x="5097165" y="1677298"/>
            <a:ext cx="226397" cy="144383"/>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5326885" y="1683005"/>
            <a:ext cx="226397" cy="132971"/>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flipV="1">
            <a:off x="5545525" y="1677298"/>
            <a:ext cx="226397" cy="144383"/>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5777356" y="1683005"/>
            <a:ext cx="226397" cy="132971"/>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V="1">
            <a:off x="6000070" y="1677298"/>
            <a:ext cx="226397" cy="144383"/>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6227353" y="1687465"/>
            <a:ext cx="226397" cy="132971"/>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6450067" y="1677298"/>
            <a:ext cx="226397" cy="144383"/>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a:off x="6681424" y="1683005"/>
            <a:ext cx="226397" cy="132971"/>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flipV="1">
            <a:off x="6904138" y="1677298"/>
            <a:ext cx="226397" cy="144383"/>
          </a:xfrm>
          <a:prstGeom prst="line">
            <a:avLst/>
          </a:prstGeom>
          <a:noFill/>
          <a:ln w="6350" cap="flat" cmpd="sng" algn="ctr">
            <a:solidFill>
              <a:srgbClr val="5B9BD5"/>
            </a:solidFill>
            <a:prstDash val="solid"/>
            <a:miter lim="800000"/>
          </a:ln>
          <a:effectLst/>
        </p:spPr>
      </p:cxnSp>
      <p:cxnSp>
        <p:nvCxnSpPr>
          <p:cNvPr id="466" name="Straight Connector 465"/>
          <p:cNvCxnSpPr/>
          <p:nvPr/>
        </p:nvCxnSpPr>
        <p:spPr>
          <a:xfrm>
            <a:off x="7133857" y="1683005"/>
            <a:ext cx="226397" cy="132971"/>
          </a:xfrm>
          <a:prstGeom prst="line">
            <a:avLst/>
          </a:prstGeom>
          <a:noFill/>
          <a:ln w="6350" cap="flat" cmpd="sng" algn="ctr">
            <a:solidFill>
              <a:srgbClr val="5B9BD5"/>
            </a:solidFill>
            <a:prstDash val="solid"/>
            <a:miter lim="800000"/>
          </a:ln>
          <a:effectLst/>
        </p:spPr>
      </p:cxnSp>
      <p:cxnSp>
        <p:nvCxnSpPr>
          <p:cNvPr id="467" name="Straight Connector 466"/>
          <p:cNvCxnSpPr/>
          <p:nvPr/>
        </p:nvCxnSpPr>
        <p:spPr>
          <a:xfrm flipV="1">
            <a:off x="7360171" y="1677298"/>
            <a:ext cx="226397" cy="144383"/>
          </a:xfrm>
          <a:prstGeom prst="line">
            <a:avLst/>
          </a:prstGeom>
          <a:noFill/>
          <a:ln w="6350" cap="flat" cmpd="sng" algn="ctr">
            <a:solidFill>
              <a:srgbClr val="5B9BD5"/>
            </a:solidFill>
            <a:prstDash val="solid"/>
            <a:miter lim="800000"/>
          </a:ln>
          <a:effectLst/>
        </p:spPr>
      </p:cxnSp>
      <p:cxnSp>
        <p:nvCxnSpPr>
          <p:cNvPr id="468" name="Straight Connector 467"/>
          <p:cNvCxnSpPr/>
          <p:nvPr/>
        </p:nvCxnSpPr>
        <p:spPr>
          <a:xfrm>
            <a:off x="7587454" y="1683005"/>
            <a:ext cx="226397" cy="132971"/>
          </a:xfrm>
          <a:prstGeom prst="line">
            <a:avLst/>
          </a:prstGeom>
          <a:noFill/>
          <a:ln w="6350" cap="flat" cmpd="sng" algn="ctr">
            <a:solidFill>
              <a:srgbClr val="5B9BD5"/>
            </a:solidFill>
            <a:prstDash val="solid"/>
            <a:miter lim="800000"/>
          </a:ln>
          <a:effectLst/>
        </p:spPr>
      </p:cxnSp>
      <p:cxnSp>
        <p:nvCxnSpPr>
          <p:cNvPr id="469" name="Straight Connector 468"/>
          <p:cNvCxnSpPr/>
          <p:nvPr/>
        </p:nvCxnSpPr>
        <p:spPr>
          <a:xfrm flipV="1">
            <a:off x="7806568" y="1677298"/>
            <a:ext cx="226397" cy="144383"/>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8039025" y="1686479"/>
            <a:ext cx="226397" cy="132971"/>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flipV="1">
            <a:off x="8261739" y="1680773"/>
            <a:ext cx="226397" cy="144383"/>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8489022" y="1686479"/>
            <a:ext cx="226397" cy="132971"/>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V="1">
            <a:off x="8708136" y="1680773"/>
            <a:ext cx="226397" cy="144383"/>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8937856" y="1686479"/>
            <a:ext cx="226397" cy="132971"/>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9144747" y="1680773"/>
            <a:ext cx="226397" cy="144383"/>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a:off x="9381601" y="1686479"/>
            <a:ext cx="226397" cy="132971"/>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flipV="1">
            <a:off x="9604316" y="1680773"/>
            <a:ext cx="226397" cy="144383"/>
          </a:xfrm>
          <a:prstGeom prst="line">
            <a:avLst/>
          </a:prstGeom>
          <a:noFill/>
          <a:ln w="6350" cap="flat" cmpd="sng" algn="ctr">
            <a:solidFill>
              <a:srgbClr val="5B9BD5"/>
            </a:solidFill>
            <a:prstDash val="solid"/>
            <a:miter lim="800000"/>
          </a:ln>
          <a:effectLst/>
        </p:spPr>
      </p:cxnSp>
      <p:cxnSp>
        <p:nvCxnSpPr>
          <p:cNvPr id="478" name="Straight Connector 477"/>
          <p:cNvCxnSpPr/>
          <p:nvPr/>
        </p:nvCxnSpPr>
        <p:spPr>
          <a:xfrm>
            <a:off x="9831598" y="1686479"/>
            <a:ext cx="226397" cy="132971"/>
          </a:xfrm>
          <a:prstGeom prst="line">
            <a:avLst/>
          </a:prstGeom>
          <a:noFill/>
          <a:ln w="6350" cap="flat" cmpd="sng" algn="ctr">
            <a:solidFill>
              <a:srgbClr val="5B9BD5"/>
            </a:solidFill>
            <a:prstDash val="solid"/>
            <a:miter lim="800000"/>
          </a:ln>
          <a:effectLst/>
        </p:spPr>
      </p:cxnSp>
      <p:cxnSp>
        <p:nvCxnSpPr>
          <p:cNvPr id="479" name="Straight Connector 478"/>
          <p:cNvCxnSpPr/>
          <p:nvPr/>
        </p:nvCxnSpPr>
        <p:spPr>
          <a:xfrm flipV="1">
            <a:off x="10054312" y="1680773"/>
            <a:ext cx="226397" cy="144383"/>
          </a:xfrm>
          <a:prstGeom prst="line">
            <a:avLst/>
          </a:prstGeom>
          <a:noFill/>
          <a:ln w="6350" cap="flat" cmpd="sng" algn="ctr">
            <a:solidFill>
              <a:srgbClr val="5B9BD5"/>
            </a:solidFill>
            <a:prstDash val="solid"/>
            <a:miter lim="800000"/>
          </a:ln>
          <a:effectLst/>
        </p:spPr>
      </p:cxnSp>
      <p:cxnSp>
        <p:nvCxnSpPr>
          <p:cNvPr id="480" name="Straight Connector 479"/>
          <p:cNvCxnSpPr/>
          <p:nvPr/>
        </p:nvCxnSpPr>
        <p:spPr>
          <a:xfrm>
            <a:off x="10285669" y="1686479"/>
            <a:ext cx="226397" cy="132971"/>
          </a:xfrm>
          <a:prstGeom prst="line">
            <a:avLst/>
          </a:prstGeom>
          <a:noFill/>
          <a:ln w="6350" cap="flat" cmpd="sng" algn="ctr">
            <a:solidFill>
              <a:srgbClr val="5B9BD5"/>
            </a:solidFill>
            <a:prstDash val="solid"/>
            <a:miter lim="800000"/>
          </a:ln>
          <a:effectLst/>
        </p:spPr>
      </p:cxnSp>
      <p:cxnSp>
        <p:nvCxnSpPr>
          <p:cNvPr id="481" name="Straight Connector 480"/>
          <p:cNvCxnSpPr/>
          <p:nvPr/>
        </p:nvCxnSpPr>
        <p:spPr>
          <a:xfrm flipV="1">
            <a:off x="10508383" y="1680773"/>
            <a:ext cx="226397" cy="144383"/>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10738103" y="1686479"/>
            <a:ext cx="226397" cy="132971"/>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flipV="1">
            <a:off x="10960817" y="1680773"/>
            <a:ext cx="226397" cy="144383"/>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11188099" y="1686479"/>
            <a:ext cx="226397" cy="132971"/>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a:off x="816351" y="1947652"/>
            <a:ext cx="226397" cy="132971"/>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flipH="1">
            <a:off x="1039065" y="1947652"/>
            <a:ext cx="226397" cy="132971"/>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a:off x="1266347" y="1947652"/>
            <a:ext cx="226397" cy="132971"/>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H="1">
            <a:off x="1489061" y="1947652"/>
            <a:ext cx="226397" cy="132971"/>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1718781" y="1947652"/>
            <a:ext cx="226397" cy="132971"/>
          </a:xfrm>
          <a:prstGeom prst="line">
            <a:avLst/>
          </a:prstGeom>
          <a:noFill/>
          <a:ln w="6350" cap="flat" cmpd="sng" algn="ctr">
            <a:solidFill>
              <a:srgbClr val="5B9BD5"/>
            </a:solidFill>
            <a:prstDash val="solid"/>
            <a:miter lim="800000"/>
          </a:ln>
          <a:effectLst/>
        </p:spPr>
      </p:cxnSp>
      <p:cxnSp>
        <p:nvCxnSpPr>
          <p:cNvPr id="490" name="Straight Connector 489"/>
          <p:cNvCxnSpPr/>
          <p:nvPr/>
        </p:nvCxnSpPr>
        <p:spPr>
          <a:xfrm flipH="1">
            <a:off x="1941495" y="1947652"/>
            <a:ext cx="226397" cy="132971"/>
          </a:xfrm>
          <a:prstGeom prst="line">
            <a:avLst/>
          </a:prstGeom>
          <a:noFill/>
          <a:ln w="6350" cap="flat" cmpd="sng" algn="ctr">
            <a:solidFill>
              <a:srgbClr val="5B9BD5"/>
            </a:solidFill>
            <a:prstDash val="solid"/>
            <a:miter lim="800000"/>
          </a:ln>
          <a:effectLst/>
        </p:spPr>
      </p:cxnSp>
      <p:cxnSp>
        <p:nvCxnSpPr>
          <p:cNvPr id="491" name="Straight Connector 490"/>
          <p:cNvCxnSpPr/>
          <p:nvPr/>
        </p:nvCxnSpPr>
        <p:spPr>
          <a:xfrm>
            <a:off x="2168778" y="1947652"/>
            <a:ext cx="226397" cy="132971"/>
          </a:xfrm>
          <a:prstGeom prst="line">
            <a:avLst/>
          </a:prstGeom>
          <a:noFill/>
          <a:ln w="6350" cap="flat" cmpd="sng" algn="ctr">
            <a:solidFill>
              <a:srgbClr val="5B9BD5"/>
            </a:solidFill>
            <a:prstDash val="solid"/>
            <a:miter lim="800000"/>
          </a:ln>
          <a:effectLst/>
        </p:spPr>
      </p:cxnSp>
      <p:cxnSp>
        <p:nvCxnSpPr>
          <p:cNvPr id="492" name="Straight Connector 491"/>
          <p:cNvCxnSpPr/>
          <p:nvPr/>
        </p:nvCxnSpPr>
        <p:spPr>
          <a:xfrm flipH="1">
            <a:off x="2391492" y="1947652"/>
            <a:ext cx="226397" cy="132971"/>
          </a:xfrm>
          <a:prstGeom prst="line">
            <a:avLst/>
          </a:prstGeom>
          <a:noFill/>
          <a:ln w="6350" cap="flat" cmpd="sng" algn="ctr">
            <a:solidFill>
              <a:srgbClr val="5B9BD5"/>
            </a:solidFill>
            <a:prstDash val="solid"/>
            <a:miter lim="800000"/>
          </a:ln>
          <a:effectLst/>
        </p:spPr>
      </p:cxnSp>
      <p:cxnSp>
        <p:nvCxnSpPr>
          <p:cNvPr id="493" name="Straight Connector 492"/>
          <p:cNvCxnSpPr/>
          <p:nvPr/>
        </p:nvCxnSpPr>
        <p:spPr>
          <a:xfrm>
            <a:off x="2615174" y="1947652"/>
            <a:ext cx="226397" cy="132971"/>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flipH="1">
            <a:off x="2837889" y="1947652"/>
            <a:ext cx="226397" cy="132971"/>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3065171" y="1947652"/>
            <a:ext cx="226397" cy="132971"/>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flipH="1">
            <a:off x="3287885" y="1947652"/>
            <a:ext cx="226397" cy="132971"/>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a:off x="3517605" y="1947652"/>
            <a:ext cx="226397" cy="132971"/>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flipH="1">
            <a:off x="3740319" y="1947652"/>
            <a:ext cx="226397" cy="132971"/>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a:off x="3971676" y="1947652"/>
            <a:ext cx="226397" cy="132971"/>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a:off x="4424455" y="1948947"/>
            <a:ext cx="226397" cy="132971"/>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flipH="1">
            <a:off x="4647169" y="1948947"/>
            <a:ext cx="226397" cy="132971"/>
          </a:xfrm>
          <a:prstGeom prst="line">
            <a:avLst/>
          </a:prstGeom>
          <a:noFill/>
          <a:ln w="6350" cap="flat" cmpd="sng" algn="ctr">
            <a:solidFill>
              <a:srgbClr val="5B9BD5"/>
            </a:solidFill>
            <a:prstDash val="solid"/>
            <a:miter lim="800000"/>
          </a:ln>
          <a:effectLst/>
        </p:spPr>
      </p:cxnSp>
      <p:cxnSp>
        <p:nvCxnSpPr>
          <p:cNvPr id="502" name="Straight Connector 501"/>
          <p:cNvCxnSpPr/>
          <p:nvPr/>
        </p:nvCxnSpPr>
        <p:spPr>
          <a:xfrm>
            <a:off x="4874451" y="1948947"/>
            <a:ext cx="226397" cy="132971"/>
          </a:xfrm>
          <a:prstGeom prst="line">
            <a:avLst/>
          </a:prstGeom>
          <a:noFill/>
          <a:ln w="6350" cap="flat" cmpd="sng" algn="ctr">
            <a:solidFill>
              <a:srgbClr val="5B9BD5"/>
            </a:solidFill>
            <a:prstDash val="solid"/>
            <a:miter lim="800000"/>
          </a:ln>
          <a:effectLst/>
        </p:spPr>
      </p:cxnSp>
      <p:cxnSp>
        <p:nvCxnSpPr>
          <p:cNvPr id="503" name="Straight Connector 502"/>
          <p:cNvCxnSpPr/>
          <p:nvPr/>
        </p:nvCxnSpPr>
        <p:spPr>
          <a:xfrm flipH="1">
            <a:off x="5097165" y="1948947"/>
            <a:ext cx="226397" cy="132971"/>
          </a:xfrm>
          <a:prstGeom prst="line">
            <a:avLst/>
          </a:prstGeom>
          <a:noFill/>
          <a:ln w="6350" cap="flat" cmpd="sng" algn="ctr">
            <a:solidFill>
              <a:srgbClr val="5B9BD5"/>
            </a:solidFill>
            <a:prstDash val="solid"/>
            <a:miter lim="800000"/>
          </a:ln>
          <a:effectLst/>
        </p:spPr>
      </p:cxnSp>
      <p:cxnSp>
        <p:nvCxnSpPr>
          <p:cNvPr id="504" name="Straight Connector 503"/>
          <p:cNvCxnSpPr/>
          <p:nvPr/>
        </p:nvCxnSpPr>
        <p:spPr>
          <a:xfrm>
            <a:off x="5326885" y="1948947"/>
            <a:ext cx="226397" cy="132971"/>
          </a:xfrm>
          <a:prstGeom prst="line">
            <a:avLst/>
          </a:prstGeom>
          <a:noFill/>
          <a:ln w="6350" cap="flat" cmpd="sng" algn="ctr">
            <a:solidFill>
              <a:srgbClr val="5B9BD5"/>
            </a:solidFill>
            <a:prstDash val="solid"/>
            <a:miter lim="800000"/>
          </a:ln>
          <a:effectLst/>
        </p:spPr>
      </p:cxnSp>
      <p:cxnSp>
        <p:nvCxnSpPr>
          <p:cNvPr id="505" name="Straight Connector 504"/>
          <p:cNvCxnSpPr/>
          <p:nvPr/>
        </p:nvCxnSpPr>
        <p:spPr>
          <a:xfrm flipH="1">
            <a:off x="5545525" y="1948947"/>
            <a:ext cx="226397" cy="132971"/>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356" y="1948947"/>
            <a:ext cx="226397" cy="132971"/>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flipH="1">
            <a:off x="6000070" y="1948947"/>
            <a:ext cx="226397" cy="132971"/>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227353" y="1948947"/>
            <a:ext cx="226397" cy="132971"/>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450067" y="1948947"/>
            <a:ext cx="226397" cy="132971"/>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6681424" y="1948947"/>
            <a:ext cx="226397" cy="132971"/>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H="1">
            <a:off x="6904138" y="1948947"/>
            <a:ext cx="226397" cy="132971"/>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a:off x="7133857" y="1948947"/>
            <a:ext cx="226397" cy="132971"/>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flipH="1">
            <a:off x="7360171" y="1948947"/>
            <a:ext cx="226397" cy="132971"/>
          </a:xfrm>
          <a:prstGeom prst="line">
            <a:avLst/>
          </a:prstGeom>
          <a:noFill/>
          <a:ln w="6350" cap="flat" cmpd="sng" algn="ctr">
            <a:solidFill>
              <a:srgbClr val="5B9BD5"/>
            </a:solidFill>
            <a:prstDash val="solid"/>
            <a:miter lim="800000"/>
          </a:ln>
          <a:effectLst/>
        </p:spPr>
      </p:cxnSp>
      <p:sp>
        <p:nvSpPr>
          <p:cNvPr id="514" name="Hexagon 513"/>
          <p:cNvSpPr/>
          <p:nvPr/>
        </p:nvSpPr>
        <p:spPr>
          <a:xfrm>
            <a:off x="68159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5" name="Straight Connector 514"/>
          <p:cNvCxnSpPr/>
          <p:nvPr/>
        </p:nvCxnSpPr>
        <p:spPr>
          <a:xfrm>
            <a:off x="1039066" y="1820387"/>
            <a:ext cx="32" cy="263319"/>
          </a:xfrm>
          <a:prstGeom prst="line">
            <a:avLst/>
          </a:prstGeom>
          <a:noFill/>
          <a:ln w="6350" cap="flat" cmpd="sng" algn="ctr">
            <a:solidFill>
              <a:srgbClr val="5B9BD5"/>
            </a:solidFill>
            <a:prstDash val="solid"/>
            <a:miter lim="800000"/>
          </a:ln>
          <a:effectLst/>
        </p:spPr>
      </p:cxnSp>
      <p:sp>
        <p:nvSpPr>
          <p:cNvPr id="516" name="Hexagon 515"/>
          <p:cNvSpPr/>
          <p:nvPr/>
        </p:nvSpPr>
        <p:spPr>
          <a:xfrm>
            <a:off x="1131592"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7" name="Straight Connector 516"/>
          <p:cNvCxnSpPr/>
          <p:nvPr/>
        </p:nvCxnSpPr>
        <p:spPr>
          <a:xfrm>
            <a:off x="1489062" y="1820387"/>
            <a:ext cx="32" cy="263319"/>
          </a:xfrm>
          <a:prstGeom prst="line">
            <a:avLst/>
          </a:prstGeom>
          <a:noFill/>
          <a:ln w="6350" cap="flat" cmpd="sng" algn="ctr">
            <a:solidFill>
              <a:srgbClr val="5B9BD5"/>
            </a:solidFill>
            <a:prstDash val="solid"/>
            <a:miter lim="800000"/>
          </a:ln>
          <a:effectLst/>
        </p:spPr>
      </p:cxnSp>
      <p:sp>
        <p:nvSpPr>
          <p:cNvPr id="518" name="Hexagon 517"/>
          <p:cNvSpPr/>
          <p:nvPr/>
        </p:nvSpPr>
        <p:spPr>
          <a:xfrm>
            <a:off x="158402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9" name="Straight Connector 518"/>
          <p:cNvCxnSpPr/>
          <p:nvPr/>
        </p:nvCxnSpPr>
        <p:spPr>
          <a:xfrm>
            <a:off x="1941496" y="1820387"/>
            <a:ext cx="32" cy="263319"/>
          </a:xfrm>
          <a:prstGeom prst="line">
            <a:avLst/>
          </a:prstGeom>
          <a:noFill/>
          <a:ln w="6350" cap="flat" cmpd="sng" algn="ctr">
            <a:solidFill>
              <a:srgbClr val="5B9BD5"/>
            </a:solidFill>
            <a:prstDash val="solid"/>
            <a:miter lim="800000"/>
          </a:ln>
          <a:effectLst/>
        </p:spPr>
      </p:cxnSp>
      <p:sp>
        <p:nvSpPr>
          <p:cNvPr id="520" name="Hexagon 519"/>
          <p:cNvSpPr/>
          <p:nvPr/>
        </p:nvSpPr>
        <p:spPr>
          <a:xfrm>
            <a:off x="2034022"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1" name="Straight Connector 520"/>
          <p:cNvCxnSpPr/>
          <p:nvPr/>
        </p:nvCxnSpPr>
        <p:spPr>
          <a:xfrm>
            <a:off x="2391493" y="1815928"/>
            <a:ext cx="32" cy="263319"/>
          </a:xfrm>
          <a:prstGeom prst="line">
            <a:avLst/>
          </a:prstGeom>
          <a:noFill/>
          <a:ln w="6350" cap="flat" cmpd="sng" algn="ctr">
            <a:solidFill>
              <a:srgbClr val="5B9BD5"/>
            </a:solidFill>
            <a:prstDash val="solid"/>
            <a:miter lim="800000"/>
          </a:ln>
          <a:effectLst/>
        </p:spPr>
      </p:cxnSp>
      <p:sp>
        <p:nvSpPr>
          <p:cNvPr id="522" name="Hexagon 521"/>
          <p:cNvSpPr/>
          <p:nvPr/>
        </p:nvSpPr>
        <p:spPr>
          <a:xfrm>
            <a:off x="2484019"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3" name="Straight Connector 522"/>
          <p:cNvCxnSpPr/>
          <p:nvPr/>
        </p:nvCxnSpPr>
        <p:spPr>
          <a:xfrm>
            <a:off x="2837890" y="1820387"/>
            <a:ext cx="32" cy="263319"/>
          </a:xfrm>
          <a:prstGeom prst="line">
            <a:avLst/>
          </a:prstGeom>
          <a:noFill/>
          <a:ln w="6350" cap="flat" cmpd="sng" algn="ctr">
            <a:solidFill>
              <a:srgbClr val="5B9BD5"/>
            </a:solidFill>
            <a:prstDash val="solid"/>
            <a:miter lim="800000"/>
          </a:ln>
          <a:effectLst/>
        </p:spPr>
      </p:cxnSp>
      <p:sp>
        <p:nvSpPr>
          <p:cNvPr id="524" name="Hexagon 523"/>
          <p:cNvSpPr/>
          <p:nvPr/>
        </p:nvSpPr>
        <p:spPr>
          <a:xfrm>
            <a:off x="293041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5" name="Straight Connector 524"/>
          <p:cNvCxnSpPr/>
          <p:nvPr/>
        </p:nvCxnSpPr>
        <p:spPr>
          <a:xfrm>
            <a:off x="3287886" y="1820387"/>
            <a:ext cx="32" cy="263319"/>
          </a:xfrm>
          <a:prstGeom prst="line">
            <a:avLst/>
          </a:prstGeom>
          <a:noFill/>
          <a:ln w="6350" cap="flat" cmpd="sng" algn="ctr">
            <a:solidFill>
              <a:srgbClr val="5B9BD5"/>
            </a:solidFill>
            <a:prstDash val="solid"/>
            <a:miter lim="800000"/>
          </a:ln>
          <a:effectLst/>
        </p:spPr>
      </p:cxnSp>
      <p:sp>
        <p:nvSpPr>
          <p:cNvPr id="526" name="Hexagon 525"/>
          <p:cNvSpPr/>
          <p:nvPr/>
        </p:nvSpPr>
        <p:spPr>
          <a:xfrm>
            <a:off x="3382849"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7" name="Straight Connector 526"/>
          <p:cNvCxnSpPr/>
          <p:nvPr/>
        </p:nvCxnSpPr>
        <p:spPr>
          <a:xfrm>
            <a:off x="3740320" y="1820387"/>
            <a:ext cx="32" cy="263319"/>
          </a:xfrm>
          <a:prstGeom prst="line">
            <a:avLst/>
          </a:prstGeom>
          <a:noFill/>
          <a:ln w="6350" cap="flat" cmpd="sng" algn="ctr">
            <a:solidFill>
              <a:srgbClr val="5B9BD5"/>
            </a:solidFill>
            <a:prstDash val="solid"/>
            <a:miter lim="800000"/>
          </a:ln>
          <a:effectLst/>
        </p:spPr>
      </p:cxnSp>
      <p:sp>
        <p:nvSpPr>
          <p:cNvPr id="528" name="Hexagon 527"/>
          <p:cNvSpPr/>
          <p:nvPr/>
        </p:nvSpPr>
        <p:spPr>
          <a:xfrm>
            <a:off x="3836920"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9" name="Straight Connector 528"/>
          <p:cNvCxnSpPr/>
          <p:nvPr/>
        </p:nvCxnSpPr>
        <p:spPr>
          <a:xfrm flipH="1">
            <a:off x="4184866" y="1952879"/>
            <a:ext cx="226397" cy="132971"/>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4195866" y="1825614"/>
            <a:ext cx="32" cy="263319"/>
          </a:xfrm>
          <a:prstGeom prst="line">
            <a:avLst/>
          </a:prstGeom>
          <a:noFill/>
          <a:ln w="6350" cap="flat" cmpd="sng" algn="ctr">
            <a:solidFill>
              <a:srgbClr val="5B9BD5"/>
            </a:solidFill>
            <a:prstDash val="solid"/>
            <a:miter lim="800000"/>
          </a:ln>
          <a:effectLst/>
        </p:spPr>
      </p:cxnSp>
      <p:sp>
        <p:nvSpPr>
          <p:cNvPr id="531" name="Hexagon 530"/>
          <p:cNvSpPr/>
          <p:nvPr/>
        </p:nvSpPr>
        <p:spPr>
          <a:xfrm>
            <a:off x="4289699"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2" name="Straight Connector 531"/>
          <p:cNvCxnSpPr/>
          <p:nvPr/>
        </p:nvCxnSpPr>
        <p:spPr>
          <a:xfrm>
            <a:off x="4647170" y="1821683"/>
            <a:ext cx="32" cy="263319"/>
          </a:xfrm>
          <a:prstGeom prst="line">
            <a:avLst/>
          </a:prstGeom>
          <a:noFill/>
          <a:ln w="6350" cap="flat" cmpd="sng" algn="ctr">
            <a:solidFill>
              <a:srgbClr val="5B9BD5"/>
            </a:solidFill>
            <a:prstDash val="solid"/>
            <a:miter lim="800000"/>
          </a:ln>
          <a:effectLst/>
        </p:spPr>
      </p:cxnSp>
      <p:sp>
        <p:nvSpPr>
          <p:cNvPr id="533" name="Hexagon 532"/>
          <p:cNvSpPr/>
          <p:nvPr/>
        </p:nvSpPr>
        <p:spPr>
          <a:xfrm>
            <a:off x="4739696"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4" name="Straight Connector 533"/>
          <p:cNvCxnSpPr/>
          <p:nvPr/>
        </p:nvCxnSpPr>
        <p:spPr>
          <a:xfrm>
            <a:off x="5097166" y="1821683"/>
            <a:ext cx="32" cy="263319"/>
          </a:xfrm>
          <a:prstGeom prst="line">
            <a:avLst/>
          </a:prstGeom>
          <a:noFill/>
          <a:ln w="6350" cap="flat" cmpd="sng" algn="ctr">
            <a:solidFill>
              <a:srgbClr val="5B9BD5"/>
            </a:solidFill>
            <a:prstDash val="solid"/>
            <a:miter lim="800000"/>
          </a:ln>
          <a:effectLst/>
        </p:spPr>
      </p:cxnSp>
      <p:sp>
        <p:nvSpPr>
          <p:cNvPr id="535" name="Hexagon 534"/>
          <p:cNvSpPr/>
          <p:nvPr/>
        </p:nvSpPr>
        <p:spPr>
          <a:xfrm>
            <a:off x="5192129"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6" name="Straight Connector 535"/>
          <p:cNvCxnSpPr/>
          <p:nvPr/>
        </p:nvCxnSpPr>
        <p:spPr>
          <a:xfrm>
            <a:off x="5549600" y="1821683"/>
            <a:ext cx="32" cy="263319"/>
          </a:xfrm>
          <a:prstGeom prst="line">
            <a:avLst/>
          </a:prstGeom>
          <a:noFill/>
          <a:ln w="6350" cap="flat" cmpd="sng" algn="ctr">
            <a:solidFill>
              <a:srgbClr val="5B9BD5"/>
            </a:solidFill>
            <a:prstDash val="solid"/>
            <a:miter lim="800000"/>
          </a:ln>
          <a:effectLst/>
        </p:spPr>
      </p:cxnSp>
      <p:sp>
        <p:nvSpPr>
          <p:cNvPr id="537" name="Hexagon 536"/>
          <p:cNvSpPr/>
          <p:nvPr/>
        </p:nvSpPr>
        <p:spPr>
          <a:xfrm>
            <a:off x="5642600"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8" name="Straight Connector 537"/>
          <p:cNvCxnSpPr/>
          <p:nvPr/>
        </p:nvCxnSpPr>
        <p:spPr>
          <a:xfrm>
            <a:off x="6000071" y="1821683"/>
            <a:ext cx="32" cy="263319"/>
          </a:xfrm>
          <a:prstGeom prst="line">
            <a:avLst/>
          </a:prstGeom>
          <a:noFill/>
          <a:ln w="6350" cap="flat" cmpd="sng" algn="ctr">
            <a:solidFill>
              <a:srgbClr val="5B9BD5"/>
            </a:solidFill>
            <a:prstDash val="solid"/>
            <a:miter lim="800000"/>
          </a:ln>
          <a:effectLst/>
        </p:spPr>
      </p:cxnSp>
      <p:sp>
        <p:nvSpPr>
          <p:cNvPr id="539" name="Hexagon 538"/>
          <p:cNvSpPr/>
          <p:nvPr/>
        </p:nvSpPr>
        <p:spPr>
          <a:xfrm>
            <a:off x="6092597"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0" name="Straight Connector 539"/>
          <p:cNvCxnSpPr/>
          <p:nvPr/>
        </p:nvCxnSpPr>
        <p:spPr>
          <a:xfrm>
            <a:off x="6450068" y="1821683"/>
            <a:ext cx="32" cy="263319"/>
          </a:xfrm>
          <a:prstGeom prst="line">
            <a:avLst/>
          </a:prstGeom>
          <a:noFill/>
          <a:ln w="6350" cap="flat" cmpd="sng" algn="ctr">
            <a:solidFill>
              <a:srgbClr val="5B9BD5"/>
            </a:solidFill>
            <a:prstDash val="solid"/>
            <a:miter lim="800000"/>
          </a:ln>
          <a:effectLst/>
        </p:spPr>
      </p:cxnSp>
      <p:sp>
        <p:nvSpPr>
          <p:cNvPr id="541" name="Hexagon 540"/>
          <p:cNvSpPr/>
          <p:nvPr/>
        </p:nvSpPr>
        <p:spPr>
          <a:xfrm>
            <a:off x="6546668"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2" name="Straight Connector 541"/>
          <p:cNvCxnSpPr/>
          <p:nvPr/>
        </p:nvCxnSpPr>
        <p:spPr>
          <a:xfrm>
            <a:off x="6904139" y="1821683"/>
            <a:ext cx="32" cy="263319"/>
          </a:xfrm>
          <a:prstGeom prst="line">
            <a:avLst/>
          </a:prstGeom>
          <a:noFill/>
          <a:ln w="6350" cap="flat" cmpd="sng" algn="ctr">
            <a:solidFill>
              <a:srgbClr val="5B9BD5"/>
            </a:solidFill>
            <a:prstDash val="solid"/>
            <a:miter lim="800000"/>
          </a:ln>
          <a:effectLst/>
        </p:spPr>
      </p:cxnSp>
      <p:sp>
        <p:nvSpPr>
          <p:cNvPr id="543" name="Hexagon 542"/>
          <p:cNvSpPr/>
          <p:nvPr/>
        </p:nvSpPr>
        <p:spPr>
          <a:xfrm>
            <a:off x="6999102"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4" name="Straight Connector 543"/>
          <p:cNvCxnSpPr/>
          <p:nvPr/>
        </p:nvCxnSpPr>
        <p:spPr>
          <a:xfrm>
            <a:off x="7356573" y="1821683"/>
            <a:ext cx="32" cy="263319"/>
          </a:xfrm>
          <a:prstGeom prst="line">
            <a:avLst/>
          </a:prstGeom>
          <a:noFill/>
          <a:ln w="6350" cap="flat" cmpd="sng" algn="ctr">
            <a:solidFill>
              <a:srgbClr val="5B9BD5"/>
            </a:solidFill>
            <a:prstDash val="solid"/>
            <a:miter lim="800000"/>
          </a:ln>
          <a:effectLst/>
        </p:spPr>
      </p:cxnSp>
      <p:sp>
        <p:nvSpPr>
          <p:cNvPr id="545" name="Hexagon 544"/>
          <p:cNvSpPr/>
          <p:nvPr/>
        </p:nvSpPr>
        <p:spPr>
          <a:xfrm>
            <a:off x="7452698"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6" name="Straight Connector 545"/>
          <p:cNvCxnSpPr/>
          <p:nvPr/>
        </p:nvCxnSpPr>
        <p:spPr>
          <a:xfrm>
            <a:off x="7806569" y="1821683"/>
            <a:ext cx="32" cy="263319"/>
          </a:xfrm>
          <a:prstGeom prst="line">
            <a:avLst/>
          </a:prstGeom>
          <a:noFill/>
          <a:ln w="6350" cap="flat" cmpd="sng" algn="ctr">
            <a:solidFill>
              <a:srgbClr val="5B9BD5"/>
            </a:solidFill>
            <a:prstDash val="solid"/>
            <a:miter lim="800000"/>
          </a:ln>
          <a:effectLst/>
        </p:spPr>
      </p:cxnSp>
      <p:sp>
        <p:nvSpPr>
          <p:cNvPr id="547" name="Hexagon 546"/>
          <p:cNvSpPr/>
          <p:nvPr/>
        </p:nvSpPr>
        <p:spPr>
          <a:xfrm>
            <a:off x="7904269"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8" name="Straight Connector 547"/>
          <p:cNvCxnSpPr/>
          <p:nvPr/>
        </p:nvCxnSpPr>
        <p:spPr>
          <a:xfrm>
            <a:off x="8261740" y="1825157"/>
            <a:ext cx="32" cy="263319"/>
          </a:xfrm>
          <a:prstGeom prst="line">
            <a:avLst/>
          </a:prstGeom>
          <a:noFill/>
          <a:ln w="6350" cap="flat" cmpd="sng" algn="ctr">
            <a:solidFill>
              <a:srgbClr val="5B9BD5"/>
            </a:solidFill>
            <a:prstDash val="solid"/>
            <a:miter lim="800000"/>
          </a:ln>
          <a:effectLst/>
        </p:spPr>
      </p:cxnSp>
      <p:sp>
        <p:nvSpPr>
          <p:cNvPr id="549" name="Hexagon 548"/>
          <p:cNvSpPr/>
          <p:nvPr/>
        </p:nvSpPr>
        <p:spPr>
          <a:xfrm>
            <a:off x="8354266"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0" name="Straight Connector 549"/>
          <p:cNvCxnSpPr/>
          <p:nvPr/>
        </p:nvCxnSpPr>
        <p:spPr>
          <a:xfrm>
            <a:off x="8708137" y="1825157"/>
            <a:ext cx="32" cy="263319"/>
          </a:xfrm>
          <a:prstGeom prst="line">
            <a:avLst/>
          </a:prstGeom>
          <a:noFill/>
          <a:ln w="6350" cap="flat" cmpd="sng" algn="ctr">
            <a:solidFill>
              <a:srgbClr val="5B9BD5"/>
            </a:solidFill>
            <a:prstDash val="solid"/>
            <a:miter lim="800000"/>
          </a:ln>
          <a:effectLst/>
        </p:spPr>
      </p:cxnSp>
      <p:sp>
        <p:nvSpPr>
          <p:cNvPr id="551" name="Hexagon 550"/>
          <p:cNvSpPr/>
          <p:nvPr/>
        </p:nvSpPr>
        <p:spPr>
          <a:xfrm>
            <a:off x="8803100"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2" name="Straight Connector 551"/>
          <p:cNvCxnSpPr/>
          <p:nvPr/>
        </p:nvCxnSpPr>
        <p:spPr>
          <a:xfrm>
            <a:off x="9156971" y="1825157"/>
            <a:ext cx="32" cy="263319"/>
          </a:xfrm>
          <a:prstGeom prst="line">
            <a:avLst/>
          </a:prstGeom>
          <a:noFill/>
          <a:ln w="6350" cap="flat" cmpd="sng" algn="ctr">
            <a:solidFill>
              <a:srgbClr val="5B9BD5"/>
            </a:solidFill>
            <a:prstDash val="solid"/>
            <a:miter lim="800000"/>
          </a:ln>
          <a:effectLst/>
        </p:spPr>
      </p:cxnSp>
      <p:sp>
        <p:nvSpPr>
          <p:cNvPr id="553" name="Hexagon 552"/>
          <p:cNvSpPr/>
          <p:nvPr/>
        </p:nvSpPr>
        <p:spPr>
          <a:xfrm>
            <a:off x="9246846"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4" name="Straight Connector 553"/>
          <p:cNvCxnSpPr/>
          <p:nvPr/>
        </p:nvCxnSpPr>
        <p:spPr>
          <a:xfrm>
            <a:off x="9604317" y="1825157"/>
            <a:ext cx="32" cy="263319"/>
          </a:xfrm>
          <a:prstGeom prst="line">
            <a:avLst/>
          </a:prstGeom>
          <a:noFill/>
          <a:ln w="6350" cap="flat" cmpd="sng" algn="ctr">
            <a:solidFill>
              <a:srgbClr val="5B9BD5"/>
            </a:solidFill>
            <a:prstDash val="solid"/>
            <a:miter lim="800000"/>
          </a:ln>
          <a:effectLst/>
        </p:spPr>
      </p:cxnSp>
      <p:sp>
        <p:nvSpPr>
          <p:cNvPr id="555" name="Hexagon 554"/>
          <p:cNvSpPr/>
          <p:nvPr/>
        </p:nvSpPr>
        <p:spPr>
          <a:xfrm>
            <a:off x="9696842"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6" name="Straight Connector 555"/>
          <p:cNvCxnSpPr/>
          <p:nvPr/>
        </p:nvCxnSpPr>
        <p:spPr>
          <a:xfrm>
            <a:off x="10054313" y="1825157"/>
            <a:ext cx="32" cy="263319"/>
          </a:xfrm>
          <a:prstGeom prst="line">
            <a:avLst/>
          </a:prstGeom>
          <a:noFill/>
          <a:ln w="6350" cap="flat" cmpd="sng" algn="ctr">
            <a:solidFill>
              <a:srgbClr val="5B9BD5"/>
            </a:solidFill>
            <a:prstDash val="solid"/>
            <a:miter lim="800000"/>
          </a:ln>
          <a:effectLst/>
        </p:spPr>
      </p:cxnSp>
      <p:sp>
        <p:nvSpPr>
          <p:cNvPr id="557" name="Hexagon 556"/>
          <p:cNvSpPr/>
          <p:nvPr/>
        </p:nvSpPr>
        <p:spPr>
          <a:xfrm>
            <a:off x="10150913"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8" name="Straight Connector 557"/>
          <p:cNvCxnSpPr/>
          <p:nvPr/>
        </p:nvCxnSpPr>
        <p:spPr>
          <a:xfrm>
            <a:off x="10508384" y="1825157"/>
            <a:ext cx="32" cy="263319"/>
          </a:xfrm>
          <a:prstGeom prst="line">
            <a:avLst/>
          </a:prstGeom>
          <a:noFill/>
          <a:ln w="6350" cap="flat" cmpd="sng" algn="ctr">
            <a:solidFill>
              <a:srgbClr val="5B9BD5"/>
            </a:solidFill>
            <a:prstDash val="solid"/>
            <a:miter lim="800000"/>
          </a:ln>
          <a:effectLst/>
        </p:spPr>
      </p:cxnSp>
      <p:sp>
        <p:nvSpPr>
          <p:cNvPr id="559" name="Hexagon 558"/>
          <p:cNvSpPr/>
          <p:nvPr/>
        </p:nvSpPr>
        <p:spPr>
          <a:xfrm>
            <a:off x="10603347"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0" name="Straight Connector 559"/>
          <p:cNvCxnSpPr/>
          <p:nvPr/>
        </p:nvCxnSpPr>
        <p:spPr>
          <a:xfrm>
            <a:off x="10960818" y="1825157"/>
            <a:ext cx="32" cy="263319"/>
          </a:xfrm>
          <a:prstGeom prst="line">
            <a:avLst/>
          </a:prstGeom>
          <a:noFill/>
          <a:ln w="6350" cap="flat" cmpd="sng" algn="ctr">
            <a:solidFill>
              <a:srgbClr val="5B9BD5"/>
            </a:solidFill>
            <a:prstDash val="solid"/>
            <a:miter lim="800000"/>
          </a:ln>
          <a:effectLst/>
        </p:spPr>
      </p:cxnSp>
      <p:sp>
        <p:nvSpPr>
          <p:cNvPr id="561" name="Hexagon 560"/>
          <p:cNvSpPr/>
          <p:nvPr/>
        </p:nvSpPr>
        <p:spPr>
          <a:xfrm>
            <a:off x="11053344"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2" name="Straight Connector 561"/>
          <p:cNvCxnSpPr/>
          <p:nvPr/>
        </p:nvCxnSpPr>
        <p:spPr>
          <a:xfrm>
            <a:off x="11410815" y="1825157"/>
            <a:ext cx="32" cy="263319"/>
          </a:xfrm>
          <a:prstGeom prst="line">
            <a:avLst/>
          </a:prstGeom>
          <a:noFill/>
          <a:ln w="6350" cap="flat" cmpd="sng" algn="ctr">
            <a:solidFill>
              <a:srgbClr val="5B9BD5"/>
            </a:solidFill>
            <a:prstDash val="solid"/>
            <a:miter lim="800000"/>
          </a:ln>
          <a:effectLst/>
        </p:spPr>
      </p:cxnSp>
      <p:sp>
        <p:nvSpPr>
          <p:cNvPr id="563" name="Hexagon 562"/>
          <p:cNvSpPr/>
          <p:nvPr/>
        </p:nvSpPr>
        <p:spPr>
          <a:xfrm>
            <a:off x="68159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4" name="Hexagon 563"/>
          <p:cNvSpPr/>
          <p:nvPr/>
        </p:nvSpPr>
        <p:spPr>
          <a:xfrm>
            <a:off x="907992"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5" name="Hexagon 564"/>
          <p:cNvSpPr/>
          <p:nvPr/>
        </p:nvSpPr>
        <p:spPr>
          <a:xfrm>
            <a:off x="907992"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6" name="Hexagon 565"/>
          <p:cNvSpPr/>
          <p:nvPr/>
        </p:nvSpPr>
        <p:spPr>
          <a:xfrm>
            <a:off x="1131592"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7" name="Hexagon 566"/>
          <p:cNvSpPr/>
          <p:nvPr/>
        </p:nvSpPr>
        <p:spPr>
          <a:xfrm>
            <a:off x="1357989"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8" name="Hexagon 567"/>
          <p:cNvSpPr/>
          <p:nvPr/>
        </p:nvSpPr>
        <p:spPr>
          <a:xfrm>
            <a:off x="1357989"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9" name="Hexagon 568"/>
          <p:cNvSpPr/>
          <p:nvPr/>
        </p:nvSpPr>
        <p:spPr>
          <a:xfrm>
            <a:off x="158402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0" name="Hexagon 569"/>
          <p:cNvSpPr/>
          <p:nvPr/>
        </p:nvSpPr>
        <p:spPr>
          <a:xfrm>
            <a:off x="1810423"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1" name="Hexagon 570"/>
          <p:cNvSpPr/>
          <p:nvPr/>
        </p:nvSpPr>
        <p:spPr>
          <a:xfrm>
            <a:off x="1810423"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2" name="Hexagon 571"/>
          <p:cNvSpPr/>
          <p:nvPr/>
        </p:nvSpPr>
        <p:spPr>
          <a:xfrm>
            <a:off x="2034022"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3" name="Hexagon 572"/>
          <p:cNvSpPr/>
          <p:nvPr/>
        </p:nvSpPr>
        <p:spPr>
          <a:xfrm>
            <a:off x="2260419"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4" name="Hexagon 573"/>
          <p:cNvSpPr/>
          <p:nvPr/>
        </p:nvSpPr>
        <p:spPr>
          <a:xfrm>
            <a:off x="2260419"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5" name="Hexagon 574"/>
          <p:cNvSpPr/>
          <p:nvPr/>
        </p:nvSpPr>
        <p:spPr>
          <a:xfrm>
            <a:off x="2484019"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6" name="Hexagon 575"/>
          <p:cNvSpPr/>
          <p:nvPr/>
        </p:nvSpPr>
        <p:spPr>
          <a:xfrm>
            <a:off x="2706816"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7" name="Hexagon 576"/>
          <p:cNvSpPr/>
          <p:nvPr/>
        </p:nvSpPr>
        <p:spPr>
          <a:xfrm>
            <a:off x="2706816"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8" name="Hexagon 577"/>
          <p:cNvSpPr/>
          <p:nvPr/>
        </p:nvSpPr>
        <p:spPr>
          <a:xfrm>
            <a:off x="293041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9" name="Hexagon 578"/>
          <p:cNvSpPr/>
          <p:nvPr/>
        </p:nvSpPr>
        <p:spPr>
          <a:xfrm>
            <a:off x="3156813"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0" name="Hexagon 579"/>
          <p:cNvSpPr/>
          <p:nvPr/>
        </p:nvSpPr>
        <p:spPr>
          <a:xfrm>
            <a:off x="3156813"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1" name="Hexagon 580"/>
          <p:cNvSpPr/>
          <p:nvPr/>
        </p:nvSpPr>
        <p:spPr>
          <a:xfrm>
            <a:off x="3382849"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2" name="Hexagon 581"/>
          <p:cNvSpPr/>
          <p:nvPr/>
        </p:nvSpPr>
        <p:spPr>
          <a:xfrm>
            <a:off x="3609246"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3" name="Hexagon 582"/>
          <p:cNvSpPr/>
          <p:nvPr/>
        </p:nvSpPr>
        <p:spPr>
          <a:xfrm>
            <a:off x="3609246"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4" name="Hexagon 583"/>
          <p:cNvSpPr/>
          <p:nvPr/>
        </p:nvSpPr>
        <p:spPr>
          <a:xfrm>
            <a:off x="3836920"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5" name="Hexagon 584"/>
          <p:cNvSpPr/>
          <p:nvPr/>
        </p:nvSpPr>
        <p:spPr>
          <a:xfrm>
            <a:off x="4063317"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6" name="Hexagon 585"/>
          <p:cNvSpPr/>
          <p:nvPr/>
        </p:nvSpPr>
        <p:spPr>
          <a:xfrm>
            <a:off x="4063317"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7" name="Hexagon 586"/>
          <p:cNvSpPr/>
          <p:nvPr/>
        </p:nvSpPr>
        <p:spPr>
          <a:xfrm>
            <a:off x="4289699"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8" name="Hexagon 587"/>
          <p:cNvSpPr/>
          <p:nvPr/>
        </p:nvSpPr>
        <p:spPr>
          <a:xfrm>
            <a:off x="4516096"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9" name="Hexagon 588"/>
          <p:cNvSpPr/>
          <p:nvPr/>
        </p:nvSpPr>
        <p:spPr>
          <a:xfrm>
            <a:off x="4516096" y="196036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0" name="Hexagon 589"/>
          <p:cNvSpPr/>
          <p:nvPr/>
        </p:nvSpPr>
        <p:spPr>
          <a:xfrm>
            <a:off x="4739696"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1" name="Hexagon 590"/>
          <p:cNvSpPr/>
          <p:nvPr/>
        </p:nvSpPr>
        <p:spPr>
          <a:xfrm>
            <a:off x="4966093"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2" name="Hexagon 591"/>
          <p:cNvSpPr/>
          <p:nvPr/>
        </p:nvSpPr>
        <p:spPr>
          <a:xfrm>
            <a:off x="4966093" y="196036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3" name="Hexagon 592"/>
          <p:cNvSpPr/>
          <p:nvPr/>
        </p:nvSpPr>
        <p:spPr>
          <a:xfrm>
            <a:off x="5192129"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4" name="Hexagon 593"/>
          <p:cNvSpPr/>
          <p:nvPr/>
        </p:nvSpPr>
        <p:spPr>
          <a:xfrm>
            <a:off x="5418527"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5" name="Hexagon 594"/>
          <p:cNvSpPr/>
          <p:nvPr/>
        </p:nvSpPr>
        <p:spPr>
          <a:xfrm>
            <a:off x="5418527"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6" name="Hexagon 595"/>
          <p:cNvSpPr/>
          <p:nvPr/>
        </p:nvSpPr>
        <p:spPr>
          <a:xfrm>
            <a:off x="5642600" y="156144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7" name="Hexagon 596"/>
          <p:cNvSpPr/>
          <p:nvPr/>
        </p:nvSpPr>
        <p:spPr>
          <a:xfrm>
            <a:off x="5868998"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8" name="Hexagon 597"/>
          <p:cNvSpPr/>
          <p:nvPr/>
        </p:nvSpPr>
        <p:spPr>
          <a:xfrm>
            <a:off x="5868998"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9" name="Hexagon 598"/>
          <p:cNvSpPr/>
          <p:nvPr/>
        </p:nvSpPr>
        <p:spPr>
          <a:xfrm>
            <a:off x="6092597"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0" name="Hexagon 599"/>
          <p:cNvSpPr/>
          <p:nvPr/>
        </p:nvSpPr>
        <p:spPr>
          <a:xfrm>
            <a:off x="6318994"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1" name="Hexagon 600"/>
          <p:cNvSpPr/>
          <p:nvPr/>
        </p:nvSpPr>
        <p:spPr>
          <a:xfrm>
            <a:off x="6318994"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2" name="Hexagon 601"/>
          <p:cNvSpPr/>
          <p:nvPr/>
        </p:nvSpPr>
        <p:spPr>
          <a:xfrm>
            <a:off x="6546668"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3" name="Hexagon 602"/>
          <p:cNvSpPr/>
          <p:nvPr/>
        </p:nvSpPr>
        <p:spPr>
          <a:xfrm>
            <a:off x="6773065"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4" name="Hexagon 603"/>
          <p:cNvSpPr/>
          <p:nvPr/>
        </p:nvSpPr>
        <p:spPr>
          <a:xfrm>
            <a:off x="6773065"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5" name="Hexagon 604"/>
          <p:cNvSpPr/>
          <p:nvPr/>
        </p:nvSpPr>
        <p:spPr>
          <a:xfrm>
            <a:off x="6999102"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6" name="Hexagon 605"/>
          <p:cNvSpPr/>
          <p:nvPr/>
        </p:nvSpPr>
        <p:spPr>
          <a:xfrm>
            <a:off x="7225499"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7" name="Hexagon 606"/>
          <p:cNvSpPr/>
          <p:nvPr/>
        </p:nvSpPr>
        <p:spPr>
          <a:xfrm>
            <a:off x="7225499"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8" name="Hexagon 607"/>
          <p:cNvSpPr/>
          <p:nvPr/>
        </p:nvSpPr>
        <p:spPr>
          <a:xfrm>
            <a:off x="7452698"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9" name="Hexagon 608"/>
          <p:cNvSpPr/>
          <p:nvPr/>
        </p:nvSpPr>
        <p:spPr>
          <a:xfrm>
            <a:off x="7679096"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0" name="Hexagon 609"/>
          <p:cNvSpPr/>
          <p:nvPr/>
        </p:nvSpPr>
        <p:spPr>
          <a:xfrm>
            <a:off x="7679096"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1" name="Hexagon 610"/>
          <p:cNvSpPr/>
          <p:nvPr/>
        </p:nvSpPr>
        <p:spPr>
          <a:xfrm>
            <a:off x="7904269"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2" name="Hexagon 611"/>
          <p:cNvSpPr/>
          <p:nvPr/>
        </p:nvSpPr>
        <p:spPr>
          <a:xfrm>
            <a:off x="8130667"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3" name="Hexagon 612"/>
          <p:cNvSpPr/>
          <p:nvPr/>
        </p:nvSpPr>
        <p:spPr>
          <a:xfrm>
            <a:off x="8130667"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4" name="Hexagon 613"/>
          <p:cNvSpPr/>
          <p:nvPr/>
        </p:nvSpPr>
        <p:spPr>
          <a:xfrm>
            <a:off x="8354266"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5" name="Hexagon 614"/>
          <p:cNvSpPr/>
          <p:nvPr/>
        </p:nvSpPr>
        <p:spPr>
          <a:xfrm>
            <a:off x="8577063"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6" name="Hexagon 615"/>
          <p:cNvSpPr/>
          <p:nvPr/>
        </p:nvSpPr>
        <p:spPr>
          <a:xfrm>
            <a:off x="8577063"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7" name="Hexagon 616"/>
          <p:cNvSpPr/>
          <p:nvPr/>
        </p:nvSpPr>
        <p:spPr>
          <a:xfrm>
            <a:off x="8803100"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8" name="Hexagon 617"/>
          <p:cNvSpPr/>
          <p:nvPr/>
        </p:nvSpPr>
        <p:spPr>
          <a:xfrm>
            <a:off x="9025897"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9" name="Hexagon 618"/>
          <p:cNvSpPr/>
          <p:nvPr/>
        </p:nvSpPr>
        <p:spPr>
          <a:xfrm>
            <a:off x="9025897"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0" name="Hexagon 619"/>
          <p:cNvSpPr/>
          <p:nvPr/>
        </p:nvSpPr>
        <p:spPr>
          <a:xfrm>
            <a:off x="9246846"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1" name="Hexagon 620"/>
          <p:cNvSpPr/>
          <p:nvPr/>
        </p:nvSpPr>
        <p:spPr>
          <a:xfrm>
            <a:off x="9473243"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2" name="Hexagon 621"/>
          <p:cNvSpPr/>
          <p:nvPr/>
        </p:nvSpPr>
        <p:spPr>
          <a:xfrm>
            <a:off x="9473243"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3" name="Hexagon 622"/>
          <p:cNvSpPr/>
          <p:nvPr/>
        </p:nvSpPr>
        <p:spPr>
          <a:xfrm>
            <a:off x="9696842"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4" name="Hexagon 623"/>
          <p:cNvSpPr/>
          <p:nvPr/>
        </p:nvSpPr>
        <p:spPr>
          <a:xfrm>
            <a:off x="9923240"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5" name="Hexagon 624"/>
          <p:cNvSpPr/>
          <p:nvPr/>
        </p:nvSpPr>
        <p:spPr>
          <a:xfrm>
            <a:off x="9923240"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6" name="Hexagon 625"/>
          <p:cNvSpPr/>
          <p:nvPr/>
        </p:nvSpPr>
        <p:spPr>
          <a:xfrm>
            <a:off x="10150913"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7" name="Hexagon 626"/>
          <p:cNvSpPr/>
          <p:nvPr/>
        </p:nvSpPr>
        <p:spPr>
          <a:xfrm>
            <a:off x="10377311"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8" name="Hexagon 627"/>
          <p:cNvSpPr/>
          <p:nvPr/>
        </p:nvSpPr>
        <p:spPr>
          <a:xfrm>
            <a:off x="10377311"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9" name="Hexagon 628"/>
          <p:cNvSpPr/>
          <p:nvPr/>
        </p:nvSpPr>
        <p:spPr>
          <a:xfrm>
            <a:off x="10603347"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0" name="Hexagon 629"/>
          <p:cNvSpPr/>
          <p:nvPr/>
        </p:nvSpPr>
        <p:spPr>
          <a:xfrm>
            <a:off x="10829744"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1" name="Hexagon 630"/>
          <p:cNvSpPr/>
          <p:nvPr/>
        </p:nvSpPr>
        <p:spPr>
          <a:xfrm>
            <a:off x="10829744"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2" name="Hexagon 631"/>
          <p:cNvSpPr/>
          <p:nvPr/>
        </p:nvSpPr>
        <p:spPr>
          <a:xfrm>
            <a:off x="11053344"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3" name="Hexagon 632"/>
          <p:cNvSpPr/>
          <p:nvPr/>
        </p:nvSpPr>
        <p:spPr>
          <a:xfrm>
            <a:off x="11279741"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4" name="Hexagon 633"/>
          <p:cNvSpPr/>
          <p:nvPr/>
        </p:nvSpPr>
        <p:spPr>
          <a:xfrm>
            <a:off x="11279741"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5" name="TextBox 634"/>
          <p:cNvSpPr txBox="1"/>
          <p:nvPr/>
        </p:nvSpPr>
        <p:spPr>
          <a:xfrm>
            <a:off x="5077107" y="1606905"/>
            <a:ext cx="2729494" cy="512935"/>
          </a:xfrm>
          <a:prstGeom prst="rect">
            <a:avLst/>
          </a:prstGeom>
          <a:noFill/>
        </p:spPr>
        <p:txBody>
          <a:bodyPr wrap="square" rtlCol="0">
            <a:spAutoFit/>
          </a:bodyPr>
          <a:lstStyle/>
          <a:p>
            <a:pPr defTabSz="896386"/>
            <a:r>
              <a:rPr lang="en-US" sz="2745"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p>
        </p:txBody>
      </p:sp>
      <p:sp>
        <p:nvSpPr>
          <p:cNvPr id="346" name="Freeform 345"/>
          <p:cNvSpPr>
            <a:spLocks noChangeAspect="1"/>
          </p:cNvSpPr>
          <p:nvPr/>
        </p:nvSpPr>
        <p:spPr bwMode="black">
          <a:xfrm>
            <a:off x="5999290" y="3363669"/>
            <a:ext cx="227805" cy="228759"/>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8810867"/>
      </p:ext>
    </p:extLst>
  </p:cSld>
  <p:clrMapOvr>
    <a:masterClrMapping/>
  </p:clrMapOvr>
  <p:transition advTm="33802">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439469" y="533929"/>
            <a:ext cx="7644750" cy="7242988"/>
            <a:chOff x="2880909" y="-554108"/>
            <a:chExt cx="9458971" cy="8775770"/>
          </a:xfrm>
        </p:grpSpPr>
        <p:grpSp>
          <p:nvGrpSpPr>
            <p:cNvPr id="2" name="Group 1"/>
            <p:cNvGrpSpPr/>
            <p:nvPr/>
          </p:nvGrpSpPr>
          <p:grpSpPr>
            <a:xfrm>
              <a:off x="2880909" y="1058863"/>
              <a:ext cx="9458971" cy="5549828"/>
              <a:chOff x="2880909" y="1058863"/>
              <a:chExt cx="9458971" cy="5549828"/>
            </a:xfrm>
          </p:grpSpPr>
          <p:sp>
            <p:nvSpPr>
              <p:cNvPr id="14" name="Oval 13"/>
              <p:cNvSpPr/>
              <p:nvPr/>
            </p:nvSpPr>
            <p:spPr bwMode="auto">
              <a:xfrm>
                <a:off x="3756544" y="1477963"/>
                <a:ext cx="7162800" cy="4800599"/>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80909" y="1058863"/>
                <a:ext cx="3326213" cy="3505200"/>
              </a:xfrm>
              <a:prstGeom prst="rect">
                <a:avLst/>
              </a:prstGeom>
            </p:spPr>
          </p:pic>
          <p:pic>
            <p:nvPicPr>
              <p:cNvPr id="10" name="Picture 9"/>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21242" y="3027159"/>
                <a:ext cx="3326213" cy="3505200"/>
              </a:xfrm>
              <a:prstGeom prst="rect">
                <a:avLst/>
              </a:prstGeom>
            </p:spPr>
          </p:pic>
          <p:pic>
            <p:nvPicPr>
              <p:cNvPr id="12" name="Picture 11"/>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64012" y="1058863"/>
                <a:ext cx="3326213" cy="3505200"/>
              </a:xfrm>
              <a:prstGeom prst="rect">
                <a:avLst/>
              </a:prstGeom>
            </p:spPr>
          </p:pic>
          <p:pic>
            <p:nvPicPr>
              <p:cNvPr id="13" name="Picture 12"/>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013667" y="3103491"/>
                <a:ext cx="3326213" cy="3505200"/>
              </a:xfrm>
              <a:prstGeom prst="rect">
                <a:avLst/>
              </a:prstGeom>
            </p:spPr>
          </p:pic>
        </p:grpSp>
        <p:pic>
          <p:nvPicPr>
            <p:cNvPr id="9" name="Picture 8"/>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66534" y="-554108"/>
              <a:ext cx="3326213" cy="3505200"/>
            </a:xfrm>
            <a:prstGeom prst="rect">
              <a:avLst/>
            </a:prstGeom>
          </p:spPr>
        </p:pic>
        <p:pic>
          <p:nvPicPr>
            <p:cNvPr id="11" name="Picture 10"/>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51501" y="4716462"/>
              <a:ext cx="3326213" cy="3505200"/>
            </a:xfrm>
            <a:prstGeom prst="rect">
              <a:avLst/>
            </a:prstGeom>
          </p:spPr>
        </p:pic>
      </p:grpSp>
      <p:sp>
        <p:nvSpPr>
          <p:cNvPr id="42" name="Title 2"/>
          <p:cNvSpPr>
            <a:spLocks noGrp="1"/>
          </p:cNvSpPr>
          <p:nvPr>
            <p:ph type="title"/>
          </p:nvPr>
        </p:nvSpPr>
        <p:spPr>
          <a:xfrm>
            <a:off x="119835" y="84211"/>
            <a:ext cx="11655840" cy="899537"/>
          </a:xfrm>
        </p:spPr>
        <p:txBody>
          <a:bodyPr/>
          <a:lstStyle/>
          <a:p>
            <a:r>
              <a:rPr lang="en-US" dirty="0" smtClean="0"/>
              <a:t>Application: logical grouping of microservices</a:t>
            </a:r>
            <a:endParaRPr lang="en-US" dirty="0"/>
          </a:p>
        </p:txBody>
      </p:sp>
      <p:sp>
        <p:nvSpPr>
          <p:cNvPr id="4" name="TextBox 3"/>
          <p:cNvSpPr txBox="1"/>
          <p:nvPr/>
        </p:nvSpPr>
        <p:spPr>
          <a:xfrm>
            <a:off x="395559" y="2824547"/>
            <a:ext cx="1978586"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Application </a:t>
            </a:r>
          </a:p>
        </p:txBody>
      </p:sp>
      <p:sp>
        <p:nvSpPr>
          <p:cNvPr id="6" name="Rectangle 5"/>
          <p:cNvSpPr/>
          <p:nvPr/>
        </p:nvSpPr>
        <p:spPr bwMode="auto">
          <a:xfrm>
            <a:off x="4766652" y="2938156"/>
            <a:ext cx="690365" cy="74702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588" dirty="0">
                <a:gradFill>
                  <a:gsLst>
                    <a:gs pos="0">
                      <a:srgbClr val="FFFFFF"/>
                    </a:gs>
                    <a:gs pos="100000">
                      <a:srgbClr val="FFFFFF"/>
                    </a:gs>
                  </a:gsLst>
                  <a:lin ang="5400000" scaled="0"/>
                </a:gradFill>
                <a:ea typeface="Segoe UI" pitchFamily="34" charset="0"/>
                <a:cs typeface="Segoe UI" pitchFamily="34" charset="0"/>
              </a:rPr>
              <a:t>Container</a:t>
            </a: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9683383" y="2938156"/>
            <a:ext cx="690365" cy="74702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588" dirty="0">
                <a:gradFill>
                  <a:gsLst>
                    <a:gs pos="0">
                      <a:srgbClr val="FFFFFF"/>
                    </a:gs>
                    <a:gs pos="100000">
                      <a:srgbClr val="FFFFFF"/>
                    </a:gs>
                  </a:gsLst>
                  <a:lin ang="5400000" scaled="0"/>
                </a:gradFill>
                <a:ea typeface="Segoe UI" pitchFamily="34" charset="0"/>
                <a:cs typeface="Segoe UI" pitchFamily="34" charset="0"/>
              </a:rPr>
              <a:t>Container</a:t>
            </a: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9737344" y="4625668"/>
            <a:ext cx="690365" cy="74702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588" dirty="0">
                <a:gradFill>
                  <a:gsLst>
                    <a:gs pos="0">
                      <a:srgbClr val="FFFFFF"/>
                    </a:gs>
                    <a:gs pos="100000">
                      <a:srgbClr val="FFFFFF"/>
                    </a:gs>
                  </a:gsLst>
                  <a:lin ang="5400000" scaled="0"/>
                </a:gradFill>
                <a:ea typeface="Segoe UI" pitchFamily="34" charset="0"/>
                <a:cs typeface="Segoe UI" pitchFamily="34" charset="0"/>
              </a:rPr>
              <a:t>Container</a:t>
            </a: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7206471" y="5940025"/>
            <a:ext cx="690365" cy="74702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588" dirty="0">
                <a:gradFill>
                  <a:gsLst>
                    <a:gs pos="0">
                      <a:srgbClr val="FFFFFF"/>
                    </a:gs>
                    <a:gs pos="100000">
                      <a:srgbClr val="FFFFFF"/>
                    </a:gs>
                  </a:gsLst>
                  <a:lin ang="5400000" scaled="0"/>
                </a:gradFill>
                <a:ea typeface="Segoe UI" pitchFamily="34" charset="0"/>
                <a:cs typeface="Segoe UI" pitchFamily="34" charset="0"/>
              </a:rPr>
              <a:t>Container</a:t>
            </a: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5" name="Hexagon 24"/>
          <p:cNvSpPr/>
          <p:nvPr/>
        </p:nvSpPr>
        <p:spPr bwMode="auto">
          <a:xfrm>
            <a:off x="1090558" y="3514258"/>
            <a:ext cx="383138" cy="3186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p:cNvSpPr/>
          <p:nvPr/>
        </p:nvSpPr>
        <p:spPr bwMode="auto">
          <a:xfrm>
            <a:off x="1076523" y="4164157"/>
            <a:ext cx="383138" cy="31868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p:cNvSpPr/>
          <p:nvPr/>
        </p:nvSpPr>
        <p:spPr bwMode="auto">
          <a:xfrm>
            <a:off x="1076523" y="4896109"/>
            <a:ext cx="383138" cy="31868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p:cNvSpPr/>
          <p:nvPr/>
        </p:nvSpPr>
        <p:spPr bwMode="auto">
          <a:xfrm>
            <a:off x="1076523" y="5623534"/>
            <a:ext cx="383138" cy="31868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p:cNvSpPr/>
          <p:nvPr/>
        </p:nvSpPr>
        <p:spPr bwMode="auto">
          <a:xfrm>
            <a:off x="1076522" y="4162839"/>
            <a:ext cx="383138" cy="31868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p:cNvSpPr/>
          <p:nvPr/>
        </p:nvSpPr>
        <p:spPr bwMode="auto">
          <a:xfrm>
            <a:off x="1090559" y="4858277"/>
            <a:ext cx="383138" cy="31868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p:cNvSpPr/>
          <p:nvPr/>
        </p:nvSpPr>
        <p:spPr bwMode="auto">
          <a:xfrm>
            <a:off x="1076523" y="5615752"/>
            <a:ext cx="383138" cy="31868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p:nvSpPr>
        <p:spPr bwMode="auto">
          <a:xfrm>
            <a:off x="810476" y="3323995"/>
            <a:ext cx="971127" cy="2806608"/>
          </a:xfrm>
          <a:prstGeom prst="ellipse">
            <a:avLst/>
          </a:prstGeom>
          <a:noFill/>
          <a:ln w="38100">
            <a:solidFill>
              <a:schemeClr val="tx1"/>
            </a:solidFill>
            <a:prstDash val="lg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Hexagon 39"/>
          <p:cNvSpPr/>
          <p:nvPr/>
        </p:nvSpPr>
        <p:spPr bwMode="auto">
          <a:xfrm>
            <a:off x="1093640" y="3511280"/>
            <a:ext cx="383138" cy="3186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3556130" y="2211077"/>
            <a:ext cx="7993121" cy="4579516"/>
          </a:xfrm>
          <a:prstGeom prst="ellipse">
            <a:avLst/>
          </a:prstGeom>
          <a:noFill/>
          <a:ln w="38100">
            <a:solidFill>
              <a:schemeClr val="tx1"/>
            </a:solidFill>
            <a:prstDash val="lg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42755670"/>
      </p:ext>
    </p:extLst>
  </p:cSld>
  <p:clrMapOvr>
    <a:masterClrMapping/>
  </p:clrMapOvr>
  <p:transition advTm="6030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0" nodeType="clickEffect">
                                  <p:stCondLst>
                                    <p:cond delay="0"/>
                                  </p:stCondLst>
                                  <p:childTnLst>
                                    <p:animMotion origin="layout" path="M -3.69926E-6 3.10486E-6 L 0.31632 -0.16682 " pathEditMode="relative" rAng="0" ptsTypes="AA">
                                      <p:cBhvr>
                                        <p:cTn id="38" dur="2000" fill="hold"/>
                                        <p:tgtEl>
                                          <p:spTgt spid="16"/>
                                        </p:tgtEl>
                                        <p:attrNameLst>
                                          <p:attrName>ppt_x</p:attrName>
                                          <p:attrName>ppt_y</p:attrName>
                                        </p:attrNameLst>
                                      </p:cBhvr>
                                      <p:rCtr x="15816" y="-8352"/>
                                    </p:animMotion>
                                  </p:childTnLst>
                                </p:cTn>
                              </p:par>
                              <p:par>
                                <p:cTn id="39" presetID="42" presetClass="path" presetSubtype="0" accel="50000" decel="50000" fill="hold" grpId="0" nodeType="withEffect">
                                  <p:stCondLst>
                                    <p:cond delay="0"/>
                                  </p:stCondLst>
                                  <p:childTnLst>
                                    <p:animMotion origin="layout" path="M -3.69926E-6 3.42261E-6 L 0.51851 0.17181 " pathEditMode="relative" rAng="0" ptsTypes="AA">
                                      <p:cBhvr>
                                        <p:cTn id="40" dur="2000" fill="hold"/>
                                        <p:tgtEl>
                                          <p:spTgt spid="17"/>
                                        </p:tgtEl>
                                        <p:attrNameLst>
                                          <p:attrName>ppt_x</p:attrName>
                                          <p:attrName>ppt_y</p:attrName>
                                        </p:attrNameLst>
                                      </p:cBhvr>
                                      <p:rCtr x="25925" y="8579"/>
                                    </p:animMotion>
                                  </p:childTnLst>
                                </p:cTn>
                              </p:par>
                              <p:par>
                                <p:cTn id="41" presetID="42" presetClass="path" presetSubtype="0" accel="50000" decel="50000" fill="hold" grpId="0" nodeType="withEffect">
                                  <p:stCondLst>
                                    <p:cond delay="0"/>
                                  </p:stCondLst>
                                  <p:childTnLst>
                                    <p:animMotion origin="layout" path="M -3.69926E-6 1.59328E-6 L 0.72071 -0.3788 " pathEditMode="relative" rAng="0" ptsTypes="AA">
                                      <p:cBhvr>
                                        <p:cTn id="42" dur="2000" fill="hold"/>
                                        <p:tgtEl>
                                          <p:spTgt spid="18"/>
                                        </p:tgtEl>
                                        <p:attrNameLst>
                                          <p:attrName>ppt_x</p:attrName>
                                          <p:attrName>ppt_y</p:attrName>
                                        </p:attrNameLst>
                                      </p:cBhvr>
                                      <p:rCtr x="36035" y="-18951"/>
                                    </p:animMotion>
                                  </p:childTnLst>
                                </p:cTn>
                              </p:par>
                              <p:par>
                                <p:cTn id="43" presetID="42" presetClass="path" presetSubtype="0" accel="50000" decel="50000" fill="hold" grpId="0" nodeType="withEffect">
                                  <p:stCondLst>
                                    <p:cond delay="0"/>
                                  </p:stCondLst>
                                  <p:childTnLst>
                                    <p:animMotion origin="layout" path="M -2.53766E-6 -3.22742E-6 L 0.72569 0.17976 " pathEditMode="relative" rAng="0" ptsTypes="AA">
                                      <p:cBhvr>
                                        <p:cTn id="44" dur="2000" fill="hold"/>
                                        <p:tgtEl>
                                          <p:spTgt spid="25"/>
                                        </p:tgtEl>
                                        <p:attrNameLst>
                                          <p:attrName>ppt_x</p:attrName>
                                          <p:attrName>ppt_y</p:attrName>
                                        </p:attrNameLst>
                                      </p:cBhvr>
                                      <p:rCtr x="36278" y="8988"/>
                                    </p:animMotion>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7"/>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36" grpId="0" animBg="1"/>
      <p:bldP spid="38" grpId="0" animBg="1"/>
      <p:bldP spid="39" grpId="0" animBg="1"/>
      <p:bldP spid="25" grpId="0" animBg="1"/>
      <p:bldP spid="25" grpId="1" animBg="1"/>
      <p:bldP spid="16" grpId="0" animBg="1"/>
      <p:bldP spid="16" grpId="1" animBg="1"/>
      <p:bldP spid="17" grpId="0" animBg="1"/>
      <p:bldP spid="17" grpId="1" animBg="1"/>
      <p:bldP spid="18" grpId="0" animBg="1"/>
      <p:bldP spid="18" grpId="1" animBg="1"/>
      <p:bldP spid="20" grpId="0" animBg="1"/>
      <p:bldP spid="21" grpId="0" animBg="1"/>
      <p:bldP spid="22" grpId="0" animBg="1"/>
      <p:bldP spid="7" grpId="0" animBg="1"/>
      <p:bldP spid="7" grpId="1" animBg="1"/>
      <p:bldP spid="40" grpId="0" animBg="1"/>
      <p:bldP spid="4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noAutofit/>
          </a:bodyPr>
          <a:lstStyle/>
          <a:p>
            <a:r>
              <a:rPr lang="en-US" sz="3137" dirty="0"/>
              <a:t>Provisioning and deployment of constituent microservices</a:t>
            </a:r>
          </a:p>
          <a:p>
            <a:r>
              <a:rPr lang="en-US" sz="3137" dirty="0"/>
              <a:t>Upgrade microservices without loss of availability</a:t>
            </a:r>
          </a:p>
          <a:p>
            <a:r>
              <a:rPr lang="en-US" sz="3137" dirty="0"/>
              <a:t>Monitor microservices </a:t>
            </a:r>
          </a:p>
          <a:p>
            <a:r>
              <a:rPr lang="en-US" sz="3137" dirty="0"/>
              <a:t>Interface with machine management layer for </a:t>
            </a:r>
            <a:r>
              <a:rPr lang="en-US" sz="3137" dirty="0" err="1"/>
              <a:t>autoscale</a:t>
            </a:r>
            <a:r>
              <a:rPr lang="en-US" sz="3137" dirty="0"/>
              <a:t> and initiating reboot, reimage, and repair actions</a:t>
            </a:r>
          </a:p>
          <a:p>
            <a:r>
              <a:rPr lang="en-US" sz="3137" dirty="0"/>
              <a:t>Provide operational insight into aggregate utilization – inventory, performance counters/metrics, etc. – for capacity planning</a:t>
            </a:r>
          </a:p>
        </p:txBody>
      </p:sp>
      <p:sp>
        <p:nvSpPr>
          <p:cNvPr id="3" name="Title 2"/>
          <p:cNvSpPr>
            <a:spLocks noGrp="1"/>
          </p:cNvSpPr>
          <p:nvPr>
            <p:ph type="title"/>
          </p:nvPr>
        </p:nvSpPr>
        <p:spPr/>
        <p:txBody>
          <a:bodyPr>
            <a:normAutofit/>
          </a:bodyPr>
          <a:lstStyle/>
          <a:p>
            <a:r>
              <a:rPr lang="en-US" dirty="0" smtClean="0"/>
              <a:t>Application Lifecycle Management</a:t>
            </a:r>
            <a:endParaRPr lang="en-US" dirty="0"/>
          </a:p>
        </p:txBody>
      </p:sp>
    </p:spTree>
    <p:extLst>
      <p:ext uri="{BB962C8B-B14F-4D97-AF65-F5344CB8AC3E}">
        <p14:creationId xmlns:p14="http://schemas.microsoft.com/office/powerpoint/2010/main" val="791284804"/>
      </p:ext>
    </p:extLst>
  </p:cSld>
  <p:clrMapOvr>
    <a:masterClrMapping/>
  </p:clrMapOvr>
  <p:transition advTm="8171">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4"/>
          <a:stretch>
            <a:fillRect/>
          </a:stretch>
        </p:blipFill>
        <p:spPr>
          <a:xfrm>
            <a:off x="66400" y="2463407"/>
            <a:ext cx="2728420" cy="3054280"/>
          </a:xfrm>
          <a:prstGeom prst="rect">
            <a:avLst/>
          </a:prstGeom>
        </p:spPr>
      </p:pic>
      <p:grpSp>
        <p:nvGrpSpPr>
          <p:cNvPr id="3" name="Group 2"/>
          <p:cNvGrpSpPr/>
          <p:nvPr/>
        </p:nvGrpSpPr>
        <p:grpSpPr>
          <a:xfrm>
            <a:off x="4439469" y="-81997"/>
            <a:ext cx="7644750" cy="7242988"/>
            <a:chOff x="2880909" y="-554108"/>
            <a:chExt cx="9458971" cy="8775770"/>
          </a:xfrm>
        </p:grpSpPr>
        <p:grpSp>
          <p:nvGrpSpPr>
            <p:cNvPr id="2" name="Group 1"/>
            <p:cNvGrpSpPr/>
            <p:nvPr/>
          </p:nvGrpSpPr>
          <p:grpSpPr>
            <a:xfrm>
              <a:off x="2880909" y="1058863"/>
              <a:ext cx="9458971" cy="5549828"/>
              <a:chOff x="2880909" y="1058863"/>
              <a:chExt cx="9458971" cy="5549828"/>
            </a:xfrm>
          </p:grpSpPr>
          <p:sp>
            <p:nvSpPr>
              <p:cNvPr id="14" name="Oval 13"/>
              <p:cNvSpPr/>
              <p:nvPr/>
            </p:nvSpPr>
            <p:spPr bwMode="auto">
              <a:xfrm>
                <a:off x="3756544" y="1477963"/>
                <a:ext cx="7162800" cy="4800599"/>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80909" y="1058863"/>
                <a:ext cx="3326213" cy="3505200"/>
              </a:xfrm>
              <a:prstGeom prst="rect">
                <a:avLst/>
              </a:prstGeom>
            </p:spPr>
          </p:pic>
          <p:pic>
            <p:nvPicPr>
              <p:cNvPr id="10" name="Picture 9"/>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21242" y="3027159"/>
                <a:ext cx="3326213" cy="3505200"/>
              </a:xfrm>
              <a:prstGeom prst="rect">
                <a:avLst/>
              </a:prstGeom>
            </p:spPr>
          </p:pic>
          <p:pic>
            <p:nvPicPr>
              <p:cNvPr id="12" name="Picture 11"/>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64012" y="1058863"/>
                <a:ext cx="3326213" cy="3505200"/>
              </a:xfrm>
              <a:prstGeom prst="rect">
                <a:avLst/>
              </a:prstGeom>
            </p:spPr>
          </p:pic>
          <p:pic>
            <p:nvPicPr>
              <p:cNvPr id="13" name="Picture 12"/>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013667" y="3103491"/>
                <a:ext cx="3326213" cy="3505200"/>
              </a:xfrm>
              <a:prstGeom prst="rect">
                <a:avLst/>
              </a:prstGeom>
            </p:spPr>
          </p:pic>
        </p:grpSp>
        <p:pic>
          <p:nvPicPr>
            <p:cNvPr id="9" name="Picture 8"/>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66534" y="-554108"/>
              <a:ext cx="3326213" cy="3505200"/>
            </a:xfrm>
            <a:prstGeom prst="rect">
              <a:avLst/>
            </a:prstGeom>
          </p:spPr>
        </p:pic>
        <p:pic>
          <p:nvPicPr>
            <p:cNvPr id="11" name="Picture 1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51501" y="4716462"/>
              <a:ext cx="3326213" cy="3505200"/>
            </a:xfrm>
            <a:prstGeom prst="rect">
              <a:avLst/>
            </a:prstGeom>
          </p:spPr>
        </p:pic>
      </p:grpSp>
      <p:sp>
        <p:nvSpPr>
          <p:cNvPr id="19" name="Hexagon 18"/>
          <p:cNvSpPr/>
          <p:nvPr/>
        </p:nvSpPr>
        <p:spPr bwMode="auto">
          <a:xfrm>
            <a:off x="7025023" y="1032498"/>
            <a:ext cx="383138" cy="31868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p:cNvSpPr/>
          <p:nvPr/>
        </p:nvSpPr>
        <p:spPr bwMode="auto">
          <a:xfrm>
            <a:off x="2117168" y="4703274"/>
            <a:ext cx="383138" cy="31868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7" name="Hexagon 36"/>
          <p:cNvSpPr/>
          <p:nvPr/>
        </p:nvSpPr>
        <p:spPr bwMode="auto">
          <a:xfrm>
            <a:off x="2162379" y="3802510"/>
            <a:ext cx="383138" cy="31868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8" name="Hexagon 37"/>
          <p:cNvSpPr/>
          <p:nvPr/>
        </p:nvSpPr>
        <p:spPr bwMode="auto">
          <a:xfrm>
            <a:off x="7008878" y="5397933"/>
            <a:ext cx="383138" cy="31868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2" name="Title 2"/>
          <p:cNvSpPr>
            <a:spLocks noGrp="1"/>
          </p:cNvSpPr>
          <p:nvPr>
            <p:ph type="title"/>
          </p:nvPr>
        </p:nvSpPr>
        <p:spPr>
          <a:xfrm>
            <a:off x="119835" y="84211"/>
            <a:ext cx="11655840" cy="899537"/>
          </a:xfrm>
        </p:spPr>
        <p:txBody>
          <a:bodyPr/>
          <a:lstStyle/>
          <a:p>
            <a:r>
              <a:rPr lang="en-US" dirty="0"/>
              <a:t>Upgrading Services with zero downtime</a:t>
            </a:r>
          </a:p>
        </p:txBody>
      </p:sp>
      <p:sp>
        <p:nvSpPr>
          <p:cNvPr id="43" name="TextBox 42"/>
          <p:cNvSpPr txBox="1"/>
          <p:nvPr/>
        </p:nvSpPr>
        <p:spPr>
          <a:xfrm>
            <a:off x="167890" y="1475820"/>
            <a:ext cx="2025982" cy="94138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Application Package</a:t>
            </a:r>
          </a:p>
        </p:txBody>
      </p:sp>
      <p:sp>
        <p:nvSpPr>
          <p:cNvPr id="23" name="Hexagon 22"/>
          <p:cNvSpPr/>
          <p:nvPr/>
        </p:nvSpPr>
        <p:spPr bwMode="auto">
          <a:xfrm>
            <a:off x="1447818" y="3805767"/>
            <a:ext cx="383138" cy="3186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9" name="Hexagon 28"/>
          <p:cNvSpPr/>
          <p:nvPr/>
        </p:nvSpPr>
        <p:spPr bwMode="auto">
          <a:xfrm>
            <a:off x="7533038" y="5408083"/>
            <a:ext cx="383138" cy="3186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3" name="Hexagon 32"/>
          <p:cNvSpPr/>
          <p:nvPr/>
        </p:nvSpPr>
        <p:spPr bwMode="auto">
          <a:xfrm>
            <a:off x="5142319" y="2356402"/>
            <a:ext cx="383138" cy="3186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6" name="Hexagon 35"/>
          <p:cNvSpPr/>
          <p:nvPr/>
        </p:nvSpPr>
        <p:spPr bwMode="auto">
          <a:xfrm>
            <a:off x="7580414" y="1026119"/>
            <a:ext cx="383138" cy="3186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6" name="Hexagon 45"/>
          <p:cNvSpPr/>
          <p:nvPr/>
        </p:nvSpPr>
        <p:spPr bwMode="auto">
          <a:xfrm>
            <a:off x="1447818" y="4704902"/>
            <a:ext cx="383138" cy="31868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1" name="Hexagon 50"/>
          <p:cNvSpPr/>
          <p:nvPr/>
        </p:nvSpPr>
        <p:spPr bwMode="auto">
          <a:xfrm>
            <a:off x="4617482" y="2356402"/>
            <a:ext cx="357988" cy="305492"/>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52"/>
          <p:cNvGrpSpPr/>
          <p:nvPr/>
        </p:nvGrpSpPr>
        <p:grpSpPr>
          <a:xfrm>
            <a:off x="9532469" y="3940929"/>
            <a:ext cx="383138" cy="506901"/>
            <a:chOff x="913929" y="2513723"/>
            <a:chExt cx="390821" cy="517065"/>
          </a:xfrm>
        </p:grpSpPr>
        <p:sp>
          <p:nvSpPr>
            <p:cNvPr id="54" name="Hexagon 53"/>
            <p:cNvSpPr/>
            <p:nvPr/>
          </p:nvSpPr>
          <p:spPr bwMode="auto">
            <a:xfrm>
              <a:off x="913929" y="2609719"/>
              <a:ext cx="390821" cy="32507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endParaRPr lang="en-US" sz="1568" dirty="0">
                <a:gradFill>
                  <a:gsLst>
                    <a:gs pos="2917">
                      <a:srgbClr val="FFFFFF"/>
                    </a:gs>
                    <a:gs pos="30000">
                      <a:srgbClr val="FFFFFF"/>
                    </a:gs>
                  </a:gsLst>
                  <a:lin ang="5400000" scaled="0"/>
                </a:gradFill>
              </a:endParaRPr>
            </a:p>
          </p:txBody>
        </p:sp>
      </p:grpSp>
      <p:sp>
        <p:nvSpPr>
          <p:cNvPr id="57" name="Hexagon 56"/>
          <p:cNvSpPr/>
          <p:nvPr/>
        </p:nvSpPr>
        <p:spPr bwMode="auto">
          <a:xfrm>
            <a:off x="9550931" y="2343210"/>
            <a:ext cx="383138" cy="31868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p:cNvSpPr txBox="1"/>
          <p:nvPr/>
        </p:nvSpPr>
        <p:spPr>
          <a:xfrm>
            <a:off x="5796443" y="2195215"/>
            <a:ext cx="1278251" cy="534056"/>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rgbClr val="FFFFFF"/>
                    </a:gs>
                    <a:gs pos="30000">
                      <a:srgbClr val="FFFFFF"/>
                    </a:gs>
                  </a:gsLst>
                  <a:lin ang="5400000" scaled="0"/>
                </a:gradFill>
              </a:rPr>
              <a:t>FD0/UD0</a:t>
            </a:r>
          </a:p>
        </p:txBody>
      </p:sp>
      <p:sp>
        <p:nvSpPr>
          <p:cNvPr id="45" name="TextBox 44"/>
          <p:cNvSpPr txBox="1"/>
          <p:nvPr/>
        </p:nvSpPr>
        <p:spPr>
          <a:xfrm>
            <a:off x="5840034" y="3802564"/>
            <a:ext cx="1278251" cy="534056"/>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rgbClr val="FFFFFF"/>
                    </a:gs>
                    <a:gs pos="30000">
                      <a:srgbClr val="FFFFFF"/>
                    </a:gs>
                  </a:gsLst>
                  <a:lin ang="5400000" scaled="0"/>
                </a:gradFill>
              </a:rPr>
              <a:t>FD0/UD1</a:t>
            </a:r>
          </a:p>
        </p:txBody>
      </p:sp>
      <p:sp>
        <p:nvSpPr>
          <p:cNvPr id="48" name="TextBox 47"/>
          <p:cNvSpPr txBox="1"/>
          <p:nvPr/>
        </p:nvSpPr>
        <p:spPr>
          <a:xfrm>
            <a:off x="8250302" y="880335"/>
            <a:ext cx="1278251" cy="534056"/>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rgbClr val="FFFFFF"/>
                    </a:gs>
                    <a:gs pos="30000">
                      <a:srgbClr val="FFFFFF"/>
                    </a:gs>
                  </a:gsLst>
                  <a:lin ang="5400000" scaled="0"/>
                </a:gradFill>
              </a:rPr>
              <a:t>FD1/UD6</a:t>
            </a:r>
          </a:p>
        </p:txBody>
      </p:sp>
      <p:sp>
        <p:nvSpPr>
          <p:cNvPr id="49" name="TextBox 48"/>
          <p:cNvSpPr txBox="1"/>
          <p:nvPr/>
        </p:nvSpPr>
        <p:spPr>
          <a:xfrm>
            <a:off x="10805198" y="2195215"/>
            <a:ext cx="1278251" cy="534056"/>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rgbClr val="FFFFFF"/>
                    </a:gs>
                    <a:gs pos="30000">
                      <a:srgbClr val="FFFFFF"/>
                    </a:gs>
                  </a:gsLst>
                  <a:lin ang="5400000" scaled="0"/>
                </a:gradFill>
              </a:rPr>
              <a:t>FD1/UD5</a:t>
            </a:r>
          </a:p>
        </p:txBody>
      </p:sp>
      <p:sp>
        <p:nvSpPr>
          <p:cNvPr id="59" name="TextBox 58"/>
          <p:cNvSpPr txBox="1"/>
          <p:nvPr/>
        </p:nvSpPr>
        <p:spPr>
          <a:xfrm>
            <a:off x="10830933" y="3898857"/>
            <a:ext cx="1278251" cy="534056"/>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rgbClr val="FFFFFF"/>
                    </a:gs>
                    <a:gs pos="30000">
                      <a:srgbClr val="FFFFFF"/>
                    </a:gs>
                  </a:gsLst>
                  <a:lin ang="5400000" scaled="0"/>
                </a:gradFill>
              </a:rPr>
              <a:t>FD2/UD4</a:t>
            </a:r>
          </a:p>
        </p:txBody>
      </p:sp>
      <p:sp>
        <p:nvSpPr>
          <p:cNvPr id="60" name="Arc 59"/>
          <p:cNvSpPr/>
          <p:nvPr/>
        </p:nvSpPr>
        <p:spPr>
          <a:xfrm rot="6980875">
            <a:off x="7736927" y="-1306187"/>
            <a:ext cx="2006026" cy="6348977"/>
          </a:xfrm>
          <a:prstGeom prst="arc">
            <a:avLst>
              <a:gd name="adj1" fmla="val 16502728"/>
              <a:gd name="adj2" fmla="val 5435725"/>
            </a:avLst>
          </a:prstGeom>
          <a:ln w="15875">
            <a:solidFill>
              <a:schemeClr val="accent2">
                <a:lumMod val="20000"/>
                <a:lumOff val="80000"/>
              </a:schemeClr>
            </a:solidFill>
            <a:prstDash val="lgDash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rgbClr val="FFFFFF"/>
              </a:solidFill>
            </a:endParaRPr>
          </a:p>
        </p:txBody>
      </p:sp>
      <p:sp>
        <p:nvSpPr>
          <p:cNvPr id="62" name="Arc 61"/>
          <p:cNvSpPr/>
          <p:nvPr/>
        </p:nvSpPr>
        <p:spPr>
          <a:xfrm rot="14597496">
            <a:off x="7547237" y="2228063"/>
            <a:ext cx="2227657" cy="6348977"/>
          </a:xfrm>
          <a:prstGeom prst="arc">
            <a:avLst>
              <a:gd name="adj1" fmla="val 16630267"/>
              <a:gd name="adj2" fmla="val 5066703"/>
            </a:avLst>
          </a:prstGeom>
          <a:ln w="15875">
            <a:solidFill>
              <a:schemeClr val="accent2">
                <a:lumMod val="20000"/>
                <a:lumOff val="80000"/>
              </a:schemeClr>
            </a:solidFill>
            <a:prstDash val="lgDash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rgbClr val="FFFFFF"/>
              </a:solidFill>
            </a:endParaRPr>
          </a:p>
        </p:txBody>
      </p:sp>
      <p:sp>
        <p:nvSpPr>
          <p:cNvPr id="64" name="Arc 63"/>
          <p:cNvSpPr/>
          <p:nvPr/>
        </p:nvSpPr>
        <p:spPr>
          <a:xfrm rot="2128995">
            <a:off x="3859335" y="1623593"/>
            <a:ext cx="3772230" cy="3854439"/>
          </a:xfrm>
          <a:prstGeom prst="arc">
            <a:avLst>
              <a:gd name="adj1" fmla="val 13615535"/>
              <a:gd name="adj2" fmla="val 3790941"/>
            </a:avLst>
          </a:prstGeom>
          <a:ln w="22225">
            <a:solidFill>
              <a:schemeClr val="accent2">
                <a:lumMod val="20000"/>
                <a:lumOff val="80000"/>
              </a:schemeClr>
            </a:solidFill>
            <a:prstDash val="lgDashDot"/>
          </a:ln>
        </p:spPr>
        <p:style>
          <a:lnRef idx="2">
            <a:schemeClr val="dk1"/>
          </a:lnRef>
          <a:fillRef idx="0">
            <a:schemeClr val="dk1"/>
          </a:fillRef>
          <a:effectRef idx="1">
            <a:schemeClr val="dk1"/>
          </a:effectRef>
          <a:fontRef idx="minor">
            <a:schemeClr val="tx1"/>
          </a:fontRef>
        </p:style>
        <p:txBody>
          <a:bodyPr rtlCol="0" anchor="ctr"/>
          <a:lstStyle/>
          <a:p>
            <a:pPr algn="ctr"/>
            <a:endParaRPr lang="en-US" sz="1765">
              <a:solidFill>
                <a:srgbClr val="FF0000"/>
              </a:solidFill>
            </a:endParaRPr>
          </a:p>
        </p:txBody>
      </p:sp>
      <p:sp>
        <p:nvSpPr>
          <p:cNvPr id="65" name="TextBox 64"/>
          <p:cNvSpPr txBox="1"/>
          <p:nvPr/>
        </p:nvSpPr>
        <p:spPr>
          <a:xfrm>
            <a:off x="8307678" y="5216815"/>
            <a:ext cx="1278251" cy="534056"/>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rgbClr val="FFFFFF"/>
                    </a:gs>
                    <a:gs pos="30000">
                      <a:srgbClr val="FFFFFF"/>
                    </a:gs>
                  </a:gsLst>
                  <a:lin ang="5400000" scaled="0"/>
                </a:gradFill>
              </a:rPr>
              <a:t>FD2/UD3</a:t>
            </a:r>
          </a:p>
        </p:txBody>
      </p:sp>
      <p:sp>
        <p:nvSpPr>
          <p:cNvPr id="69" name="Hexagon 68"/>
          <p:cNvSpPr/>
          <p:nvPr/>
        </p:nvSpPr>
        <p:spPr bwMode="auto">
          <a:xfrm>
            <a:off x="1435675" y="4703274"/>
            <a:ext cx="402307" cy="336490"/>
          </a:xfrm>
          <a:prstGeom prst="hexagon">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0" name="Hexagon 69"/>
          <p:cNvSpPr/>
          <p:nvPr/>
        </p:nvSpPr>
        <p:spPr bwMode="auto">
          <a:xfrm>
            <a:off x="1447818" y="4703463"/>
            <a:ext cx="402307" cy="336490"/>
          </a:xfrm>
          <a:prstGeom prst="hexagon">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1" name="Hexagon 70"/>
          <p:cNvSpPr/>
          <p:nvPr/>
        </p:nvSpPr>
        <p:spPr bwMode="auto">
          <a:xfrm>
            <a:off x="1435675" y="4700415"/>
            <a:ext cx="402307" cy="336490"/>
          </a:xfrm>
          <a:prstGeom prst="hexagon">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4" name="Hexagon 73"/>
          <p:cNvSpPr/>
          <p:nvPr/>
        </p:nvSpPr>
        <p:spPr bwMode="auto">
          <a:xfrm>
            <a:off x="1452651" y="4702658"/>
            <a:ext cx="383138" cy="318684"/>
          </a:xfrm>
          <a:prstGeom prst="hexagon">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402914969"/>
      </p:ext>
    </p:extLst>
  </p:cSld>
  <p:clrMapOvr>
    <a:masterClrMapping/>
  </p:clrMapOvr>
  <p:transition advTm="18184">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1" nodeType="clickEffect">
                                  <p:stCondLst>
                                    <p:cond delay="0"/>
                                  </p:stCondLst>
                                  <p:childTnLst>
                                    <p:animMotion origin="layout" path="M 1.205E-6 -9.8956E-7 L 0.25925 -0.34067 " pathEditMode="relative" rAng="0" ptsTypes="AA">
                                      <p:cBhvr>
                                        <p:cTn id="12" dur="2000" fill="hold"/>
                                        <p:tgtEl>
                                          <p:spTgt spid="71"/>
                                        </p:tgtEl>
                                        <p:attrNameLst>
                                          <p:attrName>ppt_x</p:attrName>
                                          <p:attrName>ppt_y</p:attrName>
                                        </p:attrNameLst>
                                      </p:cBhvr>
                                      <p:rCtr x="12956" y="-17045"/>
                                    </p:animMotion>
                                  </p:childTnLst>
                                </p:cTn>
                              </p:par>
                              <p:par>
                                <p:cTn id="13" presetID="1" presetClass="entr" presetSubtype="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1" nodeType="clickEffect">
                                  <p:stCondLst>
                                    <p:cond delay="0"/>
                                  </p:stCondLst>
                                  <p:childTnLst>
                                    <p:animMotion origin="layout" path="M 1.53178E-8 -4.91602E-6 L 0.66403 -0.34453 " pathEditMode="relative" rAng="0" ptsTypes="AA">
                                      <p:cBhvr>
                                        <p:cTn id="18" dur="2000" fill="hold"/>
                                        <p:tgtEl>
                                          <p:spTgt spid="70"/>
                                        </p:tgtEl>
                                        <p:attrNameLst>
                                          <p:attrName>ppt_x</p:attrName>
                                          <p:attrName>ppt_y</p:attrName>
                                        </p:attrNameLst>
                                      </p:cBhvr>
                                      <p:rCtr x="33201" y="-17227"/>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42" presetClass="path" presetSubtype="0" accel="50000" decel="50000" fill="hold" grpId="1" nodeType="withEffect">
                                  <p:stCondLst>
                                    <p:cond delay="0"/>
                                  </p:stCondLst>
                                  <p:childTnLst>
                                    <p:animMotion origin="layout" path="M 1.205E-6 -4.91602E-6 L 0.66454 -0.09736 " pathEditMode="relative" rAng="0" ptsTypes="AA">
                                      <p:cBhvr>
                                        <p:cTn id="24" dur="2000" fill="hold"/>
                                        <p:tgtEl>
                                          <p:spTgt spid="69"/>
                                        </p:tgtEl>
                                        <p:attrNameLst>
                                          <p:attrName>ppt_x</p:attrName>
                                          <p:attrName>ppt_y</p:attrName>
                                        </p:attrNameLst>
                                      </p:cBhvr>
                                      <p:rCtr x="33227" y="-4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9" grpId="1" animBg="1"/>
      <p:bldP spid="70" grpId="0" animBg="1"/>
      <p:bldP spid="70" grpId="1" animBg="1"/>
      <p:bldP spid="71" grpId="0" animBg="1"/>
      <p:bldP spid="71" grpId="1" animBg="1"/>
      <p:bldP spid="7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Testability subsystem</a:t>
            </a:r>
            <a:endParaRPr lang="en-US" dirty="0"/>
          </a:p>
        </p:txBody>
      </p:sp>
      <p:sp>
        <p:nvSpPr>
          <p:cNvPr id="289" name="Hexagon 288"/>
          <p:cNvSpPr/>
          <p:nvPr/>
        </p:nvSpPr>
        <p:spPr>
          <a:xfrm>
            <a:off x="68095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0" name="Hexagon 289"/>
          <p:cNvSpPr/>
          <p:nvPr/>
        </p:nvSpPr>
        <p:spPr>
          <a:xfrm>
            <a:off x="1130949"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1" name="Hexagon 290"/>
          <p:cNvSpPr/>
          <p:nvPr/>
        </p:nvSpPr>
        <p:spPr>
          <a:xfrm>
            <a:off x="158338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2" name="Hexagon 291"/>
          <p:cNvSpPr/>
          <p:nvPr/>
        </p:nvSpPr>
        <p:spPr>
          <a:xfrm>
            <a:off x="2033379"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3" name="Hexagon 292"/>
          <p:cNvSpPr/>
          <p:nvPr/>
        </p:nvSpPr>
        <p:spPr>
          <a:xfrm>
            <a:off x="2486975"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4" name="Hexagon 293"/>
          <p:cNvSpPr/>
          <p:nvPr/>
        </p:nvSpPr>
        <p:spPr>
          <a:xfrm>
            <a:off x="2933372"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5" name="Hexagon 294"/>
          <p:cNvSpPr/>
          <p:nvPr/>
        </p:nvSpPr>
        <p:spPr>
          <a:xfrm>
            <a:off x="3382206"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6" name="Hexagon 295"/>
          <p:cNvSpPr/>
          <p:nvPr/>
        </p:nvSpPr>
        <p:spPr>
          <a:xfrm>
            <a:off x="3841014" y="2119840"/>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7" name="Hexagon 296"/>
          <p:cNvSpPr/>
          <p:nvPr/>
        </p:nvSpPr>
        <p:spPr>
          <a:xfrm>
            <a:off x="4293793"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8" name="Hexagon 297"/>
          <p:cNvSpPr/>
          <p:nvPr/>
        </p:nvSpPr>
        <p:spPr>
          <a:xfrm>
            <a:off x="474379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299" name="Hexagon 298"/>
          <p:cNvSpPr/>
          <p:nvPr/>
        </p:nvSpPr>
        <p:spPr>
          <a:xfrm>
            <a:off x="5196223"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0" name="Hexagon 299"/>
          <p:cNvSpPr/>
          <p:nvPr/>
        </p:nvSpPr>
        <p:spPr>
          <a:xfrm>
            <a:off x="564622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1" name="Hexagon 300"/>
          <p:cNvSpPr/>
          <p:nvPr/>
        </p:nvSpPr>
        <p:spPr>
          <a:xfrm>
            <a:off x="6096217"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2" name="Hexagon 301"/>
          <p:cNvSpPr/>
          <p:nvPr/>
        </p:nvSpPr>
        <p:spPr>
          <a:xfrm>
            <a:off x="6549050"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3" name="Hexagon 302"/>
          <p:cNvSpPr/>
          <p:nvPr/>
        </p:nvSpPr>
        <p:spPr>
          <a:xfrm>
            <a:off x="7001484"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4" name="Hexagon 303"/>
          <p:cNvSpPr/>
          <p:nvPr/>
        </p:nvSpPr>
        <p:spPr>
          <a:xfrm>
            <a:off x="7451481" y="2121135"/>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5" name="Hexagon 304"/>
          <p:cNvSpPr/>
          <p:nvPr/>
        </p:nvSpPr>
        <p:spPr>
          <a:xfrm>
            <a:off x="7906652"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6" name="Hexagon 305"/>
          <p:cNvSpPr/>
          <p:nvPr/>
        </p:nvSpPr>
        <p:spPr>
          <a:xfrm>
            <a:off x="8357111"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7" name="Hexagon 306"/>
          <p:cNvSpPr/>
          <p:nvPr/>
        </p:nvSpPr>
        <p:spPr>
          <a:xfrm>
            <a:off x="8801582"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8" name="Hexagon 307"/>
          <p:cNvSpPr/>
          <p:nvPr/>
        </p:nvSpPr>
        <p:spPr>
          <a:xfrm>
            <a:off x="9251579"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09" name="Hexagon 308"/>
          <p:cNvSpPr/>
          <p:nvPr/>
        </p:nvSpPr>
        <p:spPr>
          <a:xfrm>
            <a:off x="9702887"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0" name="Hexagon 309"/>
          <p:cNvSpPr/>
          <p:nvPr/>
        </p:nvSpPr>
        <p:spPr>
          <a:xfrm>
            <a:off x="10155721"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1" name="Hexagon 310"/>
          <p:cNvSpPr/>
          <p:nvPr/>
        </p:nvSpPr>
        <p:spPr>
          <a:xfrm>
            <a:off x="10604555"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2" name="Hexagon 311"/>
          <p:cNvSpPr/>
          <p:nvPr/>
        </p:nvSpPr>
        <p:spPr>
          <a:xfrm>
            <a:off x="11057389" y="2124609"/>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14" name="Rectangle 313"/>
          <p:cNvSpPr/>
          <p:nvPr/>
        </p:nvSpPr>
        <p:spPr>
          <a:xfrm>
            <a:off x="664708" y="2239240"/>
            <a:ext cx="10884543" cy="4298856"/>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endParaRPr>
          </a:p>
        </p:txBody>
      </p:sp>
      <p:sp>
        <p:nvSpPr>
          <p:cNvPr id="315" name="Rectangle 314"/>
          <p:cNvSpPr/>
          <p:nvPr/>
        </p:nvSpPr>
        <p:spPr bwMode="auto">
          <a:xfrm>
            <a:off x="2860625" y="3244189"/>
            <a:ext cx="2100878" cy="12119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Communication</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7" name="Rectangle 316"/>
          <p:cNvSpPr/>
          <p:nvPr/>
        </p:nvSpPr>
        <p:spPr bwMode="auto">
          <a:xfrm>
            <a:off x="741367" y="3238483"/>
            <a:ext cx="2024219" cy="31766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Management</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8" name="Rectangle 317"/>
          <p:cNvSpPr/>
          <p:nvPr/>
        </p:nvSpPr>
        <p:spPr bwMode="auto">
          <a:xfrm>
            <a:off x="5056541" y="3244189"/>
            <a:ext cx="2100878" cy="12119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Reliability</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19" name="Rectangle 318"/>
          <p:cNvSpPr/>
          <p:nvPr/>
        </p:nvSpPr>
        <p:spPr bwMode="auto">
          <a:xfrm>
            <a:off x="7252457" y="3245483"/>
            <a:ext cx="2100878" cy="121068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Hosting</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0" name="Rectangle 319"/>
          <p:cNvSpPr/>
          <p:nvPr/>
        </p:nvSpPr>
        <p:spPr bwMode="auto">
          <a:xfrm>
            <a:off x="9448374" y="3238483"/>
            <a:ext cx="2034338" cy="3176697"/>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Testability</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22" name="Rectangle 321"/>
          <p:cNvSpPr/>
          <p:nvPr/>
        </p:nvSpPr>
        <p:spPr bwMode="auto">
          <a:xfrm>
            <a:off x="2860623" y="4530874"/>
            <a:ext cx="6492713"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Federation </a:t>
            </a:r>
          </a:p>
        </p:txBody>
      </p:sp>
      <p:sp>
        <p:nvSpPr>
          <p:cNvPr id="324" name="Rectangle 323"/>
          <p:cNvSpPr/>
          <p:nvPr/>
        </p:nvSpPr>
        <p:spPr bwMode="auto">
          <a:xfrm>
            <a:off x="2860623" y="5492266"/>
            <a:ext cx="6482902" cy="92291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Transport</a:t>
            </a:r>
          </a:p>
        </p:txBody>
      </p:sp>
      <p:sp>
        <p:nvSpPr>
          <p:cNvPr id="328" name="Freeform 17"/>
          <p:cNvSpPr>
            <a:spLocks noChangeAspect="1" noEditPoints="1"/>
          </p:cNvSpPr>
          <p:nvPr/>
        </p:nvSpPr>
        <p:spPr bwMode="black">
          <a:xfrm>
            <a:off x="3816958" y="3357208"/>
            <a:ext cx="289472" cy="289806"/>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29" name="Freeform 15"/>
          <p:cNvSpPr>
            <a:spLocks noChangeAspect="1" noEditPoints="1"/>
          </p:cNvSpPr>
          <p:nvPr/>
        </p:nvSpPr>
        <p:spPr bwMode="black">
          <a:xfrm>
            <a:off x="8130667" y="3344369"/>
            <a:ext cx="276690" cy="277008"/>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nvGrpSpPr>
          <p:cNvPr id="332" name="Group 331"/>
          <p:cNvGrpSpPr/>
          <p:nvPr/>
        </p:nvGrpSpPr>
        <p:grpSpPr>
          <a:xfrm>
            <a:off x="5959792" y="4594454"/>
            <a:ext cx="291896" cy="293228"/>
            <a:chOff x="513213" y="1516062"/>
            <a:chExt cx="4163327" cy="4158599"/>
          </a:xfrm>
          <a:solidFill>
            <a:schemeClr val="tx1"/>
          </a:solidFill>
        </p:grpSpPr>
        <p:sp>
          <p:nvSpPr>
            <p:cNvPr id="334" name="Oval 333"/>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5" name="Oval 334"/>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6" name="Oval 335"/>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7" name="Oval 336"/>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Oval 337"/>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39" name="Rectangle 338"/>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0" name="Rectangle 339"/>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Rectangle 340"/>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2" name="Rectangle 341"/>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Rectangle 342"/>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4" name="Freeform 9"/>
          <p:cNvSpPr>
            <a:spLocks noChangeAspect="1" noEditPoints="1"/>
          </p:cNvSpPr>
          <p:nvPr/>
        </p:nvSpPr>
        <p:spPr bwMode="black">
          <a:xfrm>
            <a:off x="1536812" y="4382139"/>
            <a:ext cx="316081" cy="2562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345" name="Freeform 139"/>
          <p:cNvSpPr>
            <a:spLocks noChangeAspect="1" noEditPoints="1"/>
          </p:cNvSpPr>
          <p:nvPr/>
        </p:nvSpPr>
        <p:spPr bwMode="black">
          <a:xfrm>
            <a:off x="5990055" y="5569413"/>
            <a:ext cx="233648" cy="28138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347" name="Rectangle 346"/>
          <p:cNvSpPr/>
          <p:nvPr/>
        </p:nvSpPr>
        <p:spPr bwMode="auto">
          <a:xfrm>
            <a:off x="735170" y="2273575"/>
            <a:ext cx="10747541"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Application Programming Models </a:t>
            </a:r>
          </a:p>
        </p:txBody>
      </p:sp>
      <p:sp>
        <p:nvSpPr>
          <p:cNvPr id="348" name="Freeform 5"/>
          <p:cNvSpPr>
            <a:spLocks noEditPoints="1"/>
          </p:cNvSpPr>
          <p:nvPr/>
        </p:nvSpPr>
        <p:spPr bwMode="black">
          <a:xfrm>
            <a:off x="5931806" y="2383171"/>
            <a:ext cx="368501" cy="314952"/>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349" name="Freeform 115"/>
          <p:cNvSpPr>
            <a:spLocks noChangeAspect="1" noEditPoints="1"/>
          </p:cNvSpPr>
          <p:nvPr/>
        </p:nvSpPr>
        <p:spPr bwMode="black">
          <a:xfrm>
            <a:off x="10339897" y="4371285"/>
            <a:ext cx="273402" cy="268520"/>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cxnSp>
        <p:nvCxnSpPr>
          <p:cNvPr id="350" name="Straight Connector 349"/>
          <p:cNvCxnSpPr/>
          <p:nvPr/>
        </p:nvCxnSpPr>
        <p:spPr>
          <a:xfrm>
            <a:off x="1039065" y="1808975"/>
            <a:ext cx="226397" cy="132971"/>
          </a:xfrm>
          <a:prstGeom prst="line">
            <a:avLst/>
          </a:prstGeom>
          <a:noFill/>
          <a:ln w="6350" cap="flat" cmpd="sng" algn="ctr">
            <a:solidFill>
              <a:srgbClr val="5B9BD5"/>
            </a:solidFill>
            <a:prstDash val="solid"/>
            <a:miter lim="800000"/>
          </a:ln>
          <a:effectLst/>
        </p:spPr>
      </p:cxnSp>
      <p:cxnSp>
        <p:nvCxnSpPr>
          <p:cNvPr id="351" name="Straight Connector 350"/>
          <p:cNvCxnSpPr/>
          <p:nvPr/>
        </p:nvCxnSpPr>
        <p:spPr>
          <a:xfrm flipV="1">
            <a:off x="812701" y="1814681"/>
            <a:ext cx="226364" cy="127265"/>
          </a:xfrm>
          <a:prstGeom prst="line">
            <a:avLst/>
          </a:prstGeom>
          <a:noFill/>
          <a:ln w="6350" cap="flat" cmpd="sng" algn="ctr">
            <a:solidFill>
              <a:srgbClr val="5B9BD5"/>
            </a:solidFill>
            <a:prstDash val="solid"/>
            <a:miter lim="800000"/>
          </a:ln>
          <a:effectLst/>
        </p:spPr>
      </p:cxnSp>
      <p:cxnSp>
        <p:nvCxnSpPr>
          <p:cNvPr id="352" name="Straight Connector 351"/>
          <p:cNvCxnSpPr/>
          <p:nvPr/>
        </p:nvCxnSpPr>
        <p:spPr>
          <a:xfrm>
            <a:off x="1489061" y="1808975"/>
            <a:ext cx="226397" cy="132971"/>
          </a:xfrm>
          <a:prstGeom prst="line">
            <a:avLst/>
          </a:prstGeom>
          <a:noFill/>
          <a:ln w="6350" cap="flat" cmpd="sng" algn="ctr">
            <a:solidFill>
              <a:srgbClr val="5B9BD5"/>
            </a:solidFill>
            <a:prstDash val="solid"/>
            <a:miter lim="800000"/>
          </a:ln>
          <a:effectLst/>
        </p:spPr>
      </p:cxnSp>
      <p:cxnSp>
        <p:nvCxnSpPr>
          <p:cNvPr id="353" name="Straight Connector 352"/>
          <p:cNvCxnSpPr/>
          <p:nvPr/>
        </p:nvCxnSpPr>
        <p:spPr>
          <a:xfrm flipV="1">
            <a:off x="1262697" y="1814681"/>
            <a:ext cx="226364" cy="127265"/>
          </a:xfrm>
          <a:prstGeom prst="line">
            <a:avLst/>
          </a:prstGeom>
          <a:noFill/>
          <a:ln w="6350" cap="flat" cmpd="sng" algn="ctr">
            <a:solidFill>
              <a:srgbClr val="5B9BD5"/>
            </a:solidFill>
            <a:prstDash val="solid"/>
            <a:miter lim="800000"/>
          </a:ln>
          <a:effectLst/>
        </p:spPr>
      </p:cxnSp>
      <p:cxnSp>
        <p:nvCxnSpPr>
          <p:cNvPr id="354" name="Straight Connector 353"/>
          <p:cNvCxnSpPr/>
          <p:nvPr/>
        </p:nvCxnSpPr>
        <p:spPr>
          <a:xfrm>
            <a:off x="1941495" y="1808975"/>
            <a:ext cx="226397" cy="132971"/>
          </a:xfrm>
          <a:prstGeom prst="line">
            <a:avLst/>
          </a:prstGeom>
          <a:noFill/>
          <a:ln w="6350" cap="flat" cmpd="sng" algn="ctr">
            <a:solidFill>
              <a:srgbClr val="5B9BD5"/>
            </a:solidFill>
            <a:prstDash val="solid"/>
            <a:miter lim="800000"/>
          </a:ln>
          <a:effectLst/>
        </p:spPr>
      </p:cxnSp>
      <p:cxnSp>
        <p:nvCxnSpPr>
          <p:cNvPr id="355" name="Straight Connector 354"/>
          <p:cNvCxnSpPr/>
          <p:nvPr/>
        </p:nvCxnSpPr>
        <p:spPr>
          <a:xfrm flipV="1">
            <a:off x="1715131" y="1814681"/>
            <a:ext cx="226364" cy="127265"/>
          </a:xfrm>
          <a:prstGeom prst="line">
            <a:avLst/>
          </a:prstGeom>
          <a:noFill/>
          <a:ln w="6350" cap="flat" cmpd="sng" algn="ctr">
            <a:solidFill>
              <a:srgbClr val="5B9BD5"/>
            </a:solidFill>
            <a:prstDash val="solid"/>
            <a:miter lim="800000"/>
          </a:ln>
          <a:effectLst/>
        </p:spPr>
      </p:cxnSp>
      <p:cxnSp>
        <p:nvCxnSpPr>
          <p:cNvPr id="356" name="Straight Connector 355"/>
          <p:cNvCxnSpPr/>
          <p:nvPr/>
        </p:nvCxnSpPr>
        <p:spPr>
          <a:xfrm>
            <a:off x="2391492" y="1808975"/>
            <a:ext cx="226397" cy="132971"/>
          </a:xfrm>
          <a:prstGeom prst="line">
            <a:avLst/>
          </a:prstGeom>
          <a:noFill/>
          <a:ln w="6350" cap="flat" cmpd="sng" algn="ctr">
            <a:solidFill>
              <a:srgbClr val="5B9BD5"/>
            </a:solidFill>
            <a:prstDash val="solid"/>
            <a:miter lim="800000"/>
          </a:ln>
          <a:effectLst/>
        </p:spPr>
      </p:cxnSp>
      <p:cxnSp>
        <p:nvCxnSpPr>
          <p:cNvPr id="357" name="Straight Connector 356"/>
          <p:cNvCxnSpPr/>
          <p:nvPr/>
        </p:nvCxnSpPr>
        <p:spPr>
          <a:xfrm flipV="1">
            <a:off x="2165128" y="1814681"/>
            <a:ext cx="226364" cy="127265"/>
          </a:xfrm>
          <a:prstGeom prst="line">
            <a:avLst/>
          </a:prstGeom>
          <a:noFill/>
          <a:ln w="6350" cap="flat" cmpd="sng" algn="ctr">
            <a:solidFill>
              <a:srgbClr val="5B9BD5"/>
            </a:solidFill>
            <a:prstDash val="solid"/>
            <a:miter lim="800000"/>
          </a:ln>
          <a:effectLst/>
        </p:spPr>
      </p:cxnSp>
      <p:cxnSp>
        <p:nvCxnSpPr>
          <p:cNvPr id="358" name="Straight Connector 357"/>
          <p:cNvCxnSpPr/>
          <p:nvPr/>
        </p:nvCxnSpPr>
        <p:spPr>
          <a:xfrm>
            <a:off x="2837889" y="1808975"/>
            <a:ext cx="226397" cy="132971"/>
          </a:xfrm>
          <a:prstGeom prst="line">
            <a:avLst/>
          </a:prstGeom>
          <a:noFill/>
          <a:ln w="6350" cap="flat" cmpd="sng" algn="ctr">
            <a:solidFill>
              <a:srgbClr val="5B9BD5"/>
            </a:solidFill>
            <a:prstDash val="solid"/>
            <a:miter lim="800000"/>
          </a:ln>
          <a:effectLst/>
        </p:spPr>
      </p:cxnSp>
      <p:cxnSp>
        <p:nvCxnSpPr>
          <p:cNvPr id="359" name="Straight Connector 358"/>
          <p:cNvCxnSpPr/>
          <p:nvPr/>
        </p:nvCxnSpPr>
        <p:spPr>
          <a:xfrm flipV="1">
            <a:off x="2611524" y="1814681"/>
            <a:ext cx="226364" cy="127265"/>
          </a:xfrm>
          <a:prstGeom prst="line">
            <a:avLst/>
          </a:prstGeom>
          <a:noFill/>
          <a:ln w="6350" cap="flat" cmpd="sng" algn="ctr">
            <a:solidFill>
              <a:srgbClr val="5B9BD5"/>
            </a:solidFill>
            <a:prstDash val="solid"/>
            <a:miter lim="800000"/>
          </a:ln>
          <a:effectLst/>
        </p:spPr>
      </p:cxnSp>
      <p:cxnSp>
        <p:nvCxnSpPr>
          <p:cNvPr id="360" name="Straight Connector 359"/>
          <p:cNvCxnSpPr/>
          <p:nvPr/>
        </p:nvCxnSpPr>
        <p:spPr>
          <a:xfrm>
            <a:off x="3287885" y="1808975"/>
            <a:ext cx="226397" cy="132971"/>
          </a:xfrm>
          <a:prstGeom prst="line">
            <a:avLst/>
          </a:prstGeom>
          <a:noFill/>
          <a:ln w="6350" cap="flat" cmpd="sng" algn="ctr">
            <a:solidFill>
              <a:srgbClr val="5B9BD5"/>
            </a:solidFill>
            <a:prstDash val="solid"/>
            <a:miter lim="800000"/>
          </a:ln>
          <a:effectLst/>
        </p:spPr>
      </p:cxnSp>
      <p:cxnSp>
        <p:nvCxnSpPr>
          <p:cNvPr id="361" name="Straight Connector 360"/>
          <p:cNvCxnSpPr/>
          <p:nvPr/>
        </p:nvCxnSpPr>
        <p:spPr>
          <a:xfrm flipV="1">
            <a:off x="3061521" y="1814681"/>
            <a:ext cx="226364" cy="127265"/>
          </a:xfrm>
          <a:prstGeom prst="line">
            <a:avLst/>
          </a:prstGeom>
          <a:noFill/>
          <a:ln w="6350" cap="flat" cmpd="sng" algn="ctr">
            <a:solidFill>
              <a:srgbClr val="5B9BD5"/>
            </a:solidFill>
            <a:prstDash val="solid"/>
            <a:miter lim="800000"/>
          </a:ln>
          <a:effectLst/>
        </p:spPr>
      </p:cxnSp>
      <p:cxnSp>
        <p:nvCxnSpPr>
          <p:cNvPr id="362" name="Straight Connector 361"/>
          <p:cNvCxnSpPr/>
          <p:nvPr/>
        </p:nvCxnSpPr>
        <p:spPr>
          <a:xfrm>
            <a:off x="3740319" y="1808975"/>
            <a:ext cx="226397" cy="132971"/>
          </a:xfrm>
          <a:prstGeom prst="line">
            <a:avLst/>
          </a:prstGeom>
          <a:noFill/>
          <a:ln w="6350" cap="flat" cmpd="sng" algn="ctr">
            <a:solidFill>
              <a:srgbClr val="5B9BD5"/>
            </a:solidFill>
            <a:prstDash val="solid"/>
            <a:miter lim="800000"/>
          </a:ln>
          <a:effectLst/>
        </p:spPr>
      </p:cxnSp>
      <p:cxnSp>
        <p:nvCxnSpPr>
          <p:cNvPr id="363" name="Straight Connector 362"/>
          <p:cNvCxnSpPr/>
          <p:nvPr/>
        </p:nvCxnSpPr>
        <p:spPr>
          <a:xfrm flipV="1">
            <a:off x="3513955" y="1814681"/>
            <a:ext cx="226364" cy="127265"/>
          </a:xfrm>
          <a:prstGeom prst="line">
            <a:avLst/>
          </a:prstGeom>
          <a:noFill/>
          <a:ln w="6350" cap="flat" cmpd="sng" algn="ctr">
            <a:solidFill>
              <a:srgbClr val="5B9BD5"/>
            </a:solidFill>
            <a:prstDash val="solid"/>
            <a:miter lim="800000"/>
          </a:ln>
          <a:effectLst/>
        </p:spPr>
      </p:cxnSp>
      <p:cxnSp>
        <p:nvCxnSpPr>
          <p:cNvPr id="364" name="Straight Connector 363"/>
          <p:cNvCxnSpPr/>
          <p:nvPr/>
        </p:nvCxnSpPr>
        <p:spPr>
          <a:xfrm>
            <a:off x="4184866" y="1814201"/>
            <a:ext cx="226397" cy="132971"/>
          </a:xfrm>
          <a:prstGeom prst="line">
            <a:avLst/>
          </a:prstGeom>
          <a:noFill/>
          <a:ln w="6350" cap="flat" cmpd="sng" algn="ctr">
            <a:solidFill>
              <a:srgbClr val="5B9BD5"/>
            </a:solidFill>
            <a:prstDash val="solid"/>
            <a:miter lim="800000"/>
          </a:ln>
          <a:effectLst/>
        </p:spPr>
      </p:cxnSp>
      <p:cxnSp>
        <p:nvCxnSpPr>
          <p:cNvPr id="365" name="Straight Connector 364"/>
          <p:cNvCxnSpPr/>
          <p:nvPr/>
        </p:nvCxnSpPr>
        <p:spPr>
          <a:xfrm flipV="1">
            <a:off x="3968026" y="1814681"/>
            <a:ext cx="226364" cy="127265"/>
          </a:xfrm>
          <a:prstGeom prst="line">
            <a:avLst/>
          </a:prstGeom>
          <a:noFill/>
          <a:ln w="6350" cap="flat" cmpd="sng" algn="ctr">
            <a:solidFill>
              <a:srgbClr val="5B9BD5"/>
            </a:solidFill>
            <a:prstDash val="solid"/>
            <a:miter lim="800000"/>
          </a:ln>
          <a:effectLst/>
        </p:spPr>
      </p:cxnSp>
      <p:cxnSp>
        <p:nvCxnSpPr>
          <p:cNvPr id="366" name="Straight Connector 365"/>
          <p:cNvCxnSpPr/>
          <p:nvPr/>
        </p:nvCxnSpPr>
        <p:spPr>
          <a:xfrm>
            <a:off x="4647169" y="1810270"/>
            <a:ext cx="226397" cy="132971"/>
          </a:xfrm>
          <a:prstGeom prst="line">
            <a:avLst/>
          </a:prstGeom>
          <a:noFill/>
          <a:ln w="6350" cap="flat" cmpd="sng" algn="ctr">
            <a:solidFill>
              <a:srgbClr val="5B9BD5"/>
            </a:solidFill>
            <a:prstDash val="solid"/>
            <a:miter lim="800000"/>
          </a:ln>
          <a:effectLst/>
        </p:spPr>
      </p:cxnSp>
      <p:cxnSp>
        <p:nvCxnSpPr>
          <p:cNvPr id="367" name="Straight Connector 366"/>
          <p:cNvCxnSpPr/>
          <p:nvPr/>
        </p:nvCxnSpPr>
        <p:spPr>
          <a:xfrm flipV="1">
            <a:off x="4420805" y="1815976"/>
            <a:ext cx="226364" cy="127265"/>
          </a:xfrm>
          <a:prstGeom prst="line">
            <a:avLst/>
          </a:prstGeom>
          <a:noFill/>
          <a:ln w="6350" cap="flat" cmpd="sng" algn="ctr">
            <a:solidFill>
              <a:srgbClr val="5B9BD5"/>
            </a:solidFill>
            <a:prstDash val="solid"/>
            <a:miter lim="800000"/>
          </a:ln>
          <a:effectLst/>
        </p:spPr>
      </p:cxnSp>
      <p:cxnSp>
        <p:nvCxnSpPr>
          <p:cNvPr id="368" name="Straight Connector 367"/>
          <p:cNvCxnSpPr/>
          <p:nvPr/>
        </p:nvCxnSpPr>
        <p:spPr>
          <a:xfrm>
            <a:off x="5097165" y="1810270"/>
            <a:ext cx="226397" cy="132971"/>
          </a:xfrm>
          <a:prstGeom prst="line">
            <a:avLst/>
          </a:prstGeom>
          <a:noFill/>
          <a:ln w="6350" cap="flat" cmpd="sng" algn="ctr">
            <a:solidFill>
              <a:srgbClr val="5B9BD5"/>
            </a:solidFill>
            <a:prstDash val="solid"/>
            <a:miter lim="800000"/>
          </a:ln>
          <a:effectLst/>
        </p:spPr>
      </p:cxnSp>
      <p:cxnSp>
        <p:nvCxnSpPr>
          <p:cNvPr id="369" name="Straight Connector 368"/>
          <p:cNvCxnSpPr/>
          <p:nvPr/>
        </p:nvCxnSpPr>
        <p:spPr>
          <a:xfrm flipV="1">
            <a:off x="4870801" y="1815976"/>
            <a:ext cx="226364" cy="127265"/>
          </a:xfrm>
          <a:prstGeom prst="line">
            <a:avLst/>
          </a:prstGeom>
          <a:noFill/>
          <a:ln w="6350" cap="flat" cmpd="sng" algn="ctr">
            <a:solidFill>
              <a:srgbClr val="5B9BD5"/>
            </a:solidFill>
            <a:prstDash val="solid"/>
            <a:miter lim="800000"/>
          </a:ln>
          <a:effectLst/>
        </p:spPr>
      </p:cxnSp>
      <p:cxnSp>
        <p:nvCxnSpPr>
          <p:cNvPr id="370" name="Straight Connector 369"/>
          <p:cNvCxnSpPr/>
          <p:nvPr/>
        </p:nvCxnSpPr>
        <p:spPr>
          <a:xfrm>
            <a:off x="5545525" y="1810270"/>
            <a:ext cx="226397" cy="132971"/>
          </a:xfrm>
          <a:prstGeom prst="line">
            <a:avLst/>
          </a:prstGeom>
          <a:noFill/>
          <a:ln w="6350" cap="flat" cmpd="sng" algn="ctr">
            <a:solidFill>
              <a:srgbClr val="5B9BD5"/>
            </a:solidFill>
            <a:prstDash val="solid"/>
            <a:miter lim="800000"/>
          </a:ln>
          <a:effectLst/>
        </p:spPr>
      </p:cxnSp>
      <p:cxnSp>
        <p:nvCxnSpPr>
          <p:cNvPr id="371" name="Straight Connector 370"/>
          <p:cNvCxnSpPr/>
          <p:nvPr/>
        </p:nvCxnSpPr>
        <p:spPr>
          <a:xfrm flipV="1">
            <a:off x="5323235" y="1815976"/>
            <a:ext cx="226364" cy="127265"/>
          </a:xfrm>
          <a:prstGeom prst="line">
            <a:avLst/>
          </a:prstGeom>
          <a:noFill/>
          <a:ln w="6350" cap="flat" cmpd="sng" algn="ctr">
            <a:solidFill>
              <a:srgbClr val="5B9BD5"/>
            </a:solidFill>
            <a:prstDash val="solid"/>
            <a:miter lim="800000"/>
          </a:ln>
          <a:effectLst/>
        </p:spPr>
      </p:cxnSp>
      <p:cxnSp>
        <p:nvCxnSpPr>
          <p:cNvPr id="372" name="Straight Connector 371"/>
          <p:cNvCxnSpPr/>
          <p:nvPr/>
        </p:nvCxnSpPr>
        <p:spPr>
          <a:xfrm>
            <a:off x="6000070" y="1810270"/>
            <a:ext cx="226397" cy="132971"/>
          </a:xfrm>
          <a:prstGeom prst="line">
            <a:avLst/>
          </a:prstGeom>
          <a:noFill/>
          <a:ln w="6350" cap="flat" cmpd="sng" algn="ctr">
            <a:solidFill>
              <a:srgbClr val="5B9BD5"/>
            </a:solidFill>
            <a:prstDash val="solid"/>
            <a:miter lim="800000"/>
          </a:ln>
          <a:effectLst/>
        </p:spPr>
      </p:cxnSp>
      <p:cxnSp>
        <p:nvCxnSpPr>
          <p:cNvPr id="373" name="Straight Connector 372"/>
          <p:cNvCxnSpPr/>
          <p:nvPr/>
        </p:nvCxnSpPr>
        <p:spPr>
          <a:xfrm flipV="1">
            <a:off x="5773706" y="1815976"/>
            <a:ext cx="226364" cy="127265"/>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6450067" y="1810270"/>
            <a:ext cx="226397" cy="132971"/>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flipV="1">
            <a:off x="6223703" y="1815976"/>
            <a:ext cx="226364" cy="127265"/>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6904138" y="1810270"/>
            <a:ext cx="226397" cy="132971"/>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V="1">
            <a:off x="6677774" y="1815976"/>
            <a:ext cx="226364" cy="127265"/>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7360171" y="1810270"/>
            <a:ext cx="226397" cy="132971"/>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7130207" y="1815976"/>
            <a:ext cx="226364" cy="127265"/>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a:off x="7806568" y="1810270"/>
            <a:ext cx="226397" cy="132971"/>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flipV="1">
            <a:off x="7583804" y="1815976"/>
            <a:ext cx="226364" cy="127265"/>
          </a:xfrm>
          <a:prstGeom prst="line">
            <a:avLst/>
          </a:prstGeom>
          <a:noFill/>
          <a:ln w="6350" cap="flat" cmpd="sng" algn="ctr">
            <a:solidFill>
              <a:srgbClr val="5B9BD5"/>
            </a:solidFill>
            <a:prstDash val="solid"/>
            <a:miter lim="800000"/>
          </a:ln>
          <a:effectLst/>
        </p:spPr>
      </p:cxnSp>
      <p:cxnSp>
        <p:nvCxnSpPr>
          <p:cNvPr id="382" name="Straight Connector 381"/>
          <p:cNvCxnSpPr/>
          <p:nvPr/>
        </p:nvCxnSpPr>
        <p:spPr>
          <a:xfrm>
            <a:off x="8261739" y="1813745"/>
            <a:ext cx="226397" cy="132971"/>
          </a:xfrm>
          <a:prstGeom prst="line">
            <a:avLst/>
          </a:prstGeom>
          <a:noFill/>
          <a:ln w="6350" cap="flat" cmpd="sng" algn="ctr">
            <a:solidFill>
              <a:srgbClr val="5B9BD5"/>
            </a:solidFill>
            <a:prstDash val="solid"/>
            <a:miter lim="800000"/>
          </a:ln>
          <a:effectLst/>
        </p:spPr>
      </p:cxnSp>
      <p:cxnSp>
        <p:nvCxnSpPr>
          <p:cNvPr id="383" name="Straight Connector 382"/>
          <p:cNvCxnSpPr/>
          <p:nvPr/>
        </p:nvCxnSpPr>
        <p:spPr>
          <a:xfrm flipV="1">
            <a:off x="8035375" y="1819450"/>
            <a:ext cx="226364" cy="127265"/>
          </a:xfrm>
          <a:prstGeom prst="line">
            <a:avLst/>
          </a:prstGeom>
          <a:noFill/>
          <a:ln w="6350" cap="flat" cmpd="sng" algn="ctr">
            <a:solidFill>
              <a:srgbClr val="5B9BD5"/>
            </a:solidFill>
            <a:prstDash val="solid"/>
            <a:miter lim="800000"/>
          </a:ln>
          <a:effectLst/>
        </p:spPr>
      </p:cxnSp>
      <p:cxnSp>
        <p:nvCxnSpPr>
          <p:cNvPr id="384" name="Straight Connector 383"/>
          <p:cNvCxnSpPr/>
          <p:nvPr/>
        </p:nvCxnSpPr>
        <p:spPr>
          <a:xfrm>
            <a:off x="8708136" y="1813745"/>
            <a:ext cx="226397" cy="132971"/>
          </a:xfrm>
          <a:prstGeom prst="line">
            <a:avLst/>
          </a:prstGeom>
          <a:noFill/>
          <a:ln w="6350" cap="flat" cmpd="sng" algn="ctr">
            <a:solidFill>
              <a:srgbClr val="5B9BD5"/>
            </a:solidFill>
            <a:prstDash val="solid"/>
            <a:miter lim="800000"/>
          </a:ln>
          <a:effectLst/>
        </p:spPr>
      </p:cxnSp>
      <p:cxnSp>
        <p:nvCxnSpPr>
          <p:cNvPr id="385" name="Straight Connector 384"/>
          <p:cNvCxnSpPr/>
          <p:nvPr/>
        </p:nvCxnSpPr>
        <p:spPr>
          <a:xfrm flipV="1">
            <a:off x="8485372" y="1819450"/>
            <a:ext cx="226364" cy="127265"/>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9144747" y="1813745"/>
            <a:ext cx="226397" cy="132971"/>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flipV="1">
            <a:off x="8934206" y="1819450"/>
            <a:ext cx="226364" cy="127265"/>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9604316" y="1813745"/>
            <a:ext cx="226397" cy="132971"/>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V="1">
            <a:off x="9377952" y="1819450"/>
            <a:ext cx="226364" cy="127265"/>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0054312" y="1813745"/>
            <a:ext cx="226397" cy="132971"/>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9827948" y="1819450"/>
            <a:ext cx="226364" cy="127265"/>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a:off x="10508383" y="1813745"/>
            <a:ext cx="226397" cy="132971"/>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flipV="1">
            <a:off x="10282019" y="1819450"/>
            <a:ext cx="226364" cy="127265"/>
          </a:xfrm>
          <a:prstGeom prst="line">
            <a:avLst/>
          </a:prstGeom>
          <a:noFill/>
          <a:ln w="6350" cap="flat" cmpd="sng" algn="ctr">
            <a:solidFill>
              <a:srgbClr val="5B9BD5"/>
            </a:solidFill>
            <a:prstDash val="solid"/>
            <a:miter lim="800000"/>
          </a:ln>
          <a:effectLst/>
        </p:spPr>
      </p:cxnSp>
      <p:cxnSp>
        <p:nvCxnSpPr>
          <p:cNvPr id="394" name="Straight Connector 393"/>
          <p:cNvCxnSpPr/>
          <p:nvPr/>
        </p:nvCxnSpPr>
        <p:spPr>
          <a:xfrm>
            <a:off x="10960817" y="1813745"/>
            <a:ext cx="226397" cy="132971"/>
          </a:xfrm>
          <a:prstGeom prst="line">
            <a:avLst/>
          </a:prstGeom>
          <a:noFill/>
          <a:ln w="6350" cap="flat" cmpd="sng" algn="ctr">
            <a:solidFill>
              <a:srgbClr val="5B9BD5"/>
            </a:solidFill>
            <a:prstDash val="solid"/>
            <a:miter lim="800000"/>
          </a:ln>
          <a:effectLst/>
        </p:spPr>
      </p:cxnSp>
      <p:cxnSp>
        <p:nvCxnSpPr>
          <p:cNvPr id="395" name="Straight Connector 394"/>
          <p:cNvCxnSpPr/>
          <p:nvPr/>
        </p:nvCxnSpPr>
        <p:spPr>
          <a:xfrm flipV="1">
            <a:off x="10734453" y="1819450"/>
            <a:ext cx="226364" cy="127265"/>
          </a:xfrm>
          <a:prstGeom prst="line">
            <a:avLst/>
          </a:prstGeom>
          <a:noFill/>
          <a:ln w="6350" cap="flat" cmpd="sng" algn="ctr">
            <a:solidFill>
              <a:srgbClr val="5B9BD5"/>
            </a:solidFill>
            <a:prstDash val="solid"/>
            <a:miter lim="800000"/>
          </a:ln>
          <a:effectLst/>
        </p:spPr>
      </p:cxnSp>
      <p:cxnSp>
        <p:nvCxnSpPr>
          <p:cNvPr id="396" name="Straight Connector 395"/>
          <p:cNvCxnSpPr/>
          <p:nvPr/>
        </p:nvCxnSpPr>
        <p:spPr>
          <a:xfrm flipV="1">
            <a:off x="11184449" y="1819450"/>
            <a:ext cx="226364" cy="127265"/>
          </a:xfrm>
          <a:prstGeom prst="line">
            <a:avLst/>
          </a:prstGeom>
          <a:noFill/>
          <a:ln w="6350" cap="flat" cmpd="sng" algn="ctr">
            <a:solidFill>
              <a:srgbClr val="5B9BD5"/>
            </a:solidFill>
            <a:prstDash val="solid"/>
            <a:miter lim="800000"/>
          </a:ln>
          <a:effectLst/>
        </p:spPr>
      </p:cxnSp>
      <p:cxnSp>
        <p:nvCxnSpPr>
          <p:cNvPr id="397" name="Straight Connector 396"/>
          <p:cNvCxnSpPr/>
          <p:nvPr/>
        </p:nvCxnSpPr>
        <p:spPr>
          <a:xfrm>
            <a:off x="8039008" y="1715075"/>
            <a:ext cx="32" cy="263319"/>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9831581" y="1715075"/>
            <a:ext cx="32" cy="263319"/>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0285652" y="1715075"/>
            <a:ext cx="32" cy="263319"/>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816334" y="1705846"/>
            <a:ext cx="32" cy="263319"/>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a:off x="1266331" y="1705846"/>
            <a:ext cx="32" cy="263319"/>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718764" y="1710306"/>
            <a:ext cx="32" cy="26331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a:off x="2168761" y="1710306"/>
            <a:ext cx="32" cy="263319"/>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a:off x="2618758" y="1705846"/>
            <a:ext cx="32" cy="263319"/>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3065154" y="1705846"/>
            <a:ext cx="32" cy="263319"/>
          </a:xfrm>
          <a:prstGeom prst="line">
            <a:avLst/>
          </a:prstGeom>
          <a:noFill/>
          <a:ln w="6350" cap="flat" cmpd="sng" algn="ctr">
            <a:solidFill>
              <a:srgbClr val="5B9BD5"/>
            </a:solidFill>
            <a:prstDash val="solid"/>
            <a:miter lim="800000"/>
          </a:ln>
          <a:effectLst/>
        </p:spPr>
      </p:cxnSp>
      <p:cxnSp>
        <p:nvCxnSpPr>
          <p:cNvPr id="406" name="Straight Connector 405"/>
          <p:cNvCxnSpPr/>
          <p:nvPr/>
        </p:nvCxnSpPr>
        <p:spPr>
          <a:xfrm>
            <a:off x="3517588" y="1705846"/>
            <a:ext cx="32" cy="263319"/>
          </a:xfrm>
          <a:prstGeom prst="line">
            <a:avLst/>
          </a:prstGeom>
          <a:noFill/>
          <a:ln w="6350" cap="flat" cmpd="sng" algn="ctr">
            <a:solidFill>
              <a:srgbClr val="5B9BD5"/>
            </a:solidFill>
            <a:prstDash val="solid"/>
            <a:miter lim="800000"/>
          </a:ln>
          <a:effectLst/>
        </p:spPr>
      </p:cxnSp>
      <p:cxnSp>
        <p:nvCxnSpPr>
          <p:cNvPr id="407" name="Straight Connector 406"/>
          <p:cNvCxnSpPr/>
          <p:nvPr/>
        </p:nvCxnSpPr>
        <p:spPr>
          <a:xfrm>
            <a:off x="3971659" y="1705846"/>
            <a:ext cx="32" cy="263319"/>
          </a:xfrm>
          <a:prstGeom prst="line">
            <a:avLst/>
          </a:prstGeom>
          <a:noFill/>
          <a:ln w="6350" cap="flat" cmpd="sng" algn="ctr">
            <a:solidFill>
              <a:srgbClr val="5B9BD5"/>
            </a:solidFill>
            <a:prstDash val="solid"/>
            <a:miter lim="800000"/>
          </a:ln>
          <a:effectLst/>
        </p:spPr>
      </p:cxnSp>
      <p:cxnSp>
        <p:nvCxnSpPr>
          <p:cNvPr id="408" name="Straight Connector 407"/>
          <p:cNvCxnSpPr/>
          <p:nvPr/>
        </p:nvCxnSpPr>
        <p:spPr>
          <a:xfrm>
            <a:off x="4424438" y="1707141"/>
            <a:ext cx="32" cy="263319"/>
          </a:xfrm>
          <a:prstGeom prst="line">
            <a:avLst/>
          </a:prstGeom>
          <a:noFill/>
          <a:ln w="6350" cap="flat" cmpd="sng" algn="ctr">
            <a:solidFill>
              <a:srgbClr val="5B9BD5"/>
            </a:solidFill>
            <a:prstDash val="solid"/>
            <a:miter lim="800000"/>
          </a:ln>
          <a:effectLst/>
        </p:spPr>
      </p:cxnSp>
      <p:cxnSp>
        <p:nvCxnSpPr>
          <p:cNvPr id="409" name="Straight Connector 408"/>
          <p:cNvCxnSpPr/>
          <p:nvPr/>
        </p:nvCxnSpPr>
        <p:spPr>
          <a:xfrm>
            <a:off x="4874435" y="1707141"/>
            <a:ext cx="32" cy="263319"/>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5326868" y="1707141"/>
            <a:ext cx="32" cy="263319"/>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5777339" y="1707141"/>
            <a:ext cx="32" cy="263319"/>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6227336" y="1707141"/>
            <a:ext cx="32" cy="263319"/>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a:off x="6689556" y="1707141"/>
            <a:ext cx="32" cy="263319"/>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7133841" y="1707141"/>
            <a:ext cx="32" cy="26331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a:off x="7587437" y="1707141"/>
            <a:ext cx="32" cy="263319"/>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a:off x="8489005" y="1710616"/>
            <a:ext cx="32" cy="263319"/>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8937839" y="1710616"/>
            <a:ext cx="32" cy="263319"/>
          </a:xfrm>
          <a:prstGeom prst="line">
            <a:avLst/>
          </a:prstGeom>
          <a:noFill/>
          <a:ln w="6350" cap="flat" cmpd="sng" algn="ctr">
            <a:solidFill>
              <a:srgbClr val="5B9BD5"/>
            </a:solidFill>
            <a:prstDash val="solid"/>
            <a:miter lim="800000"/>
          </a:ln>
          <a:effectLst/>
        </p:spPr>
      </p:cxnSp>
      <p:cxnSp>
        <p:nvCxnSpPr>
          <p:cNvPr id="418" name="Straight Connector 417"/>
          <p:cNvCxnSpPr/>
          <p:nvPr/>
        </p:nvCxnSpPr>
        <p:spPr>
          <a:xfrm>
            <a:off x="9381585" y="1710616"/>
            <a:ext cx="32" cy="263319"/>
          </a:xfrm>
          <a:prstGeom prst="line">
            <a:avLst/>
          </a:prstGeom>
          <a:noFill/>
          <a:ln w="6350" cap="flat" cmpd="sng" algn="ctr">
            <a:solidFill>
              <a:srgbClr val="5B9BD5"/>
            </a:solidFill>
            <a:prstDash val="solid"/>
            <a:miter lim="800000"/>
          </a:ln>
          <a:effectLst/>
        </p:spPr>
      </p:cxnSp>
      <p:cxnSp>
        <p:nvCxnSpPr>
          <p:cNvPr id="419" name="Straight Connector 418"/>
          <p:cNvCxnSpPr/>
          <p:nvPr/>
        </p:nvCxnSpPr>
        <p:spPr>
          <a:xfrm>
            <a:off x="10738086" y="1710616"/>
            <a:ext cx="32" cy="263319"/>
          </a:xfrm>
          <a:prstGeom prst="line">
            <a:avLst/>
          </a:prstGeom>
          <a:noFill/>
          <a:ln w="6350" cap="flat" cmpd="sng" algn="ctr">
            <a:solidFill>
              <a:srgbClr val="5B9BD5"/>
            </a:solidFill>
            <a:prstDash val="solid"/>
            <a:miter lim="800000"/>
          </a:ln>
          <a:effectLst/>
        </p:spPr>
      </p:cxnSp>
      <p:cxnSp>
        <p:nvCxnSpPr>
          <p:cNvPr id="420" name="Straight Connector 419"/>
          <p:cNvCxnSpPr/>
          <p:nvPr/>
        </p:nvCxnSpPr>
        <p:spPr>
          <a:xfrm>
            <a:off x="11188083" y="1710616"/>
            <a:ext cx="32" cy="263319"/>
          </a:xfrm>
          <a:prstGeom prst="line">
            <a:avLst/>
          </a:prstGeom>
          <a:noFill/>
          <a:ln w="6350" cap="flat" cmpd="sng" algn="ctr">
            <a:solidFill>
              <a:srgbClr val="5B9BD5"/>
            </a:solidFill>
            <a:prstDash val="solid"/>
            <a:miter lim="800000"/>
          </a:ln>
          <a:effectLst/>
        </p:spPr>
      </p:cxnSp>
      <p:cxnSp>
        <p:nvCxnSpPr>
          <p:cNvPr id="421" name="Straight Connector 420"/>
          <p:cNvCxnSpPr/>
          <p:nvPr/>
        </p:nvCxnSpPr>
        <p:spPr>
          <a:xfrm>
            <a:off x="7587454" y="1948947"/>
            <a:ext cx="226397" cy="132971"/>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flipH="1">
            <a:off x="7806568" y="1948947"/>
            <a:ext cx="226397" cy="132971"/>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8039025" y="1952422"/>
            <a:ext cx="226397" cy="132971"/>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flipH="1">
            <a:off x="8261739" y="1952422"/>
            <a:ext cx="226397" cy="132971"/>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a:off x="8489022" y="1952422"/>
            <a:ext cx="226397" cy="132971"/>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flipH="1">
            <a:off x="8708136" y="1952422"/>
            <a:ext cx="226397" cy="132971"/>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a:off x="8937856" y="1952422"/>
            <a:ext cx="226397" cy="132971"/>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H="1">
            <a:off x="9144747" y="1952422"/>
            <a:ext cx="226397" cy="132971"/>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9381601" y="1952422"/>
            <a:ext cx="226397" cy="132971"/>
          </a:xfrm>
          <a:prstGeom prst="line">
            <a:avLst/>
          </a:prstGeom>
          <a:noFill/>
          <a:ln w="6350" cap="flat" cmpd="sng" algn="ctr">
            <a:solidFill>
              <a:srgbClr val="5B9BD5"/>
            </a:solidFill>
            <a:prstDash val="solid"/>
            <a:miter lim="800000"/>
          </a:ln>
          <a:effectLst/>
        </p:spPr>
      </p:cxnSp>
      <p:cxnSp>
        <p:nvCxnSpPr>
          <p:cNvPr id="430" name="Straight Connector 429"/>
          <p:cNvCxnSpPr/>
          <p:nvPr/>
        </p:nvCxnSpPr>
        <p:spPr>
          <a:xfrm flipH="1">
            <a:off x="9604316" y="1952422"/>
            <a:ext cx="226397" cy="132971"/>
          </a:xfrm>
          <a:prstGeom prst="line">
            <a:avLst/>
          </a:prstGeom>
          <a:noFill/>
          <a:ln w="6350" cap="flat" cmpd="sng" algn="ctr">
            <a:solidFill>
              <a:srgbClr val="5B9BD5"/>
            </a:solidFill>
            <a:prstDash val="solid"/>
            <a:miter lim="800000"/>
          </a:ln>
          <a:effectLst/>
        </p:spPr>
      </p:cxnSp>
      <p:cxnSp>
        <p:nvCxnSpPr>
          <p:cNvPr id="431" name="Straight Connector 430"/>
          <p:cNvCxnSpPr/>
          <p:nvPr/>
        </p:nvCxnSpPr>
        <p:spPr>
          <a:xfrm>
            <a:off x="9831598" y="1952422"/>
            <a:ext cx="226397" cy="132971"/>
          </a:xfrm>
          <a:prstGeom prst="line">
            <a:avLst/>
          </a:prstGeom>
          <a:noFill/>
          <a:ln w="6350" cap="flat" cmpd="sng" algn="ctr">
            <a:solidFill>
              <a:srgbClr val="5B9BD5"/>
            </a:solidFill>
            <a:prstDash val="solid"/>
            <a:miter lim="800000"/>
          </a:ln>
          <a:effectLst/>
        </p:spPr>
      </p:cxnSp>
      <p:cxnSp>
        <p:nvCxnSpPr>
          <p:cNvPr id="432" name="Straight Connector 431"/>
          <p:cNvCxnSpPr/>
          <p:nvPr/>
        </p:nvCxnSpPr>
        <p:spPr>
          <a:xfrm flipH="1">
            <a:off x="10054312" y="1952422"/>
            <a:ext cx="226397" cy="132971"/>
          </a:xfrm>
          <a:prstGeom prst="line">
            <a:avLst/>
          </a:prstGeom>
          <a:noFill/>
          <a:ln w="6350" cap="flat" cmpd="sng" algn="ctr">
            <a:solidFill>
              <a:srgbClr val="5B9BD5"/>
            </a:solidFill>
            <a:prstDash val="solid"/>
            <a:miter lim="800000"/>
          </a:ln>
          <a:effectLst/>
        </p:spPr>
      </p:cxnSp>
      <p:cxnSp>
        <p:nvCxnSpPr>
          <p:cNvPr id="433" name="Straight Connector 432"/>
          <p:cNvCxnSpPr/>
          <p:nvPr/>
        </p:nvCxnSpPr>
        <p:spPr>
          <a:xfrm>
            <a:off x="10285669" y="1952422"/>
            <a:ext cx="226397" cy="132971"/>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flipH="1">
            <a:off x="10508383" y="1952422"/>
            <a:ext cx="226397" cy="132971"/>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10738103" y="1952422"/>
            <a:ext cx="226397" cy="132971"/>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flipH="1">
            <a:off x="10960817" y="1952422"/>
            <a:ext cx="226397" cy="132971"/>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a:off x="11188099" y="1952422"/>
            <a:ext cx="226397" cy="132971"/>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816351" y="1681710"/>
            <a:ext cx="226397" cy="132971"/>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1039065" y="1676003"/>
            <a:ext cx="226397" cy="144383"/>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a:off x="1266347" y="1686170"/>
            <a:ext cx="226397" cy="132971"/>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flipV="1">
            <a:off x="1489061" y="1676003"/>
            <a:ext cx="226397" cy="144383"/>
          </a:xfrm>
          <a:prstGeom prst="line">
            <a:avLst/>
          </a:prstGeom>
          <a:noFill/>
          <a:ln w="6350" cap="flat" cmpd="sng" algn="ctr">
            <a:solidFill>
              <a:srgbClr val="5B9BD5"/>
            </a:solidFill>
            <a:prstDash val="solid"/>
            <a:miter lim="800000"/>
          </a:ln>
          <a:effectLst/>
        </p:spPr>
      </p:cxnSp>
      <p:cxnSp>
        <p:nvCxnSpPr>
          <p:cNvPr id="442" name="Straight Connector 441"/>
          <p:cNvCxnSpPr/>
          <p:nvPr/>
        </p:nvCxnSpPr>
        <p:spPr>
          <a:xfrm>
            <a:off x="1718781" y="1681710"/>
            <a:ext cx="226397" cy="132971"/>
          </a:xfrm>
          <a:prstGeom prst="line">
            <a:avLst/>
          </a:prstGeom>
          <a:noFill/>
          <a:ln w="6350" cap="flat" cmpd="sng" algn="ctr">
            <a:solidFill>
              <a:srgbClr val="5B9BD5"/>
            </a:solidFill>
            <a:prstDash val="solid"/>
            <a:miter lim="800000"/>
          </a:ln>
          <a:effectLst/>
        </p:spPr>
      </p:cxnSp>
      <p:cxnSp>
        <p:nvCxnSpPr>
          <p:cNvPr id="443" name="Straight Connector 442"/>
          <p:cNvCxnSpPr/>
          <p:nvPr/>
        </p:nvCxnSpPr>
        <p:spPr>
          <a:xfrm flipV="1">
            <a:off x="1941495" y="1676003"/>
            <a:ext cx="226397" cy="144383"/>
          </a:xfrm>
          <a:prstGeom prst="line">
            <a:avLst/>
          </a:prstGeom>
          <a:noFill/>
          <a:ln w="6350" cap="flat" cmpd="sng" algn="ctr">
            <a:solidFill>
              <a:srgbClr val="5B9BD5"/>
            </a:solidFill>
            <a:prstDash val="solid"/>
            <a:miter lim="800000"/>
          </a:ln>
          <a:effectLst/>
        </p:spPr>
      </p:cxnSp>
      <p:cxnSp>
        <p:nvCxnSpPr>
          <p:cNvPr id="444" name="Straight Connector 443"/>
          <p:cNvCxnSpPr/>
          <p:nvPr/>
        </p:nvCxnSpPr>
        <p:spPr>
          <a:xfrm>
            <a:off x="2168778" y="1681710"/>
            <a:ext cx="226397" cy="132971"/>
          </a:xfrm>
          <a:prstGeom prst="line">
            <a:avLst/>
          </a:prstGeom>
          <a:noFill/>
          <a:ln w="6350" cap="flat" cmpd="sng" algn="ctr">
            <a:solidFill>
              <a:srgbClr val="5B9BD5"/>
            </a:solidFill>
            <a:prstDash val="solid"/>
            <a:miter lim="800000"/>
          </a:ln>
          <a:effectLst/>
        </p:spPr>
      </p:cxnSp>
      <p:cxnSp>
        <p:nvCxnSpPr>
          <p:cNvPr id="445" name="Straight Connector 444"/>
          <p:cNvCxnSpPr/>
          <p:nvPr/>
        </p:nvCxnSpPr>
        <p:spPr>
          <a:xfrm flipV="1">
            <a:off x="2391492" y="1676003"/>
            <a:ext cx="226397" cy="144383"/>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2615174" y="1681710"/>
            <a:ext cx="226397" cy="132971"/>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flipV="1">
            <a:off x="2837889" y="1676003"/>
            <a:ext cx="226397" cy="144383"/>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065171" y="1681710"/>
            <a:ext cx="226397" cy="132971"/>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V="1">
            <a:off x="3287885" y="1676003"/>
            <a:ext cx="226397" cy="144383"/>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517605" y="1681710"/>
            <a:ext cx="226397" cy="132971"/>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740319" y="1676003"/>
            <a:ext cx="226397" cy="144383"/>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a:off x="3971676" y="1681710"/>
            <a:ext cx="226397" cy="132971"/>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flipV="1">
            <a:off x="4184866" y="1681229"/>
            <a:ext cx="226397" cy="144383"/>
          </a:xfrm>
          <a:prstGeom prst="line">
            <a:avLst/>
          </a:prstGeom>
          <a:noFill/>
          <a:ln w="6350" cap="flat" cmpd="sng" algn="ctr">
            <a:solidFill>
              <a:srgbClr val="5B9BD5"/>
            </a:solidFill>
            <a:prstDash val="solid"/>
            <a:miter lim="800000"/>
          </a:ln>
          <a:effectLst/>
        </p:spPr>
      </p:cxnSp>
      <p:cxnSp>
        <p:nvCxnSpPr>
          <p:cNvPr id="454" name="Straight Connector 453"/>
          <p:cNvCxnSpPr/>
          <p:nvPr/>
        </p:nvCxnSpPr>
        <p:spPr>
          <a:xfrm>
            <a:off x="4424455" y="1683005"/>
            <a:ext cx="226397" cy="132971"/>
          </a:xfrm>
          <a:prstGeom prst="line">
            <a:avLst/>
          </a:prstGeom>
          <a:noFill/>
          <a:ln w="6350" cap="flat" cmpd="sng" algn="ctr">
            <a:solidFill>
              <a:srgbClr val="5B9BD5"/>
            </a:solidFill>
            <a:prstDash val="solid"/>
            <a:miter lim="800000"/>
          </a:ln>
          <a:effectLst/>
        </p:spPr>
      </p:cxnSp>
      <p:cxnSp>
        <p:nvCxnSpPr>
          <p:cNvPr id="455" name="Straight Connector 454"/>
          <p:cNvCxnSpPr/>
          <p:nvPr/>
        </p:nvCxnSpPr>
        <p:spPr>
          <a:xfrm flipV="1">
            <a:off x="4647169" y="1677298"/>
            <a:ext cx="226397" cy="144383"/>
          </a:xfrm>
          <a:prstGeom prst="line">
            <a:avLst/>
          </a:prstGeom>
          <a:noFill/>
          <a:ln w="6350" cap="flat" cmpd="sng" algn="ctr">
            <a:solidFill>
              <a:srgbClr val="5B9BD5"/>
            </a:solidFill>
            <a:prstDash val="solid"/>
            <a:miter lim="800000"/>
          </a:ln>
          <a:effectLst/>
        </p:spPr>
      </p:cxnSp>
      <p:cxnSp>
        <p:nvCxnSpPr>
          <p:cNvPr id="456" name="Straight Connector 455"/>
          <p:cNvCxnSpPr/>
          <p:nvPr/>
        </p:nvCxnSpPr>
        <p:spPr>
          <a:xfrm>
            <a:off x="4874451" y="1683005"/>
            <a:ext cx="226397" cy="132971"/>
          </a:xfrm>
          <a:prstGeom prst="line">
            <a:avLst/>
          </a:prstGeom>
          <a:noFill/>
          <a:ln w="6350" cap="flat" cmpd="sng" algn="ctr">
            <a:solidFill>
              <a:srgbClr val="5B9BD5"/>
            </a:solidFill>
            <a:prstDash val="solid"/>
            <a:miter lim="800000"/>
          </a:ln>
          <a:effectLst/>
        </p:spPr>
      </p:cxnSp>
      <p:cxnSp>
        <p:nvCxnSpPr>
          <p:cNvPr id="457" name="Straight Connector 456"/>
          <p:cNvCxnSpPr/>
          <p:nvPr/>
        </p:nvCxnSpPr>
        <p:spPr>
          <a:xfrm flipV="1">
            <a:off x="5097165" y="1677298"/>
            <a:ext cx="226397" cy="144383"/>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5326885" y="1683005"/>
            <a:ext cx="226397" cy="132971"/>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flipV="1">
            <a:off x="5545525" y="1677298"/>
            <a:ext cx="226397" cy="144383"/>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5777356" y="1683005"/>
            <a:ext cx="226397" cy="132971"/>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V="1">
            <a:off x="6000070" y="1677298"/>
            <a:ext cx="226397" cy="144383"/>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6227353" y="1687465"/>
            <a:ext cx="226397" cy="132971"/>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6450067" y="1677298"/>
            <a:ext cx="226397" cy="144383"/>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a:off x="6681424" y="1683005"/>
            <a:ext cx="226397" cy="132971"/>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flipV="1">
            <a:off x="6904138" y="1677298"/>
            <a:ext cx="226397" cy="144383"/>
          </a:xfrm>
          <a:prstGeom prst="line">
            <a:avLst/>
          </a:prstGeom>
          <a:noFill/>
          <a:ln w="6350" cap="flat" cmpd="sng" algn="ctr">
            <a:solidFill>
              <a:srgbClr val="5B9BD5"/>
            </a:solidFill>
            <a:prstDash val="solid"/>
            <a:miter lim="800000"/>
          </a:ln>
          <a:effectLst/>
        </p:spPr>
      </p:cxnSp>
      <p:cxnSp>
        <p:nvCxnSpPr>
          <p:cNvPr id="466" name="Straight Connector 465"/>
          <p:cNvCxnSpPr/>
          <p:nvPr/>
        </p:nvCxnSpPr>
        <p:spPr>
          <a:xfrm>
            <a:off x="7133857" y="1683005"/>
            <a:ext cx="226397" cy="132971"/>
          </a:xfrm>
          <a:prstGeom prst="line">
            <a:avLst/>
          </a:prstGeom>
          <a:noFill/>
          <a:ln w="6350" cap="flat" cmpd="sng" algn="ctr">
            <a:solidFill>
              <a:srgbClr val="5B9BD5"/>
            </a:solidFill>
            <a:prstDash val="solid"/>
            <a:miter lim="800000"/>
          </a:ln>
          <a:effectLst/>
        </p:spPr>
      </p:cxnSp>
      <p:cxnSp>
        <p:nvCxnSpPr>
          <p:cNvPr id="467" name="Straight Connector 466"/>
          <p:cNvCxnSpPr/>
          <p:nvPr/>
        </p:nvCxnSpPr>
        <p:spPr>
          <a:xfrm flipV="1">
            <a:off x="7360171" y="1677298"/>
            <a:ext cx="226397" cy="144383"/>
          </a:xfrm>
          <a:prstGeom prst="line">
            <a:avLst/>
          </a:prstGeom>
          <a:noFill/>
          <a:ln w="6350" cap="flat" cmpd="sng" algn="ctr">
            <a:solidFill>
              <a:srgbClr val="5B9BD5"/>
            </a:solidFill>
            <a:prstDash val="solid"/>
            <a:miter lim="800000"/>
          </a:ln>
          <a:effectLst/>
        </p:spPr>
      </p:cxnSp>
      <p:cxnSp>
        <p:nvCxnSpPr>
          <p:cNvPr id="468" name="Straight Connector 467"/>
          <p:cNvCxnSpPr/>
          <p:nvPr/>
        </p:nvCxnSpPr>
        <p:spPr>
          <a:xfrm>
            <a:off x="7587454" y="1683005"/>
            <a:ext cx="226397" cy="132971"/>
          </a:xfrm>
          <a:prstGeom prst="line">
            <a:avLst/>
          </a:prstGeom>
          <a:noFill/>
          <a:ln w="6350" cap="flat" cmpd="sng" algn="ctr">
            <a:solidFill>
              <a:srgbClr val="5B9BD5"/>
            </a:solidFill>
            <a:prstDash val="solid"/>
            <a:miter lim="800000"/>
          </a:ln>
          <a:effectLst/>
        </p:spPr>
      </p:cxnSp>
      <p:cxnSp>
        <p:nvCxnSpPr>
          <p:cNvPr id="469" name="Straight Connector 468"/>
          <p:cNvCxnSpPr/>
          <p:nvPr/>
        </p:nvCxnSpPr>
        <p:spPr>
          <a:xfrm flipV="1">
            <a:off x="7806568" y="1677298"/>
            <a:ext cx="226397" cy="144383"/>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8039025" y="1686479"/>
            <a:ext cx="226397" cy="132971"/>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flipV="1">
            <a:off x="8261739" y="1680773"/>
            <a:ext cx="226397" cy="144383"/>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8489022" y="1686479"/>
            <a:ext cx="226397" cy="132971"/>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V="1">
            <a:off x="8708136" y="1680773"/>
            <a:ext cx="226397" cy="144383"/>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8937856" y="1686479"/>
            <a:ext cx="226397" cy="132971"/>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9144747" y="1680773"/>
            <a:ext cx="226397" cy="144383"/>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a:off x="9381601" y="1686479"/>
            <a:ext cx="226397" cy="132971"/>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flipV="1">
            <a:off x="9604316" y="1680773"/>
            <a:ext cx="226397" cy="144383"/>
          </a:xfrm>
          <a:prstGeom prst="line">
            <a:avLst/>
          </a:prstGeom>
          <a:noFill/>
          <a:ln w="6350" cap="flat" cmpd="sng" algn="ctr">
            <a:solidFill>
              <a:srgbClr val="5B9BD5"/>
            </a:solidFill>
            <a:prstDash val="solid"/>
            <a:miter lim="800000"/>
          </a:ln>
          <a:effectLst/>
        </p:spPr>
      </p:cxnSp>
      <p:cxnSp>
        <p:nvCxnSpPr>
          <p:cNvPr id="478" name="Straight Connector 477"/>
          <p:cNvCxnSpPr/>
          <p:nvPr/>
        </p:nvCxnSpPr>
        <p:spPr>
          <a:xfrm>
            <a:off x="9831598" y="1686479"/>
            <a:ext cx="226397" cy="132971"/>
          </a:xfrm>
          <a:prstGeom prst="line">
            <a:avLst/>
          </a:prstGeom>
          <a:noFill/>
          <a:ln w="6350" cap="flat" cmpd="sng" algn="ctr">
            <a:solidFill>
              <a:srgbClr val="5B9BD5"/>
            </a:solidFill>
            <a:prstDash val="solid"/>
            <a:miter lim="800000"/>
          </a:ln>
          <a:effectLst/>
        </p:spPr>
      </p:cxnSp>
      <p:cxnSp>
        <p:nvCxnSpPr>
          <p:cNvPr id="479" name="Straight Connector 478"/>
          <p:cNvCxnSpPr/>
          <p:nvPr/>
        </p:nvCxnSpPr>
        <p:spPr>
          <a:xfrm flipV="1">
            <a:off x="10054312" y="1680773"/>
            <a:ext cx="226397" cy="144383"/>
          </a:xfrm>
          <a:prstGeom prst="line">
            <a:avLst/>
          </a:prstGeom>
          <a:noFill/>
          <a:ln w="6350" cap="flat" cmpd="sng" algn="ctr">
            <a:solidFill>
              <a:srgbClr val="5B9BD5"/>
            </a:solidFill>
            <a:prstDash val="solid"/>
            <a:miter lim="800000"/>
          </a:ln>
          <a:effectLst/>
        </p:spPr>
      </p:cxnSp>
      <p:cxnSp>
        <p:nvCxnSpPr>
          <p:cNvPr id="480" name="Straight Connector 479"/>
          <p:cNvCxnSpPr/>
          <p:nvPr/>
        </p:nvCxnSpPr>
        <p:spPr>
          <a:xfrm>
            <a:off x="10285669" y="1686479"/>
            <a:ext cx="226397" cy="132971"/>
          </a:xfrm>
          <a:prstGeom prst="line">
            <a:avLst/>
          </a:prstGeom>
          <a:noFill/>
          <a:ln w="6350" cap="flat" cmpd="sng" algn="ctr">
            <a:solidFill>
              <a:srgbClr val="5B9BD5"/>
            </a:solidFill>
            <a:prstDash val="solid"/>
            <a:miter lim="800000"/>
          </a:ln>
          <a:effectLst/>
        </p:spPr>
      </p:cxnSp>
      <p:cxnSp>
        <p:nvCxnSpPr>
          <p:cNvPr id="481" name="Straight Connector 480"/>
          <p:cNvCxnSpPr/>
          <p:nvPr/>
        </p:nvCxnSpPr>
        <p:spPr>
          <a:xfrm flipV="1">
            <a:off x="10508383" y="1680773"/>
            <a:ext cx="226397" cy="144383"/>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10738103" y="1686479"/>
            <a:ext cx="226397" cy="132971"/>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flipV="1">
            <a:off x="10960817" y="1680773"/>
            <a:ext cx="226397" cy="144383"/>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11188099" y="1686479"/>
            <a:ext cx="226397" cy="132971"/>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a:off x="816351" y="1947652"/>
            <a:ext cx="226397" cy="132971"/>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flipH="1">
            <a:off x="1039065" y="1947652"/>
            <a:ext cx="226397" cy="132971"/>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a:off x="1266347" y="1947652"/>
            <a:ext cx="226397" cy="132971"/>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H="1">
            <a:off x="1489061" y="1947652"/>
            <a:ext cx="226397" cy="132971"/>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1718781" y="1947652"/>
            <a:ext cx="226397" cy="132971"/>
          </a:xfrm>
          <a:prstGeom prst="line">
            <a:avLst/>
          </a:prstGeom>
          <a:noFill/>
          <a:ln w="6350" cap="flat" cmpd="sng" algn="ctr">
            <a:solidFill>
              <a:srgbClr val="5B9BD5"/>
            </a:solidFill>
            <a:prstDash val="solid"/>
            <a:miter lim="800000"/>
          </a:ln>
          <a:effectLst/>
        </p:spPr>
      </p:cxnSp>
      <p:cxnSp>
        <p:nvCxnSpPr>
          <p:cNvPr id="490" name="Straight Connector 489"/>
          <p:cNvCxnSpPr/>
          <p:nvPr/>
        </p:nvCxnSpPr>
        <p:spPr>
          <a:xfrm flipH="1">
            <a:off x="1941495" y="1947652"/>
            <a:ext cx="226397" cy="132971"/>
          </a:xfrm>
          <a:prstGeom prst="line">
            <a:avLst/>
          </a:prstGeom>
          <a:noFill/>
          <a:ln w="6350" cap="flat" cmpd="sng" algn="ctr">
            <a:solidFill>
              <a:srgbClr val="5B9BD5"/>
            </a:solidFill>
            <a:prstDash val="solid"/>
            <a:miter lim="800000"/>
          </a:ln>
          <a:effectLst/>
        </p:spPr>
      </p:cxnSp>
      <p:cxnSp>
        <p:nvCxnSpPr>
          <p:cNvPr id="491" name="Straight Connector 490"/>
          <p:cNvCxnSpPr/>
          <p:nvPr/>
        </p:nvCxnSpPr>
        <p:spPr>
          <a:xfrm>
            <a:off x="2168778" y="1947652"/>
            <a:ext cx="226397" cy="132971"/>
          </a:xfrm>
          <a:prstGeom prst="line">
            <a:avLst/>
          </a:prstGeom>
          <a:noFill/>
          <a:ln w="6350" cap="flat" cmpd="sng" algn="ctr">
            <a:solidFill>
              <a:srgbClr val="5B9BD5"/>
            </a:solidFill>
            <a:prstDash val="solid"/>
            <a:miter lim="800000"/>
          </a:ln>
          <a:effectLst/>
        </p:spPr>
      </p:cxnSp>
      <p:cxnSp>
        <p:nvCxnSpPr>
          <p:cNvPr id="492" name="Straight Connector 491"/>
          <p:cNvCxnSpPr/>
          <p:nvPr/>
        </p:nvCxnSpPr>
        <p:spPr>
          <a:xfrm flipH="1">
            <a:off x="2391492" y="1947652"/>
            <a:ext cx="226397" cy="132971"/>
          </a:xfrm>
          <a:prstGeom prst="line">
            <a:avLst/>
          </a:prstGeom>
          <a:noFill/>
          <a:ln w="6350" cap="flat" cmpd="sng" algn="ctr">
            <a:solidFill>
              <a:srgbClr val="5B9BD5"/>
            </a:solidFill>
            <a:prstDash val="solid"/>
            <a:miter lim="800000"/>
          </a:ln>
          <a:effectLst/>
        </p:spPr>
      </p:cxnSp>
      <p:cxnSp>
        <p:nvCxnSpPr>
          <p:cNvPr id="493" name="Straight Connector 492"/>
          <p:cNvCxnSpPr/>
          <p:nvPr/>
        </p:nvCxnSpPr>
        <p:spPr>
          <a:xfrm>
            <a:off x="2615174" y="1947652"/>
            <a:ext cx="226397" cy="132971"/>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flipH="1">
            <a:off x="2837889" y="1947652"/>
            <a:ext cx="226397" cy="132971"/>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3065171" y="1947652"/>
            <a:ext cx="226397" cy="132971"/>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flipH="1">
            <a:off x="3287885" y="1947652"/>
            <a:ext cx="226397" cy="132971"/>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a:off x="3517605" y="1947652"/>
            <a:ext cx="226397" cy="132971"/>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flipH="1">
            <a:off x="3740319" y="1947652"/>
            <a:ext cx="226397" cy="132971"/>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a:off x="3971676" y="1947652"/>
            <a:ext cx="226397" cy="132971"/>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a:off x="4424455" y="1948947"/>
            <a:ext cx="226397" cy="132971"/>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flipH="1">
            <a:off x="4647169" y="1948947"/>
            <a:ext cx="226397" cy="132971"/>
          </a:xfrm>
          <a:prstGeom prst="line">
            <a:avLst/>
          </a:prstGeom>
          <a:noFill/>
          <a:ln w="6350" cap="flat" cmpd="sng" algn="ctr">
            <a:solidFill>
              <a:srgbClr val="5B9BD5"/>
            </a:solidFill>
            <a:prstDash val="solid"/>
            <a:miter lim="800000"/>
          </a:ln>
          <a:effectLst/>
        </p:spPr>
      </p:cxnSp>
      <p:cxnSp>
        <p:nvCxnSpPr>
          <p:cNvPr id="502" name="Straight Connector 501"/>
          <p:cNvCxnSpPr/>
          <p:nvPr/>
        </p:nvCxnSpPr>
        <p:spPr>
          <a:xfrm>
            <a:off x="4874451" y="1948947"/>
            <a:ext cx="226397" cy="132971"/>
          </a:xfrm>
          <a:prstGeom prst="line">
            <a:avLst/>
          </a:prstGeom>
          <a:noFill/>
          <a:ln w="6350" cap="flat" cmpd="sng" algn="ctr">
            <a:solidFill>
              <a:srgbClr val="5B9BD5"/>
            </a:solidFill>
            <a:prstDash val="solid"/>
            <a:miter lim="800000"/>
          </a:ln>
          <a:effectLst/>
        </p:spPr>
      </p:cxnSp>
      <p:cxnSp>
        <p:nvCxnSpPr>
          <p:cNvPr id="503" name="Straight Connector 502"/>
          <p:cNvCxnSpPr/>
          <p:nvPr/>
        </p:nvCxnSpPr>
        <p:spPr>
          <a:xfrm flipH="1">
            <a:off x="5097165" y="1948947"/>
            <a:ext cx="226397" cy="132971"/>
          </a:xfrm>
          <a:prstGeom prst="line">
            <a:avLst/>
          </a:prstGeom>
          <a:noFill/>
          <a:ln w="6350" cap="flat" cmpd="sng" algn="ctr">
            <a:solidFill>
              <a:srgbClr val="5B9BD5"/>
            </a:solidFill>
            <a:prstDash val="solid"/>
            <a:miter lim="800000"/>
          </a:ln>
          <a:effectLst/>
        </p:spPr>
      </p:cxnSp>
      <p:cxnSp>
        <p:nvCxnSpPr>
          <p:cNvPr id="504" name="Straight Connector 503"/>
          <p:cNvCxnSpPr/>
          <p:nvPr/>
        </p:nvCxnSpPr>
        <p:spPr>
          <a:xfrm>
            <a:off x="5326885" y="1948947"/>
            <a:ext cx="226397" cy="132971"/>
          </a:xfrm>
          <a:prstGeom prst="line">
            <a:avLst/>
          </a:prstGeom>
          <a:noFill/>
          <a:ln w="6350" cap="flat" cmpd="sng" algn="ctr">
            <a:solidFill>
              <a:srgbClr val="5B9BD5"/>
            </a:solidFill>
            <a:prstDash val="solid"/>
            <a:miter lim="800000"/>
          </a:ln>
          <a:effectLst/>
        </p:spPr>
      </p:cxnSp>
      <p:cxnSp>
        <p:nvCxnSpPr>
          <p:cNvPr id="505" name="Straight Connector 504"/>
          <p:cNvCxnSpPr/>
          <p:nvPr/>
        </p:nvCxnSpPr>
        <p:spPr>
          <a:xfrm flipH="1">
            <a:off x="5545525" y="1948947"/>
            <a:ext cx="226397" cy="132971"/>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356" y="1948947"/>
            <a:ext cx="226397" cy="132971"/>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flipH="1">
            <a:off x="6000070" y="1948947"/>
            <a:ext cx="226397" cy="132971"/>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227353" y="1948947"/>
            <a:ext cx="226397" cy="132971"/>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450067" y="1948947"/>
            <a:ext cx="226397" cy="132971"/>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6681424" y="1948947"/>
            <a:ext cx="226397" cy="132971"/>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H="1">
            <a:off x="6904138" y="1948947"/>
            <a:ext cx="226397" cy="132971"/>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a:off x="7133857" y="1948947"/>
            <a:ext cx="226397" cy="132971"/>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flipH="1">
            <a:off x="7360171" y="1948947"/>
            <a:ext cx="226397" cy="132971"/>
          </a:xfrm>
          <a:prstGeom prst="line">
            <a:avLst/>
          </a:prstGeom>
          <a:noFill/>
          <a:ln w="6350" cap="flat" cmpd="sng" algn="ctr">
            <a:solidFill>
              <a:srgbClr val="5B9BD5"/>
            </a:solidFill>
            <a:prstDash val="solid"/>
            <a:miter lim="800000"/>
          </a:ln>
          <a:effectLst/>
        </p:spPr>
      </p:cxnSp>
      <p:sp>
        <p:nvSpPr>
          <p:cNvPr id="514" name="Hexagon 513"/>
          <p:cNvSpPr/>
          <p:nvPr/>
        </p:nvSpPr>
        <p:spPr>
          <a:xfrm>
            <a:off x="68159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5" name="Straight Connector 514"/>
          <p:cNvCxnSpPr/>
          <p:nvPr/>
        </p:nvCxnSpPr>
        <p:spPr>
          <a:xfrm>
            <a:off x="1039066" y="1820387"/>
            <a:ext cx="32" cy="263319"/>
          </a:xfrm>
          <a:prstGeom prst="line">
            <a:avLst/>
          </a:prstGeom>
          <a:noFill/>
          <a:ln w="6350" cap="flat" cmpd="sng" algn="ctr">
            <a:solidFill>
              <a:srgbClr val="5B9BD5"/>
            </a:solidFill>
            <a:prstDash val="solid"/>
            <a:miter lim="800000"/>
          </a:ln>
          <a:effectLst/>
        </p:spPr>
      </p:cxnSp>
      <p:sp>
        <p:nvSpPr>
          <p:cNvPr id="516" name="Hexagon 515"/>
          <p:cNvSpPr/>
          <p:nvPr/>
        </p:nvSpPr>
        <p:spPr>
          <a:xfrm>
            <a:off x="1131592"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7" name="Straight Connector 516"/>
          <p:cNvCxnSpPr/>
          <p:nvPr/>
        </p:nvCxnSpPr>
        <p:spPr>
          <a:xfrm>
            <a:off x="1489062" y="1820387"/>
            <a:ext cx="32" cy="263319"/>
          </a:xfrm>
          <a:prstGeom prst="line">
            <a:avLst/>
          </a:prstGeom>
          <a:noFill/>
          <a:ln w="6350" cap="flat" cmpd="sng" algn="ctr">
            <a:solidFill>
              <a:srgbClr val="5B9BD5"/>
            </a:solidFill>
            <a:prstDash val="solid"/>
            <a:miter lim="800000"/>
          </a:ln>
          <a:effectLst/>
        </p:spPr>
      </p:cxnSp>
      <p:sp>
        <p:nvSpPr>
          <p:cNvPr id="518" name="Hexagon 517"/>
          <p:cNvSpPr/>
          <p:nvPr/>
        </p:nvSpPr>
        <p:spPr>
          <a:xfrm>
            <a:off x="158402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9" name="Straight Connector 518"/>
          <p:cNvCxnSpPr/>
          <p:nvPr/>
        </p:nvCxnSpPr>
        <p:spPr>
          <a:xfrm>
            <a:off x="1941496" y="1820387"/>
            <a:ext cx="32" cy="263319"/>
          </a:xfrm>
          <a:prstGeom prst="line">
            <a:avLst/>
          </a:prstGeom>
          <a:noFill/>
          <a:ln w="6350" cap="flat" cmpd="sng" algn="ctr">
            <a:solidFill>
              <a:srgbClr val="5B9BD5"/>
            </a:solidFill>
            <a:prstDash val="solid"/>
            <a:miter lim="800000"/>
          </a:ln>
          <a:effectLst/>
        </p:spPr>
      </p:cxnSp>
      <p:sp>
        <p:nvSpPr>
          <p:cNvPr id="520" name="Hexagon 519"/>
          <p:cNvSpPr/>
          <p:nvPr/>
        </p:nvSpPr>
        <p:spPr>
          <a:xfrm>
            <a:off x="2034022"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1" name="Straight Connector 520"/>
          <p:cNvCxnSpPr/>
          <p:nvPr/>
        </p:nvCxnSpPr>
        <p:spPr>
          <a:xfrm>
            <a:off x="2391493" y="1815928"/>
            <a:ext cx="32" cy="263319"/>
          </a:xfrm>
          <a:prstGeom prst="line">
            <a:avLst/>
          </a:prstGeom>
          <a:noFill/>
          <a:ln w="6350" cap="flat" cmpd="sng" algn="ctr">
            <a:solidFill>
              <a:srgbClr val="5B9BD5"/>
            </a:solidFill>
            <a:prstDash val="solid"/>
            <a:miter lim="800000"/>
          </a:ln>
          <a:effectLst/>
        </p:spPr>
      </p:cxnSp>
      <p:sp>
        <p:nvSpPr>
          <p:cNvPr id="522" name="Hexagon 521"/>
          <p:cNvSpPr/>
          <p:nvPr/>
        </p:nvSpPr>
        <p:spPr>
          <a:xfrm>
            <a:off x="2484019"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3" name="Straight Connector 522"/>
          <p:cNvCxnSpPr/>
          <p:nvPr/>
        </p:nvCxnSpPr>
        <p:spPr>
          <a:xfrm>
            <a:off x="2837890" y="1820387"/>
            <a:ext cx="32" cy="263319"/>
          </a:xfrm>
          <a:prstGeom prst="line">
            <a:avLst/>
          </a:prstGeom>
          <a:noFill/>
          <a:ln w="6350" cap="flat" cmpd="sng" algn="ctr">
            <a:solidFill>
              <a:srgbClr val="5B9BD5"/>
            </a:solidFill>
            <a:prstDash val="solid"/>
            <a:miter lim="800000"/>
          </a:ln>
          <a:effectLst/>
        </p:spPr>
      </p:cxnSp>
      <p:sp>
        <p:nvSpPr>
          <p:cNvPr id="524" name="Hexagon 523"/>
          <p:cNvSpPr/>
          <p:nvPr/>
        </p:nvSpPr>
        <p:spPr>
          <a:xfrm>
            <a:off x="2930415"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5" name="Straight Connector 524"/>
          <p:cNvCxnSpPr/>
          <p:nvPr/>
        </p:nvCxnSpPr>
        <p:spPr>
          <a:xfrm>
            <a:off x="3287886" y="1820387"/>
            <a:ext cx="32" cy="263319"/>
          </a:xfrm>
          <a:prstGeom prst="line">
            <a:avLst/>
          </a:prstGeom>
          <a:noFill/>
          <a:ln w="6350" cap="flat" cmpd="sng" algn="ctr">
            <a:solidFill>
              <a:srgbClr val="5B9BD5"/>
            </a:solidFill>
            <a:prstDash val="solid"/>
            <a:miter lim="800000"/>
          </a:ln>
          <a:effectLst/>
        </p:spPr>
      </p:cxnSp>
      <p:sp>
        <p:nvSpPr>
          <p:cNvPr id="526" name="Hexagon 525"/>
          <p:cNvSpPr/>
          <p:nvPr/>
        </p:nvSpPr>
        <p:spPr>
          <a:xfrm>
            <a:off x="3382849"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7" name="Straight Connector 526"/>
          <p:cNvCxnSpPr/>
          <p:nvPr/>
        </p:nvCxnSpPr>
        <p:spPr>
          <a:xfrm>
            <a:off x="3740320" y="1820387"/>
            <a:ext cx="32" cy="263319"/>
          </a:xfrm>
          <a:prstGeom prst="line">
            <a:avLst/>
          </a:prstGeom>
          <a:noFill/>
          <a:ln w="6350" cap="flat" cmpd="sng" algn="ctr">
            <a:solidFill>
              <a:srgbClr val="5B9BD5"/>
            </a:solidFill>
            <a:prstDash val="solid"/>
            <a:miter lim="800000"/>
          </a:ln>
          <a:effectLst/>
        </p:spPr>
      </p:cxnSp>
      <p:sp>
        <p:nvSpPr>
          <p:cNvPr id="528" name="Hexagon 527"/>
          <p:cNvSpPr/>
          <p:nvPr/>
        </p:nvSpPr>
        <p:spPr>
          <a:xfrm>
            <a:off x="3836920" y="182609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9" name="Straight Connector 528"/>
          <p:cNvCxnSpPr/>
          <p:nvPr/>
        </p:nvCxnSpPr>
        <p:spPr>
          <a:xfrm flipH="1">
            <a:off x="4184866" y="1952879"/>
            <a:ext cx="226397" cy="132971"/>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4195866" y="1825614"/>
            <a:ext cx="32" cy="263319"/>
          </a:xfrm>
          <a:prstGeom prst="line">
            <a:avLst/>
          </a:prstGeom>
          <a:noFill/>
          <a:ln w="6350" cap="flat" cmpd="sng" algn="ctr">
            <a:solidFill>
              <a:srgbClr val="5B9BD5"/>
            </a:solidFill>
            <a:prstDash val="solid"/>
            <a:miter lim="800000"/>
          </a:ln>
          <a:effectLst/>
        </p:spPr>
      </p:cxnSp>
      <p:sp>
        <p:nvSpPr>
          <p:cNvPr id="531" name="Hexagon 530"/>
          <p:cNvSpPr/>
          <p:nvPr/>
        </p:nvSpPr>
        <p:spPr>
          <a:xfrm>
            <a:off x="4289699"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2" name="Straight Connector 531"/>
          <p:cNvCxnSpPr/>
          <p:nvPr/>
        </p:nvCxnSpPr>
        <p:spPr>
          <a:xfrm>
            <a:off x="4647170" y="1821683"/>
            <a:ext cx="32" cy="263319"/>
          </a:xfrm>
          <a:prstGeom prst="line">
            <a:avLst/>
          </a:prstGeom>
          <a:noFill/>
          <a:ln w="6350" cap="flat" cmpd="sng" algn="ctr">
            <a:solidFill>
              <a:srgbClr val="5B9BD5"/>
            </a:solidFill>
            <a:prstDash val="solid"/>
            <a:miter lim="800000"/>
          </a:ln>
          <a:effectLst/>
        </p:spPr>
      </p:cxnSp>
      <p:sp>
        <p:nvSpPr>
          <p:cNvPr id="533" name="Hexagon 532"/>
          <p:cNvSpPr/>
          <p:nvPr/>
        </p:nvSpPr>
        <p:spPr>
          <a:xfrm>
            <a:off x="4739696"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4" name="Straight Connector 533"/>
          <p:cNvCxnSpPr/>
          <p:nvPr/>
        </p:nvCxnSpPr>
        <p:spPr>
          <a:xfrm>
            <a:off x="5097166" y="1821683"/>
            <a:ext cx="32" cy="263319"/>
          </a:xfrm>
          <a:prstGeom prst="line">
            <a:avLst/>
          </a:prstGeom>
          <a:noFill/>
          <a:ln w="6350" cap="flat" cmpd="sng" algn="ctr">
            <a:solidFill>
              <a:srgbClr val="5B9BD5"/>
            </a:solidFill>
            <a:prstDash val="solid"/>
            <a:miter lim="800000"/>
          </a:ln>
          <a:effectLst/>
        </p:spPr>
      </p:cxnSp>
      <p:sp>
        <p:nvSpPr>
          <p:cNvPr id="535" name="Hexagon 534"/>
          <p:cNvSpPr/>
          <p:nvPr/>
        </p:nvSpPr>
        <p:spPr>
          <a:xfrm>
            <a:off x="5192129"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6" name="Straight Connector 535"/>
          <p:cNvCxnSpPr/>
          <p:nvPr/>
        </p:nvCxnSpPr>
        <p:spPr>
          <a:xfrm>
            <a:off x="5549600" y="1821683"/>
            <a:ext cx="32" cy="263319"/>
          </a:xfrm>
          <a:prstGeom prst="line">
            <a:avLst/>
          </a:prstGeom>
          <a:noFill/>
          <a:ln w="6350" cap="flat" cmpd="sng" algn="ctr">
            <a:solidFill>
              <a:srgbClr val="5B9BD5"/>
            </a:solidFill>
            <a:prstDash val="solid"/>
            <a:miter lim="800000"/>
          </a:ln>
          <a:effectLst/>
        </p:spPr>
      </p:cxnSp>
      <p:sp>
        <p:nvSpPr>
          <p:cNvPr id="537" name="Hexagon 536"/>
          <p:cNvSpPr/>
          <p:nvPr/>
        </p:nvSpPr>
        <p:spPr>
          <a:xfrm>
            <a:off x="5642600"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8" name="Straight Connector 537"/>
          <p:cNvCxnSpPr/>
          <p:nvPr/>
        </p:nvCxnSpPr>
        <p:spPr>
          <a:xfrm>
            <a:off x="6000071" y="1821683"/>
            <a:ext cx="32" cy="263319"/>
          </a:xfrm>
          <a:prstGeom prst="line">
            <a:avLst/>
          </a:prstGeom>
          <a:noFill/>
          <a:ln w="6350" cap="flat" cmpd="sng" algn="ctr">
            <a:solidFill>
              <a:srgbClr val="5B9BD5"/>
            </a:solidFill>
            <a:prstDash val="solid"/>
            <a:miter lim="800000"/>
          </a:ln>
          <a:effectLst/>
        </p:spPr>
      </p:cxnSp>
      <p:sp>
        <p:nvSpPr>
          <p:cNvPr id="539" name="Hexagon 538"/>
          <p:cNvSpPr/>
          <p:nvPr/>
        </p:nvSpPr>
        <p:spPr>
          <a:xfrm>
            <a:off x="6092597"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0" name="Straight Connector 539"/>
          <p:cNvCxnSpPr/>
          <p:nvPr/>
        </p:nvCxnSpPr>
        <p:spPr>
          <a:xfrm>
            <a:off x="6450068" y="1821683"/>
            <a:ext cx="32" cy="263319"/>
          </a:xfrm>
          <a:prstGeom prst="line">
            <a:avLst/>
          </a:prstGeom>
          <a:noFill/>
          <a:ln w="6350" cap="flat" cmpd="sng" algn="ctr">
            <a:solidFill>
              <a:srgbClr val="5B9BD5"/>
            </a:solidFill>
            <a:prstDash val="solid"/>
            <a:miter lim="800000"/>
          </a:ln>
          <a:effectLst/>
        </p:spPr>
      </p:cxnSp>
      <p:sp>
        <p:nvSpPr>
          <p:cNvPr id="541" name="Hexagon 540"/>
          <p:cNvSpPr/>
          <p:nvPr/>
        </p:nvSpPr>
        <p:spPr>
          <a:xfrm>
            <a:off x="6546668"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2" name="Straight Connector 541"/>
          <p:cNvCxnSpPr/>
          <p:nvPr/>
        </p:nvCxnSpPr>
        <p:spPr>
          <a:xfrm>
            <a:off x="6904139" y="1821683"/>
            <a:ext cx="32" cy="263319"/>
          </a:xfrm>
          <a:prstGeom prst="line">
            <a:avLst/>
          </a:prstGeom>
          <a:noFill/>
          <a:ln w="6350" cap="flat" cmpd="sng" algn="ctr">
            <a:solidFill>
              <a:srgbClr val="5B9BD5"/>
            </a:solidFill>
            <a:prstDash val="solid"/>
            <a:miter lim="800000"/>
          </a:ln>
          <a:effectLst/>
        </p:spPr>
      </p:cxnSp>
      <p:sp>
        <p:nvSpPr>
          <p:cNvPr id="543" name="Hexagon 542"/>
          <p:cNvSpPr/>
          <p:nvPr/>
        </p:nvSpPr>
        <p:spPr>
          <a:xfrm>
            <a:off x="6999102"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4" name="Straight Connector 543"/>
          <p:cNvCxnSpPr/>
          <p:nvPr/>
        </p:nvCxnSpPr>
        <p:spPr>
          <a:xfrm>
            <a:off x="7356573" y="1821683"/>
            <a:ext cx="32" cy="263319"/>
          </a:xfrm>
          <a:prstGeom prst="line">
            <a:avLst/>
          </a:prstGeom>
          <a:noFill/>
          <a:ln w="6350" cap="flat" cmpd="sng" algn="ctr">
            <a:solidFill>
              <a:srgbClr val="5B9BD5"/>
            </a:solidFill>
            <a:prstDash val="solid"/>
            <a:miter lim="800000"/>
          </a:ln>
          <a:effectLst/>
        </p:spPr>
      </p:cxnSp>
      <p:sp>
        <p:nvSpPr>
          <p:cNvPr id="545" name="Hexagon 544"/>
          <p:cNvSpPr/>
          <p:nvPr/>
        </p:nvSpPr>
        <p:spPr>
          <a:xfrm>
            <a:off x="7452698" y="182739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6" name="Straight Connector 545"/>
          <p:cNvCxnSpPr/>
          <p:nvPr/>
        </p:nvCxnSpPr>
        <p:spPr>
          <a:xfrm>
            <a:off x="7806569" y="1821683"/>
            <a:ext cx="32" cy="263319"/>
          </a:xfrm>
          <a:prstGeom prst="line">
            <a:avLst/>
          </a:prstGeom>
          <a:noFill/>
          <a:ln w="6350" cap="flat" cmpd="sng" algn="ctr">
            <a:solidFill>
              <a:srgbClr val="5B9BD5"/>
            </a:solidFill>
            <a:prstDash val="solid"/>
            <a:miter lim="800000"/>
          </a:ln>
          <a:effectLst/>
        </p:spPr>
      </p:cxnSp>
      <p:sp>
        <p:nvSpPr>
          <p:cNvPr id="547" name="Hexagon 546"/>
          <p:cNvSpPr/>
          <p:nvPr/>
        </p:nvSpPr>
        <p:spPr>
          <a:xfrm>
            <a:off x="7904269"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8" name="Straight Connector 547"/>
          <p:cNvCxnSpPr/>
          <p:nvPr/>
        </p:nvCxnSpPr>
        <p:spPr>
          <a:xfrm>
            <a:off x="8261740" y="1825157"/>
            <a:ext cx="32" cy="263319"/>
          </a:xfrm>
          <a:prstGeom prst="line">
            <a:avLst/>
          </a:prstGeom>
          <a:noFill/>
          <a:ln w="6350" cap="flat" cmpd="sng" algn="ctr">
            <a:solidFill>
              <a:srgbClr val="5B9BD5"/>
            </a:solidFill>
            <a:prstDash val="solid"/>
            <a:miter lim="800000"/>
          </a:ln>
          <a:effectLst/>
        </p:spPr>
      </p:cxnSp>
      <p:sp>
        <p:nvSpPr>
          <p:cNvPr id="549" name="Hexagon 548"/>
          <p:cNvSpPr/>
          <p:nvPr/>
        </p:nvSpPr>
        <p:spPr>
          <a:xfrm>
            <a:off x="8354266"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0" name="Straight Connector 549"/>
          <p:cNvCxnSpPr/>
          <p:nvPr/>
        </p:nvCxnSpPr>
        <p:spPr>
          <a:xfrm>
            <a:off x="8708137" y="1825157"/>
            <a:ext cx="32" cy="263319"/>
          </a:xfrm>
          <a:prstGeom prst="line">
            <a:avLst/>
          </a:prstGeom>
          <a:noFill/>
          <a:ln w="6350" cap="flat" cmpd="sng" algn="ctr">
            <a:solidFill>
              <a:srgbClr val="5B9BD5"/>
            </a:solidFill>
            <a:prstDash val="solid"/>
            <a:miter lim="800000"/>
          </a:ln>
          <a:effectLst/>
        </p:spPr>
      </p:cxnSp>
      <p:sp>
        <p:nvSpPr>
          <p:cNvPr id="551" name="Hexagon 550"/>
          <p:cNvSpPr/>
          <p:nvPr/>
        </p:nvSpPr>
        <p:spPr>
          <a:xfrm>
            <a:off x="8803100"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2" name="Straight Connector 551"/>
          <p:cNvCxnSpPr/>
          <p:nvPr/>
        </p:nvCxnSpPr>
        <p:spPr>
          <a:xfrm>
            <a:off x="9156971" y="1825157"/>
            <a:ext cx="32" cy="263319"/>
          </a:xfrm>
          <a:prstGeom prst="line">
            <a:avLst/>
          </a:prstGeom>
          <a:noFill/>
          <a:ln w="6350" cap="flat" cmpd="sng" algn="ctr">
            <a:solidFill>
              <a:srgbClr val="5B9BD5"/>
            </a:solidFill>
            <a:prstDash val="solid"/>
            <a:miter lim="800000"/>
          </a:ln>
          <a:effectLst/>
        </p:spPr>
      </p:cxnSp>
      <p:sp>
        <p:nvSpPr>
          <p:cNvPr id="553" name="Hexagon 552"/>
          <p:cNvSpPr/>
          <p:nvPr/>
        </p:nvSpPr>
        <p:spPr>
          <a:xfrm>
            <a:off x="9246846"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4" name="Straight Connector 553"/>
          <p:cNvCxnSpPr/>
          <p:nvPr/>
        </p:nvCxnSpPr>
        <p:spPr>
          <a:xfrm>
            <a:off x="9604317" y="1825157"/>
            <a:ext cx="32" cy="263319"/>
          </a:xfrm>
          <a:prstGeom prst="line">
            <a:avLst/>
          </a:prstGeom>
          <a:noFill/>
          <a:ln w="6350" cap="flat" cmpd="sng" algn="ctr">
            <a:solidFill>
              <a:srgbClr val="5B9BD5"/>
            </a:solidFill>
            <a:prstDash val="solid"/>
            <a:miter lim="800000"/>
          </a:ln>
          <a:effectLst/>
        </p:spPr>
      </p:cxnSp>
      <p:sp>
        <p:nvSpPr>
          <p:cNvPr id="555" name="Hexagon 554"/>
          <p:cNvSpPr/>
          <p:nvPr/>
        </p:nvSpPr>
        <p:spPr>
          <a:xfrm>
            <a:off x="9696842"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6" name="Straight Connector 555"/>
          <p:cNvCxnSpPr/>
          <p:nvPr/>
        </p:nvCxnSpPr>
        <p:spPr>
          <a:xfrm>
            <a:off x="10054313" y="1825157"/>
            <a:ext cx="32" cy="263319"/>
          </a:xfrm>
          <a:prstGeom prst="line">
            <a:avLst/>
          </a:prstGeom>
          <a:noFill/>
          <a:ln w="6350" cap="flat" cmpd="sng" algn="ctr">
            <a:solidFill>
              <a:srgbClr val="5B9BD5"/>
            </a:solidFill>
            <a:prstDash val="solid"/>
            <a:miter lim="800000"/>
          </a:ln>
          <a:effectLst/>
        </p:spPr>
      </p:cxnSp>
      <p:sp>
        <p:nvSpPr>
          <p:cNvPr id="557" name="Hexagon 556"/>
          <p:cNvSpPr/>
          <p:nvPr/>
        </p:nvSpPr>
        <p:spPr>
          <a:xfrm>
            <a:off x="10150913"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8" name="Straight Connector 557"/>
          <p:cNvCxnSpPr/>
          <p:nvPr/>
        </p:nvCxnSpPr>
        <p:spPr>
          <a:xfrm>
            <a:off x="10508384" y="1825157"/>
            <a:ext cx="32" cy="263319"/>
          </a:xfrm>
          <a:prstGeom prst="line">
            <a:avLst/>
          </a:prstGeom>
          <a:noFill/>
          <a:ln w="6350" cap="flat" cmpd="sng" algn="ctr">
            <a:solidFill>
              <a:srgbClr val="5B9BD5"/>
            </a:solidFill>
            <a:prstDash val="solid"/>
            <a:miter lim="800000"/>
          </a:ln>
          <a:effectLst/>
        </p:spPr>
      </p:cxnSp>
      <p:sp>
        <p:nvSpPr>
          <p:cNvPr id="559" name="Hexagon 558"/>
          <p:cNvSpPr/>
          <p:nvPr/>
        </p:nvSpPr>
        <p:spPr>
          <a:xfrm>
            <a:off x="10603347"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0" name="Straight Connector 559"/>
          <p:cNvCxnSpPr/>
          <p:nvPr/>
        </p:nvCxnSpPr>
        <p:spPr>
          <a:xfrm>
            <a:off x="10960818" y="1825157"/>
            <a:ext cx="32" cy="263319"/>
          </a:xfrm>
          <a:prstGeom prst="line">
            <a:avLst/>
          </a:prstGeom>
          <a:noFill/>
          <a:ln w="6350" cap="flat" cmpd="sng" algn="ctr">
            <a:solidFill>
              <a:srgbClr val="5B9BD5"/>
            </a:solidFill>
            <a:prstDash val="solid"/>
            <a:miter lim="800000"/>
          </a:ln>
          <a:effectLst/>
        </p:spPr>
      </p:cxnSp>
      <p:sp>
        <p:nvSpPr>
          <p:cNvPr id="561" name="Hexagon 560"/>
          <p:cNvSpPr/>
          <p:nvPr/>
        </p:nvSpPr>
        <p:spPr>
          <a:xfrm>
            <a:off x="11053344" y="183086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2" name="Straight Connector 561"/>
          <p:cNvCxnSpPr/>
          <p:nvPr/>
        </p:nvCxnSpPr>
        <p:spPr>
          <a:xfrm>
            <a:off x="11410815" y="1825157"/>
            <a:ext cx="32" cy="263319"/>
          </a:xfrm>
          <a:prstGeom prst="line">
            <a:avLst/>
          </a:prstGeom>
          <a:noFill/>
          <a:ln w="6350" cap="flat" cmpd="sng" algn="ctr">
            <a:solidFill>
              <a:srgbClr val="5B9BD5"/>
            </a:solidFill>
            <a:prstDash val="solid"/>
            <a:miter lim="800000"/>
          </a:ln>
          <a:effectLst/>
        </p:spPr>
      </p:cxnSp>
      <p:sp>
        <p:nvSpPr>
          <p:cNvPr id="563" name="Hexagon 562"/>
          <p:cNvSpPr/>
          <p:nvPr/>
        </p:nvSpPr>
        <p:spPr>
          <a:xfrm>
            <a:off x="68159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4" name="Hexagon 563"/>
          <p:cNvSpPr/>
          <p:nvPr/>
        </p:nvSpPr>
        <p:spPr>
          <a:xfrm>
            <a:off x="907992"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5" name="Hexagon 564"/>
          <p:cNvSpPr/>
          <p:nvPr/>
        </p:nvSpPr>
        <p:spPr>
          <a:xfrm>
            <a:off x="907992"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6" name="Hexagon 565"/>
          <p:cNvSpPr/>
          <p:nvPr/>
        </p:nvSpPr>
        <p:spPr>
          <a:xfrm>
            <a:off x="1131592"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7" name="Hexagon 566"/>
          <p:cNvSpPr/>
          <p:nvPr/>
        </p:nvSpPr>
        <p:spPr>
          <a:xfrm>
            <a:off x="1357989"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8" name="Hexagon 567"/>
          <p:cNvSpPr/>
          <p:nvPr/>
        </p:nvSpPr>
        <p:spPr>
          <a:xfrm>
            <a:off x="1357989"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9" name="Hexagon 568"/>
          <p:cNvSpPr/>
          <p:nvPr/>
        </p:nvSpPr>
        <p:spPr>
          <a:xfrm>
            <a:off x="158402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0" name="Hexagon 569"/>
          <p:cNvSpPr/>
          <p:nvPr/>
        </p:nvSpPr>
        <p:spPr>
          <a:xfrm>
            <a:off x="1810423"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1" name="Hexagon 570"/>
          <p:cNvSpPr/>
          <p:nvPr/>
        </p:nvSpPr>
        <p:spPr>
          <a:xfrm>
            <a:off x="1810423"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2" name="Hexagon 571"/>
          <p:cNvSpPr/>
          <p:nvPr/>
        </p:nvSpPr>
        <p:spPr>
          <a:xfrm>
            <a:off x="2034022"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3" name="Hexagon 572"/>
          <p:cNvSpPr/>
          <p:nvPr/>
        </p:nvSpPr>
        <p:spPr>
          <a:xfrm>
            <a:off x="2260419"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4" name="Hexagon 573"/>
          <p:cNvSpPr/>
          <p:nvPr/>
        </p:nvSpPr>
        <p:spPr>
          <a:xfrm>
            <a:off x="2260419"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5" name="Hexagon 574"/>
          <p:cNvSpPr/>
          <p:nvPr/>
        </p:nvSpPr>
        <p:spPr>
          <a:xfrm>
            <a:off x="2484019"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6" name="Hexagon 575"/>
          <p:cNvSpPr/>
          <p:nvPr/>
        </p:nvSpPr>
        <p:spPr>
          <a:xfrm>
            <a:off x="2706816"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7" name="Hexagon 576"/>
          <p:cNvSpPr/>
          <p:nvPr/>
        </p:nvSpPr>
        <p:spPr>
          <a:xfrm>
            <a:off x="2706816"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8" name="Hexagon 577"/>
          <p:cNvSpPr/>
          <p:nvPr/>
        </p:nvSpPr>
        <p:spPr>
          <a:xfrm>
            <a:off x="2930415"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9" name="Hexagon 578"/>
          <p:cNvSpPr/>
          <p:nvPr/>
        </p:nvSpPr>
        <p:spPr>
          <a:xfrm>
            <a:off x="3156813"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0" name="Hexagon 579"/>
          <p:cNvSpPr/>
          <p:nvPr/>
        </p:nvSpPr>
        <p:spPr>
          <a:xfrm>
            <a:off x="3156813"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1" name="Hexagon 580"/>
          <p:cNvSpPr/>
          <p:nvPr/>
        </p:nvSpPr>
        <p:spPr>
          <a:xfrm>
            <a:off x="3382849"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2" name="Hexagon 581"/>
          <p:cNvSpPr/>
          <p:nvPr/>
        </p:nvSpPr>
        <p:spPr>
          <a:xfrm>
            <a:off x="3609246"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3" name="Hexagon 582"/>
          <p:cNvSpPr/>
          <p:nvPr/>
        </p:nvSpPr>
        <p:spPr>
          <a:xfrm>
            <a:off x="3609246"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4" name="Hexagon 583"/>
          <p:cNvSpPr/>
          <p:nvPr/>
        </p:nvSpPr>
        <p:spPr>
          <a:xfrm>
            <a:off x="3836920" y="156461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5" name="Hexagon 584"/>
          <p:cNvSpPr/>
          <p:nvPr/>
        </p:nvSpPr>
        <p:spPr>
          <a:xfrm>
            <a:off x="4063317" y="169312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6" name="Hexagon 585"/>
          <p:cNvSpPr/>
          <p:nvPr/>
        </p:nvSpPr>
        <p:spPr>
          <a:xfrm>
            <a:off x="4063317" y="195460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7" name="Hexagon 586"/>
          <p:cNvSpPr/>
          <p:nvPr/>
        </p:nvSpPr>
        <p:spPr>
          <a:xfrm>
            <a:off x="4289699"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8" name="Hexagon 587"/>
          <p:cNvSpPr/>
          <p:nvPr/>
        </p:nvSpPr>
        <p:spPr>
          <a:xfrm>
            <a:off x="4516096"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9" name="Hexagon 588"/>
          <p:cNvSpPr/>
          <p:nvPr/>
        </p:nvSpPr>
        <p:spPr>
          <a:xfrm>
            <a:off x="4516096" y="196036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0" name="Hexagon 589"/>
          <p:cNvSpPr/>
          <p:nvPr/>
        </p:nvSpPr>
        <p:spPr>
          <a:xfrm>
            <a:off x="4739696"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1" name="Hexagon 590"/>
          <p:cNvSpPr/>
          <p:nvPr/>
        </p:nvSpPr>
        <p:spPr>
          <a:xfrm>
            <a:off x="4966093"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2" name="Hexagon 591"/>
          <p:cNvSpPr/>
          <p:nvPr/>
        </p:nvSpPr>
        <p:spPr>
          <a:xfrm>
            <a:off x="4966093" y="196036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3" name="Hexagon 592"/>
          <p:cNvSpPr/>
          <p:nvPr/>
        </p:nvSpPr>
        <p:spPr>
          <a:xfrm>
            <a:off x="5192129"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4" name="Hexagon 593"/>
          <p:cNvSpPr/>
          <p:nvPr/>
        </p:nvSpPr>
        <p:spPr>
          <a:xfrm>
            <a:off x="5418527"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5" name="Hexagon 594"/>
          <p:cNvSpPr/>
          <p:nvPr/>
        </p:nvSpPr>
        <p:spPr>
          <a:xfrm>
            <a:off x="5418527"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6" name="Hexagon 595"/>
          <p:cNvSpPr/>
          <p:nvPr/>
        </p:nvSpPr>
        <p:spPr>
          <a:xfrm>
            <a:off x="5642600" y="156144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7" name="Hexagon 596"/>
          <p:cNvSpPr/>
          <p:nvPr/>
        </p:nvSpPr>
        <p:spPr>
          <a:xfrm>
            <a:off x="5868998"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8" name="Hexagon 597"/>
          <p:cNvSpPr/>
          <p:nvPr/>
        </p:nvSpPr>
        <p:spPr>
          <a:xfrm>
            <a:off x="5868998"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9" name="Hexagon 598"/>
          <p:cNvSpPr/>
          <p:nvPr/>
        </p:nvSpPr>
        <p:spPr>
          <a:xfrm>
            <a:off x="6092597"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0" name="Hexagon 599"/>
          <p:cNvSpPr/>
          <p:nvPr/>
        </p:nvSpPr>
        <p:spPr>
          <a:xfrm>
            <a:off x="6318994"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1" name="Hexagon 600"/>
          <p:cNvSpPr/>
          <p:nvPr/>
        </p:nvSpPr>
        <p:spPr>
          <a:xfrm>
            <a:off x="6318994"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2" name="Hexagon 601"/>
          <p:cNvSpPr/>
          <p:nvPr/>
        </p:nvSpPr>
        <p:spPr>
          <a:xfrm>
            <a:off x="6546668"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3" name="Hexagon 602"/>
          <p:cNvSpPr/>
          <p:nvPr/>
        </p:nvSpPr>
        <p:spPr>
          <a:xfrm>
            <a:off x="6773065"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4" name="Hexagon 603"/>
          <p:cNvSpPr/>
          <p:nvPr/>
        </p:nvSpPr>
        <p:spPr>
          <a:xfrm>
            <a:off x="6773065"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5" name="Hexagon 604"/>
          <p:cNvSpPr/>
          <p:nvPr/>
        </p:nvSpPr>
        <p:spPr>
          <a:xfrm>
            <a:off x="6999102"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6" name="Hexagon 605"/>
          <p:cNvSpPr/>
          <p:nvPr/>
        </p:nvSpPr>
        <p:spPr>
          <a:xfrm>
            <a:off x="7225499"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7" name="Hexagon 606"/>
          <p:cNvSpPr/>
          <p:nvPr/>
        </p:nvSpPr>
        <p:spPr>
          <a:xfrm>
            <a:off x="7225499"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8" name="Hexagon 607"/>
          <p:cNvSpPr/>
          <p:nvPr/>
        </p:nvSpPr>
        <p:spPr>
          <a:xfrm>
            <a:off x="7452698" y="156590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9" name="Hexagon 608"/>
          <p:cNvSpPr/>
          <p:nvPr/>
        </p:nvSpPr>
        <p:spPr>
          <a:xfrm>
            <a:off x="7679096" y="1694419"/>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0" name="Hexagon 609"/>
          <p:cNvSpPr/>
          <p:nvPr/>
        </p:nvSpPr>
        <p:spPr>
          <a:xfrm>
            <a:off x="7679096" y="195590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1" name="Hexagon 610"/>
          <p:cNvSpPr/>
          <p:nvPr/>
        </p:nvSpPr>
        <p:spPr>
          <a:xfrm>
            <a:off x="7904269"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2" name="Hexagon 611"/>
          <p:cNvSpPr/>
          <p:nvPr/>
        </p:nvSpPr>
        <p:spPr>
          <a:xfrm>
            <a:off x="8130667"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3" name="Hexagon 612"/>
          <p:cNvSpPr/>
          <p:nvPr/>
        </p:nvSpPr>
        <p:spPr>
          <a:xfrm>
            <a:off x="8130667"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4" name="Hexagon 613"/>
          <p:cNvSpPr/>
          <p:nvPr/>
        </p:nvSpPr>
        <p:spPr>
          <a:xfrm>
            <a:off x="8354266"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5" name="Hexagon 614"/>
          <p:cNvSpPr/>
          <p:nvPr/>
        </p:nvSpPr>
        <p:spPr>
          <a:xfrm>
            <a:off x="8577063"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6" name="Hexagon 615"/>
          <p:cNvSpPr/>
          <p:nvPr/>
        </p:nvSpPr>
        <p:spPr>
          <a:xfrm>
            <a:off x="8577063"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7" name="Hexagon 616"/>
          <p:cNvSpPr/>
          <p:nvPr/>
        </p:nvSpPr>
        <p:spPr>
          <a:xfrm>
            <a:off x="8803100"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8" name="Hexagon 617"/>
          <p:cNvSpPr/>
          <p:nvPr/>
        </p:nvSpPr>
        <p:spPr>
          <a:xfrm>
            <a:off x="9025897"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9" name="Hexagon 618"/>
          <p:cNvSpPr/>
          <p:nvPr/>
        </p:nvSpPr>
        <p:spPr>
          <a:xfrm>
            <a:off x="9025897"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0" name="Hexagon 619"/>
          <p:cNvSpPr/>
          <p:nvPr/>
        </p:nvSpPr>
        <p:spPr>
          <a:xfrm>
            <a:off x="9246846"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1" name="Hexagon 620"/>
          <p:cNvSpPr/>
          <p:nvPr/>
        </p:nvSpPr>
        <p:spPr>
          <a:xfrm>
            <a:off x="9473243"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2" name="Hexagon 621"/>
          <p:cNvSpPr/>
          <p:nvPr/>
        </p:nvSpPr>
        <p:spPr>
          <a:xfrm>
            <a:off x="9473243"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3" name="Hexagon 622"/>
          <p:cNvSpPr/>
          <p:nvPr/>
        </p:nvSpPr>
        <p:spPr>
          <a:xfrm>
            <a:off x="9696842"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4" name="Hexagon 623"/>
          <p:cNvSpPr/>
          <p:nvPr/>
        </p:nvSpPr>
        <p:spPr>
          <a:xfrm>
            <a:off x="9923240"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5" name="Hexagon 624"/>
          <p:cNvSpPr/>
          <p:nvPr/>
        </p:nvSpPr>
        <p:spPr>
          <a:xfrm>
            <a:off x="9923240"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6" name="Hexagon 625"/>
          <p:cNvSpPr/>
          <p:nvPr/>
        </p:nvSpPr>
        <p:spPr>
          <a:xfrm>
            <a:off x="10150913"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7" name="Hexagon 626"/>
          <p:cNvSpPr/>
          <p:nvPr/>
        </p:nvSpPr>
        <p:spPr>
          <a:xfrm>
            <a:off x="10377311"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8" name="Hexagon 627"/>
          <p:cNvSpPr/>
          <p:nvPr/>
        </p:nvSpPr>
        <p:spPr>
          <a:xfrm>
            <a:off x="10377311"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9" name="Hexagon 628"/>
          <p:cNvSpPr/>
          <p:nvPr/>
        </p:nvSpPr>
        <p:spPr>
          <a:xfrm>
            <a:off x="10603347"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0" name="Hexagon 629"/>
          <p:cNvSpPr/>
          <p:nvPr/>
        </p:nvSpPr>
        <p:spPr>
          <a:xfrm>
            <a:off x="10829744"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1" name="Hexagon 630"/>
          <p:cNvSpPr/>
          <p:nvPr/>
        </p:nvSpPr>
        <p:spPr>
          <a:xfrm>
            <a:off x="10829744"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2" name="Hexagon 631"/>
          <p:cNvSpPr/>
          <p:nvPr/>
        </p:nvSpPr>
        <p:spPr>
          <a:xfrm>
            <a:off x="11053344" y="156938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3" name="Hexagon 632"/>
          <p:cNvSpPr/>
          <p:nvPr/>
        </p:nvSpPr>
        <p:spPr>
          <a:xfrm>
            <a:off x="11279741" y="1697894"/>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4" name="Hexagon 633"/>
          <p:cNvSpPr/>
          <p:nvPr/>
        </p:nvSpPr>
        <p:spPr>
          <a:xfrm>
            <a:off x="11279741" y="195937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5" name="TextBox 634"/>
          <p:cNvSpPr txBox="1"/>
          <p:nvPr/>
        </p:nvSpPr>
        <p:spPr>
          <a:xfrm>
            <a:off x="5077107" y="1606905"/>
            <a:ext cx="2729494" cy="512935"/>
          </a:xfrm>
          <a:prstGeom prst="rect">
            <a:avLst/>
          </a:prstGeom>
          <a:noFill/>
        </p:spPr>
        <p:txBody>
          <a:bodyPr wrap="square" rtlCol="0">
            <a:spAutoFit/>
          </a:bodyPr>
          <a:lstStyle/>
          <a:p>
            <a:pPr defTabSz="896386"/>
            <a:r>
              <a:rPr lang="en-US" sz="2745"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p>
        </p:txBody>
      </p:sp>
      <p:sp>
        <p:nvSpPr>
          <p:cNvPr id="346" name="Freeform 345"/>
          <p:cNvSpPr>
            <a:spLocks noChangeAspect="1"/>
          </p:cNvSpPr>
          <p:nvPr/>
        </p:nvSpPr>
        <p:spPr bwMode="black">
          <a:xfrm>
            <a:off x="5999290" y="3363669"/>
            <a:ext cx="227805" cy="228759"/>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0961693"/>
      </p:ext>
    </p:extLst>
  </p:cSld>
  <p:clrMapOvr>
    <a:masterClrMapping/>
  </p:clrMapOvr>
  <p:transition advTm="209412">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459889" y="2662192"/>
            <a:ext cx="3284446" cy="3753557"/>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Automatic Orchestration</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Hybrid Operation</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Self-Healing</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Self-sufficient</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Comprehensive</a:t>
            </a:r>
          </a:p>
          <a:p>
            <a:pPr marL="336145" indent="-336145" defTabSz="914102" fontAlgn="base">
              <a:lnSpc>
                <a:spcPct val="90000"/>
              </a:lnSpc>
              <a:spcBef>
                <a:spcPct val="0"/>
              </a:spcBef>
              <a:spcAft>
                <a:spcPct val="0"/>
              </a:spcAft>
              <a:buFont typeface="Arial" panose="020B0604020202020204" pitchFamily="34" charset="0"/>
              <a:buChar cha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961107" y="2662192"/>
            <a:ext cx="3284446" cy="3753557"/>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The same technology Microsoft uses</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Proven more than 5 years</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Investment &amp; Roadmap</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939112" y="2681979"/>
            <a:ext cx="3284446" cy="3753557"/>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Stateless or Stateful</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Visual Studio tools</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Focus on features not infrastructure</a:t>
            </a: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Rolling upgrades</a:t>
            </a:r>
          </a:p>
          <a:p>
            <a:pPr marL="336145" indent="-336145" defTabSz="914102" fontAlgn="base">
              <a:lnSpc>
                <a:spcPct val="90000"/>
              </a:lnSpc>
              <a:spcBef>
                <a:spcPct val="0"/>
              </a:spcBef>
              <a:spcAft>
                <a:spcPct val="0"/>
              </a:spcAft>
              <a:buFont typeface="Arial" panose="020B0604020202020204" pitchFamily="34" charset="0"/>
              <a:buChar char="•"/>
            </a:pPr>
            <a:endParaRPr lang="en-US" sz="1765" dirty="0">
              <a:gradFill>
                <a:gsLst>
                  <a:gs pos="0">
                    <a:srgbClr val="FFFFFF"/>
                  </a:gs>
                  <a:gs pos="100000">
                    <a:srgbClr val="FFFFFF"/>
                  </a:gs>
                </a:gsLst>
                <a:lin ang="5400000" scaled="0"/>
              </a:gradFill>
              <a:ea typeface="Segoe UI" pitchFamily="34" charset="0"/>
              <a:cs typeface="Segoe UI" pitchFamily="34" charset="0"/>
            </a:endParaRPr>
          </a:p>
          <a:p>
            <a:pPr marL="336145" indent="-336145" defTabSz="914102" fontAlgn="base">
              <a:lnSpc>
                <a:spcPct val="90000"/>
              </a:lnSpc>
              <a:spcBef>
                <a:spcPct val="0"/>
              </a:spcBef>
              <a:spcAft>
                <a:spcPct val="0"/>
              </a:spcAft>
              <a:buFont typeface="Arial" panose="020B0604020202020204" pitchFamily="34" charset="0"/>
              <a:buChar char="•"/>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Azure Service Fabric</a:t>
            </a:r>
            <a:endParaRPr lang="en-US" dirty="0"/>
          </a:p>
        </p:txBody>
      </p:sp>
      <p:sp>
        <p:nvSpPr>
          <p:cNvPr id="3" name="Hexagon 2"/>
          <p:cNvSpPr/>
          <p:nvPr/>
        </p:nvSpPr>
        <p:spPr bwMode="auto">
          <a:xfrm>
            <a:off x="939112" y="1242853"/>
            <a:ext cx="3286891" cy="283867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Rapidly develop </a:t>
            </a:r>
            <a:r>
              <a:rPr lang="en-US" sz="2353" dirty="0" err="1">
                <a:gradFill>
                  <a:gsLst>
                    <a:gs pos="0">
                      <a:srgbClr val="FFFFFF"/>
                    </a:gs>
                    <a:gs pos="100000">
                      <a:srgbClr val="FFFFFF"/>
                    </a:gs>
                  </a:gsLst>
                  <a:lin ang="5400000" scaled="0"/>
                </a:gradFill>
                <a:ea typeface="Segoe UI" pitchFamily="34" charset="0"/>
                <a:cs typeface="Segoe UI" pitchFamily="34" charset="0"/>
              </a:rPr>
              <a:t>microservice</a:t>
            </a:r>
            <a:r>
              <a:rPr lang="en-US" sz="2353" dirty="0">
                <a:gradFill>
                  <a:gsLst>
                    <a:gs pos="0">
                      <a:srgbClr val="FFFFFF"/>
                    </a:gs>
                    <a:gs pos="100000">
                      <a:srgbClr val="FFFFFF"/>
                    </a:gs>
                  </a:gsLst>
                  <a:lin ang="5400000" scaled="0"/>
                </a:gradFill>
                <a:ea typeface="Segoe UI" pitchFamily="34" charset="0"/>
                <a:cs typeface="Segoe UI" pitchFamily="34" charset="0"/>
              </a:rPr>
              <a:t> based applications</a:t>
            </a:r>
          </a:p>
        </p:txBody>
      </p:sp>
      <p:sp>
        <p:nvSpPr>
          <p:cNvPr id="4" name="Hexagon 3"/>
          <p:cNvSpPr/>
          <p:nvPr/>
        </p:nvSpPr>
        <p:spPr bwMode="auto">
          <a:xfrm>
            <a:off x="4450110" y="1224399"/>
            <a:ext cx="3286891" cy="283867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Operate reliable, scalable services</a:t>
            </a:r>
          </a:p>
        </p:txBody>
      </p:sp>
      <p:sp>
        <p:nvSpPr>
          <p:cNvPr id="5" name="Hexagon 4"/>
          <p:cNvSpPr/>
          <p:nvPr/>
        </p:nvSpPr>
        <p:spPr bwMode="auto">
          <a:xfrm>
            <a:off x="7963552" y="1245743"/>
            <a:ext cx="3286891" cy="283867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Enjoy the confidence of a battle-tested platform</a:t>
            </a:r>
          </a:p>
        </p:txBody>
      </p:sp>
      <p:sp>
        <p:nvSpPr>
          <p:cNvPr id="9" name="Isosceles Triangle 8"/>
          <p:cNvSpPr/>
          <p:nvPr/>
        </p:nvSpPr>
        <p:spPr bwMode="auto">
          <a:xfrm>
            <a:off x="934222" y="5012862"/>
            <a:ext cx="754356" cy="142267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Isosceles Triangle 9"/>
          <p:cNvSpPr/>
          <p:nvPr/>
        </p:nvSpPr>
        <p:spPr bwMode="auto">
          <a:xfrm>
            <a:off x="4447664" y="4994408"/>
            <a:ext cx="754356" cy="142267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a:off x="7956217" y="4993075"/>
            <a:ext cx="754356" cy="142267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Isosceles Triangle 11"/>
          <p:cNvSpPr/>
          <p:nvPr/>
        </p:nvSpPr>
        <p:spPr bwMode="auto">
          <a:xfrm flipH="1">
            <a:off x="10493642" y="5027977"/>
            <a:ext cx="754356" cy="142267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Isosceles Triangle 12"/>
          <p:cNvSpPr/>
          <p:nvPr/>
        </p:nvSpPr>
        <p:spPr bwMode="auto">
          <a:xfrm flipH="1">
            <a:off x="6991202" y="4993074"/>
            <a:ext cx="754356" cy="142267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Isosceles Triangle 13"/>
          <p:cNvSpPr/>
          <p:nvPr/>
        </p:nvSpPr>
        <p:spPr bwMode="auto">
          <a:xfrm flipH="1">
            <a:off x="3478982" y="5027978"/>
            <a:ext cx="754356" cy="142267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0169450"/>
      </p:ext>
    </p:extLst>
  </p:cSld>
  <p:clrMapOvr>
    <a:masterClrMapping/>
  </p:clrMapOvr>
  <p:transition advTm="51516">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following persona(s) will be used throughout this module:</a:t>
            </a:r>
            <a:endParaRPr lang="en-US" dirty="0"/>
          </a:p>
        </p:txBody>
      </p:sp>
      <p:sp>
        <p:nvSpPr>
          <p:cNvPr id="3" name="Text Placeholder 2"/>
          <p:cNvSpPr>
            <a:spLocks noGrp="1"/>
          </p:cNvSpPr>
          <p:nvPr>
            <p:ph type="body" sz="quarter" idx="10"/>
          </p:nvPr>
        </p:nvSpPr>
        <p:spPr>
          <a:xfrm>
            <a:off x="2728452" y="2298606"/>
            <a:ext cx="7202406" cy="807913"/>
          </a:xfrm>
        </p:spPr>
        <p:txBody>
          <a:bodyPr/>
          <a:lstStyle/>
          <a:p>
            <a:r>
              <a:rPr lang="en-US" sz="4500" dirty="0" smtClean="0"/>
              <a:t>Operations</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89884" y="1726194"/>
            <a:ext cx="1332089" cy="19527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t-dantay\Documents\Placeholders\user.png"/>
          <p:cNvPicPr>
            <a:picLocks noChangeAspect="1" noChangeArrowheads="1"/>
          </p:cNvPicPr>
          <p:nvPr>
            <p:custDataLst>
              <p:custData r:id="rId2"/>
            </p:custDataLst>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89883" y="3840130"/>
            <a:ext cx="1332089" cy="195273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p:cNvSpPr txBox="1">
            <a:spLocks/>
          </p:cNvSpPr>
          <p:nvPr/>
        </p:nvSpPr>
        <p:spPr>
          <a:xfrm>
            <a:off x="2728452" y="4412542"/>
            <a:ext cx="7202406" cy="807913"/>
          </a:xfrm>
          <a:prstGeom prst="rect">
            <a:avLst/>
          </a:prstGeom>
        </p:spPr>
        <p:txBody>
          <a:bodyPr vert="horz" wrap="square" lIns="0" tIns="91440" rIns="0" bIns="91440" rtlCol="0">
            <a:spAutoFit/>
          </a:bodyPr>
          <a:lstStyle>
            <a:lvl1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chemeClr val="tx1"/>
                    </a:gs>
                    <a:gs pos="100000">
                      <a:schemeClr val="tx1"/>
                    </a:gs>
                  </a:gsLst>
                  <a:lin ang="5400000" scaled="0"/>
                </a:gradFill>
                <a:latin typeface="+mj-lt"/>
                <a:ea typeface="+mn-ea"/>
                <a:cs typeface="+mn-cs"/>
              </a:defRPr>
            </a:lvl1pPr>
            <a:lvl2pPr marL="28418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353" kern="1200" spc="-51" baseline="0">
                <a:gradFill>
                  <a:gsLst>
                    <a:gs pos="1250">
                      <a:schemeClr val="tx1"/>
                    </a:gs>
                    <a:gs pos="100000">
                      <a:schemeClr val="tx1"/>
                    </a:gs>
                  </a:gsLst>
                  <a:lin ang="5400000" scaled="0"/>
                </a:gradFill>
                <a:latin typeface="+mn-lt"/>
                <a:ea typeface="+mn-ea"/>
                <a:cs typeface="+mn-cs"/>
              </a:defRPr>
            </a:lvl2pPr>
            <a:lvl3pPr marL="51756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51" baseline="0">
                <a:gradFill>
                  <a:gsLst>
                    <a:gs pos="1250">
                      <a:schemeClr val="tx1"/>
                    </a:gs>
                    <a:gs pos="100000">
                      <a:schemeClr val="tx1"/>
                    </a:gs>
                  </a:gsLst>
                  <a:lin ang="5400000" scaled="0"/>
                </a:gradFill>
                <a:latin typeface="+mn-lt"/>
                <a:ea typeface="+mn-ea"/>
                <a:cs typeface="+mn-cs"/>
              </a:defRPr>
            </a:lvl3pPr>
            <a:lvl4pPr marL="741412"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51" baseline="0">
                <a:gradFill>
                  <a:gsLst>
                    <a:gs pos="1250">
                      <a:schemeClr val="tx1"/>
                    </a:gs>
                    <a:gs pos="100000">
                      <a:schemeClr val="tx1"/>
                    </a:gs>
                  </a:gsLst>
                  <a:lin ang="5400000" scaled="0"/>
                </a:gradFill>
                <a:latin typeface="+mn-lt"/>
                <a:ea typeface="+mn-ea"/>
                <a:cs typeface="+mn-cs"/>
              </a:defRPr>
            </a:lvl4pPr>
            <a:lvl5pPr marL="91446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51"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4500" dirty="0" smtClean="0"/>
              <a:t>Developer</a:t>
            </a:r>
          </a:p>
        </p:txBody>
      </p:sp>
    </p:spTree>
    <p:extLst>
      <p:ext uri="{BB962C8B-B14F-4D97-AF65-F5344CB8AC3E}">
        <p14:creationId xmlns:p14="http://schemas.microsoft.com/office/powerpoint/2010/main" val="130325663"/>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139432"/>
          </a:xfrm>
        </p:spPr>
        <p:txBody>
          <a:bodyPr/>
          <a:lstStyle/>
          <a:p>
            <a:r>
              <a:rPr lang="en-US" dirty="0" smtClean="0"/>
              <a:t>Demo:</a:t>
            </a:r>
            <a:br>
              <a:rPr lang="en-US" dirty="0" smtClean="0"/>
            </a:br>
            <a:r>
              <a:rPr lang="en-US" dirty="0" smtClean="0"/>
              <a:t>No Downtime Upgrade</a:t>
            </a:r>
            <a:endParaRPr lang="en-US" dirty="0"/>
          </a:p>
        </p:txBody>
      </p:sp>
      <p:grpSp>
        <p:nvGrpSpPr>
          <p:cNvPr id="5" name="Group 4"/>
          <p:cNvGrpSpPr/>
          <p:nvPr/>
        </p:nvGrpSpPr>
        <p:grpSpPr>
          <a:xfrm>
            <a:off x="707921" y="3672348"/>
            <a:ext cx="2749209" cy="2460674"/>
            <a:chOff x="509263" y="734634"/>
            <a:chExt cx="4258793" cy="5562600"/>
          </a:xfrm>
        </p:grpSpPr>
        <p:grpSp>
          <p:nvGrpSpPr>
            <p:cNvPr id="6" name="Group 5"/>
            <p:cNvGrpSpPr/>
            <p:nvPr/>
          </p:nvGrpSpPr>
          <p:grpSpPr>
            <a:xfrm>
              <a:off x="509263" y="1514322"/>
              <a:ext cx="4163327" cy="4158599"/>
              <a:chOff x="513213" y="1516062"/>
              <a:chExt cx="4163327" cy="4158599"/>
            </a:xfrm>
            <a:solidFill>
              <a:srgbClr val="FFA800"/>
            </a:solidFill>
          </p:grpSpPr>
          <p:sp>
            <p:nvSpPr>
              <p:cNvPr id="8" name="Oval 7"/>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p:cNvSpPr/>
            <p:nvPr/>
          </p:nvSpPr>
          <p:spPr bwMode="auto">
            <a:xfrm rot="765383">
              <a:off x="2187269" y="734634"/>
              <a:ext cx="2580787" cy="5562600"/>
            </a:xfrm>
            <a:prstGeom prst="rect">
              <a:avLst/>
            </a:prstGeom>
            <a:solidFill>
              <a:srgbClr val="00188F">
                <a:alpha val="1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3192190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9605" y="2793658"/>
            <a:ext cx="11655840" cy="899665"/>
          </a:xfrm>
        </p:spPr>
        <p:txBody>
          <a:bodyPr/>
          <a:lstStyle/>
          <a:p>
            <a:r>
              <a:rPr lang="en-US" dirty="0" smtClean="0"/>
              <a:t>Azure Container Service</a:t>
            </a:r>
            <a:endParaRPr lang="en-US" dirty="0"/>
          </a:p>
        </p:txBody>
      </p:sp>
    </p:spTree>
    <p:extLst>
      <p:ext uri="{BB962C8B-B14F-4D97-AF65-F5344CB8AC3E}">
        <p14:creationId xmlns:p14="http://schemas.microsoft.com/office/powerpoint/2010/main" val="31159805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Choice, flexibility, scalability</a:t>
            </a:r>
            <a:endParaRPr lang="en-US" dirty="0"/>
          </a:p>
        </p:txBody>
      </p:sp>
      <p:pic>
        <p:nvPicPr>
          <p:cNvPr id="8" name="Content Placeholder 7"/>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546466" y="1287010"/>
            <a:ext cx="11101388" cy="5408612"/>
          </a:xfrm>
          <a:prstGeom prst="rect">
            <a:avLst/>
          </a:prstGeom>
        </p:spPr>
      </p:pic>
    </p:spTree>
    <p:extLst>
      <p:ext uri="{BB962C8B-B14F-4D97-AF65-F5344CB8AC3E}">
        <p14:creationId xmlns:p14="http://schemas.microsoft.com/office/powerpoint/2010/main" val="398730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Azure Container Services</a:t>
            </a:r>
            <a:endParaRPr lang="en-US" dirty="0"/>
          </a:p>
        </p:txBody>
      </p:sp>
      <p:sp>
        <p:nvSpPr>
          <p:cNvPr id="4" name="Rectangle 3"/>
          <p:cNvSpPr/>
          <p:nvPr/>
        </p:nvSpPr>
        <p:spPr bwMode="auto">
          <a:xfrm>
            <a:off x="3280008" y="2959991"/>
            <a:ext cx="2973920" cy="58521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smtClean="0">
                <a:solidFill>
                  <a:schemeClr val="bg1"/>
                </a:solidFill>
                <a:ea typeface="Segoe UI" pitchFamily="34" charset="0"/>
                <a:cs typeface="Segoe UI" pitchFamily="34" charset="0"/>
              </a:rPr>
              <a:t>Containers</a:t>
            </a:r>
            <a:endParaRPr lang="en-US" sz="2353" dirty="0">
              <a:solidFill>
                <a:schemeClr val="bg1"/>
              </a:solidFill>
              <a:ea typeface="Segoe UI" pitchFamily="34" charset="0"/>
              <a:cs typeface="Segoe UI" pitchFamily="34" charset="0"/>
            </a:endParaRPr>
          </a:p>
        </p:txBody>
      </p:sp>
      <p:sp>
        <p:nvSpPr>
          <p:cNvPr id="5" name="Rectangle 4"/>
          <p:cNvSpPr/>
          <p:nvPr/>
        </p:nvSpPr>
        <p:spPr bwMode="auto">
          <a:xfrm>
            <a:off x="200518" y="5077726"/>
            <a:ext cx="6060821" cy="5853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smtClean="0">
                <a:gradFill>
                  <a:gsLst>
                    <a:gs pos="0">
                      <a:srgbClr val="FFFFFF"/>
                    </a:gs>
                    <a:gs pos="100000">
                      <a:srgbClr val="FFFFFF"/>
                    </a:gs>
                  </a:gsLst>
                  <a:lin ang="5400000" scaled="0"/>
                </a:gradFill>
                <a:ea typeface="Segoe UI" pitchFamily="34" charset="0"/>
                <a:cs typeface="Segoe UI" pitchFamily="34" charset="0"/>
              </a:rPr>
              <a:t>VMs and VM Scale Sets</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00518" y="2949792"/>
            <a:ext cx="2908040" cy="585216"/>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smtClean="0">
                <a:gradFill>
                  <a:gsLst>
                    <a:gs pos="0">
                      <a:srgbClr val="FFFFFF"/>
                    </a:gs>
                    <a:gs pos="100000">
                      <a:srgbClr val="FFFFFF"/>
                    </a:gs>
                  </a:gsLst>
                  <a:lin ang="5400000" scaled="0"/>
                </a:gradFill>
                <a:ea typeface="Segoe UI" pitchFamily="34" charset="0"/>
                <a:cs typeface="Segoe UI" pitchFamily="34" charset="0"/>
              </a:rPr>
              <a:t>ARM Template</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93107" y="3705135"/>
            <a:ext cx="6060821" cy="585362"/>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Container Services (1</a:t>
            </a:r>
            <a:r>
              <a:rPr lang="en-US" sz="2000" baseline="30000" dirty="0" smtClean="0">
                <a:gradFill>
                  <a:gsLst>
                    <a:gs pos="0">
                      <a:srgbClr val="FFFFFF"/>
                    </a:gs>
                    <a:gs pos="100000">
                      <a:srgbClr val="FFFFFF"/>
                    </a:gs>
                  </a:gsLst>
                  <a:lin ang="5400000" scaled="0"/>
                </a:gradFill>
                <a:ea typeface="Segoe UI" pitchFamily="34" charset="0"/>
                <a:cs typeface="Segoe UI" pitchFamily="34" charset="0"/>
              </a:rPr>
              <a:t>st</a:t>
            </a:r>
            <a:r>
              <a:rPr lang="en-US" sz="2000" dirty="0" smtClean="0">
                <a:gradFill>
                  <a:gsLst>
                    <a:gs pos="0">
                      <a:srgbClr val="FFFFFF"/>
                    </a:gs>
                    <a:gs pos="100000">
                      <a:srgbClr val="FFFFFF"/>
                    </a:gs>
                  </a:gsLst>
                  <a:lin ang="5400000" scaled="0"/>
                </a:gradFill>
                <a:ea typeface="Segoe UI" pitchFamily="34" charset="0"/>
                <a:cs typeface="Segoe UI" pitchFamily="34" charset="0"/>
              </a:rPr>
              <a:t> party, 3</a:t>
            </a:r>
            <a:r>
              <a:rPr lang="en-US" sz="2000" baseline="30000" dirty="0" smtClean="0">
                <a:gradFill>
                  <a:gsLst>
                    <a:gs pos="0">
                      <a:srgbClr val="FFFFFF"/>
                    </a:gs>
                    <a:gs pos="100000">
                      <a:srgbClr val="FFFFFF"/>
                    </a:gs>
                  </a:gsLst>
                  <a:lin ang="5400000" scaled="0"/>
                </a:gradFill>
                <a:ea typeface="Segoe UI" pitchFamily="34" charset="0"/>
                <a:cs typeface="Segoe UI" pitchFamily="34" charset="0"/>
              </a:rPr>
              <a:t>rd</a:t>
            </a:r>
            <a:r>
              <a:rPr lang="en-US" sz="2000" dirty="0" smtClean="0">
                <a:gradFill>
                  <a:gsLst>
                    <a:gs pos="0">
                      <a:srgbClr val="FFFFFF"/>
                    </a:gs>
                    <a:gs pos="100000">
                      <a:srgbClr val="FFFFFF"/>
                    </a:gs>
                  </a:gsLst>
                  <a:lin ang="5400000" scaled="0"/>
                </a:gradFill>
                <a:ea typeface="Segoe UI" pitchFamily="34" charset="0"/>
                <a:cs typeface="Segoe UI" pitchFamily="34" charset="0"/>
              </a:rPr>
              <a:t> party)</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Down Arrow 7"/>
          <p:cNvSpPr/>
          <p:nvPr/>
        </p:nvSpPr>
        <p:spPr bwMode="auto">
          <a:xfrm>
            <a:off x="558229" y="2319735"/>
            <a:ext cx="2278658" cy="627276"/>
          </a:xfrm>
          <a:prstGeom prst="downArrow">
            <a:avLst/>
          </a:prstGeom>
          <a:solidFill>
            <a:schemeClr val="bg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000000"/>
                  </a:gs>
                  <a:gs pos="10417">
                    <a:srgbClr val="000000"/>
                  </a:gs>
                </a:gsLst>
                <a:lin ang="5400000" scaled="0"/>
              </a:gradFill>
            </a:endParaRPr>
          </a:p>
        </p:txBody>
      </p:sp>
      <p:sp>
        <p:nvSpPr>
          <p:cNvPr id="12" name="Rectangle 11"/>
          <p:cNvSpPr/>
          <p:nvPr/>
        </p:nvSpPr>
        <p:spPr bwMode="auto">
          <a:xfrm>
            <a:off x="234896" y="4406987"/>
            <a:ext cx="2915451" cy="5853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Windows Server</a:t>
            </a:r>
          </a:p>
        </p:txBody>
      </p:sp>
      <p:sp>
        <p:nvSpPr>
          <p:cNvPr id="13" name="Rectangle 12"/>
          <p:cNvSpPr/>
          <p:nvPr/>
        </p:nvSpPr>
        <p:spPr bwMode="auto">
          <a:xfrm>
            <a:off x="3307509" y="4406987"/>
            <a:ext cx="2985567" cy="5853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smtClean="0">
                <a:gradFill>
                  <a:gsLst>
                    <a:gs pos="0">
                      <a:srgbClr val="FFFFFF"/>
                    </a:gs>
                    <a:gs pos="100000">
                      <a:srgbClr val="FFFFFF"/>
                    </a:gs>
                  </a:gsLst>
                  <a:lin ang="5400000" scaled="0"/>
                </a:gradFill>
                <a:ea typeface="Segoe UI" pitchFamily="34" charset="0"/>
                <a:cs typeface="Segoe UI" pitchFamily="34" charset="0"/>
              </a:rPr>
              <a:t>Linux</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93107" y="5773831"/>
            <a:ext cx="2915451" cy="58536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smtClean="0">
                <a:gradFill>
                  <a:gsLst>
                    <a:gs pos="0">
                      <a:srgbClr val="FFFFFF"/>
                    </a:gs>
                    <a:gs pos="100000">
                      <a:srgbClr val="FFFFFF"/>
                    </a:gs>
                  </a:gsLst>
                  <a:lin ang="5400000" scaled="0"/>
                </a:gradFill>
                <a:ea typeface="Segoe UI" pitchFamily="34" charset="0"/>
                <a:cs typeface="Segoe UI" pitchFamily="34" charset="0"/>
              </a:rPr>
              <a:t>Azure Stack</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3280008" y="5773831"/>
            <a:ext cx="2985567" cy="58536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smtClean="0">
                <a:gradFill>
                  <a:gsLst>
                    <a:gs pos="0">
                      <a:srgbClr val="FFFFFF"/>
                    </a:gs>
                    <a:gs pos="100000">
                      <a:srgbClr val="FFFFFF"/>
                    </a:gs>
                  </a:gsLst>
                  <a:lin ang="5400000" scaled="0"/>
                </a:gradFill>
                <a:ea typeface="Segoe UI" pitchFamily="34" charset="0"/>
                <a:cs typeface="Segoe UI" pitchFamily="34" charset="0"/>
              </a:rPr>
              <a:t>Azure</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Down Arrow 16"/>
          <p:cNvSpPr/>
          <p:nvPr/>
        </p:nvSpPr>
        <p:spPr bwMode="auto">
          <a:xfrm>
            <a:off x="3627639" y="2321489"/>
            <a:ext cx="2278658" cy="623768"/>
          </a:xfrm>
          <a:prstGeom prst="downArrow">
            <a:avLst/>
          </a:prstGeom>
          <a:solidFill>
            <a:schemeClr val="bg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000000"/>
                  </a:gs>
                  <a:gs pos="10417">
                    <a:srgbClr val="000000"/>
                  </a:gs>
                </a:gsLst>
                <a:lin ang="5400000" scaled="0"/>
              </a:gradFill>
            </a:endParaRPr>
          </a:p>
        </p:txBody>
      </p:sp>
      <p:sp>
        <p:nvSpPr>
          <p:cNvPr id="18" name="Rectangle 17"/>
          <p:cNvSpPr/>
          <p:nvPr/>
        </p:nvSpPr>
        <p:spPr bwMode="auto">
          <a:xfrm>
            <a:off x="3307509" y="1690688"/>
            <a:ext cx="2973920" cy="6259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smtClean="0">
                <a:solidFill>
                  <a:schemeClr val="bg1"/>
                </a:solidFill>
                <a:ea typeface="Segoe UI" pitchFamily="34" charset="0"/>
                <a:cs typeface="Segoe UI" pitchFamily="34" charset="0"/>
              </a:rPr>
              <a:t>Container Tooling</a:t>
            </a:r>
            <a:endParaRPr lang="en-US" sz="2353" dirty="0">
              <a:solidFill>
                <a:schemeClr val="bg1"/>
              </a:solidFill>
              <a:ea typeface="Segoe UI" pitchFamily="34" charset="0"/>
              <a:cs typeface="Segoe UI" pitchFamily="34" charset="0"/>
            </a:endParaRPr>
          </a:p>
        </p:txBody>
      </p:sp>
      <p:sp>
        <p:nvSpPr>
          <p:cNvPr id="19" name="Rectangle 18"/>
          <p:cNvSpPr/>
          <p:nvPr/>
        </p:nvSpPr>
        <p:spPr bwMode="auto">
          <a:xfrm>
            <a:off x="182928" y="1690688"/>
            <a:ext cx="2973920" cy="6259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smtClean="0">
                <a:solidFill>
                  <a:schemeClr val="bg1"/>
                </a:solidFill>
                <a:ea typeface="Segoe UI" pitchFamily="34" charset="0"/>
                <a:cs typeface="Segoe UI" pitchFamily="34" charset="0"/>
              </a:rPr>
              <a:t>Service Tooling</a:t>
            </a:r>
            <a:endParaRPr lang="en-US" sz="2353" dirty="0">
              <a:solidFill>
                <a:schemeClr val="bg1"/>
              </a:solidFill>
              <a:ea typeface="Segoe UI" pitchFamily="34" charset="0"/>
              <a:cs typeface="Segoe UI" pitchFamily="34" charset="0"/>
            </a:endParaRPr>
          </a:p>
        </p:txBody>
      </p:sp>
      <p:graphicFrame>
        <p:nvGraphicFramePr>
          <p:cNvPr id="3" name="Table 2"/>
          <p:cNvGraphicFramePr>
            <a:graphicFrameLocks noGrp="1"/>
          </p:cNvGraphicFramePr>
          <p:nvPr>
            <p:extLst/>
          </p:nvPr>
        </p:nvGraphicFramePr>
        <p:xfrm>
          <a:off x="6724719" y="2422254"/>
          <a:ext cx="5447503" cy="2741626"/>
        </p:xfrm>
        <a:graphic>
          <a:graphicData uri="http://schemas.openxmlformats.org/drawingml/2006/table">
            <a:tbl>
              <a:tblPr firstRow="1" firstCol="1" bandRow="1">
                <a:tableStyleId>{5C22544A-7EE6-4342-B048-85BDC9FD1C3A}</a:tableStyleId>
              </a:tblPr>
              <a:tblGrid>
                <a:gridCol w="2209126">
                  <a:extLst>
                    <a:ext uri="{9D8B030D-6E8A-4147-A177-3AD203B41FA5}">
                      <a16:colId xmlns:a16="http://schemas.microsoft.com/office/drawing/2014/main" xmlns="" val="20000"/>
                    </a:ext>
                  </a:extLst>
                </a:gridCol>
                <a:gridCol w="3238377">
                  <a:extLst>
                    <a:ext uri="{9D8B030D-6E8A-4147-A177-3AD203B41FA5}">
                      <a16:colId xmlns:a16="http://schemas.microsoft.com/office/drawing/2014/main" xmlns="" val="20001"/>
                    </a:ext>
                  </a:extLst>
                </a:gridCol>
              </a:tblGrid>
              <a:tr h="424409">
                <a:tc>
                  <a:txBody>
                    <a:bodyPr/>
                    <a:lstStyle/>
                    <a:p>
                      <a:pPr marL="0" marR="0">
                        <a:lnSpc>
                          <a:spcPct val="115000"/>
                        </a:lnSpc>
                        <a:spcBef>
                          <a:spcPts val="0"/>
                        </a:spcBef>
                        <a:spcAft>
                          <a:spcPts val="0"/>
                        </a:spcAft>
                      </a:pPr>
                      <a:r>
                        <a:rPr lang="en-US" sz="1800" dirty="0">
                          <a:effectLst/>
                        </a:rPr>
                        <a:t>Layer</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dirty="0">
                          <a:effectLst/>
                        </a:rPr>
                        <a:t>Supported </a:t>
                      </a:r>
                      <a:r>
                        <a:rPr lang="en-US" sz="1800" dirty="0" smtClean="0">
                          <a:effectLst/>
                        </a:rPr>
                        <a:t>Technologies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424409">
                <a:tc>
                  <a:txBody>
                    <a:bodyPr/>
                    <a:lstStyle/>
                    <a:p>
                      <a:pPr marL="0" marR="0">
                        <a:lnSpc>
                          <a:spcPct val="115000"/>
                        </a:lnSpc>
                        <a:spcBef>
                          <a:spcPts val="0"/>
                        </a:spcBef>
                        <a:spcAft>
                          <a:spcPts val="0"/>
                        </a:spcAft>
                      </a:pPr>
                      <a:r>
                        <a:rPr lang="en-US" sz="1800">
                          <a:effectLst/>
                        </a:rPr>
                        <a:t>Configuration as Code</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dirty="0">
                          <a:effectLst/>
                        </a:rPr>
                        <a:t>ARM, Dockerfile, Docker Compose</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424409">
                <a:tc>
                  <a:txBody>
                    <a:bodyPr/>
                    <a:lstStyle/>
                    <a:p>
                      <a:pPr marL="0" marR="0">
                        <a:lnSpc>
                          <a:spcPct val="115000"/>
                        </a:lnSpc>
                        <a:spcBef>
                          <a:spcPts val="0"/>
                        </a:spcBef>
                        <a:spcAft>
                          <a:spcPts val="0"/>
                        </a:spcAft>
                      </a:pPr>
                      <a:r>
                        <a:rPr lang="en-US" sz="1800" dirty="0">
                          <a:effectLst/>
                        </a:rPr>
                        <a:t>Host cluster management</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dirty="0" smtClean="0">
                          <a:effectLst/>
                        </a:rPr>
                        <a:t>VM Scale</a:t>
                      </a:r>
                      <a:r>
                        <a:rPr lang="en-US" sz="1800" baseline="0" dirty="0" smtClean="0">
                          <a:effectLst/>
                        </a:rPr>
                        <a:t> </a:t>
                      </a:r>
                      <a:r>
                        <a:rPr lang="en-US" sz="1800" dirty="0" smtClean="0">
                          <a:effectLst/>
                        </a:rPr>
                        <a:t>Sets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424409">
                <a:tc>
                  <a:txBody>
                    <a:bodyPr/>
                    <a:lstStyle/>
                    <a:p>
                      <a:pPr marL="0" marR="0">
                        <a:lnSpc>
                          <a:spcPct val="115000"/>
                        </a:lnSpc>
                        <a:spcBef>
                          <a:spcPts val="0"/>
                        </a:spcBef>
                        <a:spcAft>
                          <a:spcPts val="0"/>
                        </a:spcAft>
                      </a:pPr>
                      <a:r>
                        <a:rPr lang="en-US" sz="1800" dirty="0">
                          <a:effectLst/>
                        </a:rPr>
                        <a:t>Container orchestration</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dirty="0">
                          <a:effectLst/>
                        </a:rPr>
                        <a:t>Docker Swarm, </a:t>
                      </a:r>
                      <a:r>
                        <a:rPr lang="en-US" sz="1800" dirty="0" err="1" smtClean="0">
                          <a:effectLst/>
                        </a:rPr>
                        <a:t>Chronos</a:t>
                      </a:r>
                      <a:r>
                        <a:rPr lang="en-US" sz="1800" dirty="0" smtClean="0">
                          <a:effectLst/>
                        </a:rPr>
                        <a:t>, Marathon,</a:t>
                      </a:r>
                      <a:r>
                        <a:rPr lang="en-US" sz="1800" baseline="0" dirty="0" smtClean="0">
                          <a:effectLst/>
                        </a:rPr>
                        <a:t> </a:t>
                      </a:r>
                      <a:r>
                        <a:rPr lang="en-US" sz="1800" dirty="0" smtClean="0">
                          <a:effectLst/>
                        </a:rPr>
                        <a:t>Apache </a:t>
                      </a:r>
                      <a:r>
                        <a:rPr lang="en-US" sz="1800" dirty="0">
                          <a:effectLst/>
                        </a:rPr>
                        <a:t>Mesos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424409">
                <a:tc>
                  <a:txBody>
                    <a:bodyPr/>
                    <a:lstStyle/>
                    <a:p>
                      <a:pPr marL="0" marR="0">
                        <a:lnSpc>
                          <a:spcPct val="115000"/>
                        </a:lnSpc>
                        <a:spcBef>
                          <a:spcPts val="0"/>
                        </a:spcBef>
                        <a:spcAft>
                          <a:spcPts val="0"/>
                        </a:spcAft>
                      </a:pPr>
                      <a:r>
                        <a:rPr lang="en-US" sz="1800">
                          <a:effectLst/>
                        </a:rPr>
                        <a:t>Monitoring</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dirty="0" smtClean="0">
                          <a:effectLst/>
                        </a:rPr>
                        <a:t>OMS, App Insights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bl>
          </a:graphicData>
        </a:graphic>
      </p:graphicFrame>
      <p:sp>
        <p:nvSpPr>
          <p:cNvPr id="14" name="Isosceles Triangle 13"/>
          <p:cNvSpPr/>
          <p:nvPr/>
        </p:nvSpPr>
        <p:spPr>
          <a:xfrm rot="5400000">
            <a:off x="6164400" y="3782489"/>
            <a:ext cx="592762" cy="423254"/>
          </a:xfrm>
          <a:prstGeom prst="triangl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336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0-#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0-#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0-#ppt_w/2"/>
                                          </p:val>
                                        </p:tav>
                                        <p:tav tm="100000">
                                          <p:val>
                                            <p:strVal val="#ppt_x"/>
                                          </p:val>
                                        </p:tav>
                                      </p:tavLst>
                                    </p:anim>
                                    <p:anim calcmode="lin" valueType="num">
                                      <p:cBhvr additive="base">
                                        <p:cTn id="4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0-#ppt_w/2"/>
                                          </p:val>
                                        </p:tav>
                                        <p:tav tm="100000">
                                          <p:val>
                                            <p:strVal val="#ppt_x"/>
                                          </p:val>
                                        </p:tav>
                                      </p:tavLst>
                                    </p:anim>
                                    <p:anim calcmode="lin" valueType="num">
                                      <p:cBhvr additive="base">
                                        <p:cTn id="4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nodeType="afterEffect">
                                  <p:stCondLst>
                                    <p:cond delay="0"/>
                                  </p:stCondLst>
                                  <p:childTnLst>
                                    <p:set>
                                      <p:cBhvr>
                                        <p:cTn id="5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2" grpId="0" animBg="1"/>
      <p:bldP spid="13" grpId="0" animBg="1"/>
      <p:bldP spid="15" grpId="0" animBg="1"/>
      <p:bldP spid="16" grpId="0" animBg="1"/>
      <p:bldP spid="17" grpId="0" animBg="1"/>
      <p:bldP spid="18" grpId="0" animBg="1"/>
      <p:bldP spid="19"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Scenarios</a:t>
            </a:r>
            <a:endParaRPr lang="en-US" dirty="0"/>
          </a:p>
        </p:txBody>
      </p:sp>
      <p:sp>
        <p:nvSpPr>
          <p:cNvPr id="3" name="Content Placeholder 2"/>
          <p:cNvSpPr>
            <a:spLocks noGrp="1"/>
          </p:cNvSpPr>
          <p:nvPr>
            <p:ph idx="4294967295"/>
          </p:nvPr>
        </p:nvSpPr>
        <p:spPr>
          <a:xfrm>
            <a:off x="838200" y="1825625"/>
            <a:ext cx="10515600" cy="4351338"/>
          </a:xfrm>
          <a:prstGeom prst="rect">
            <a:avLst/>
          </a:prstGeom>
        </p:spPr>
        <p:txBody>
          <a:bodyPr>
            <a:normAutofit/>
          </a:bodyPr>
          <a:lstStyle/>
          <a:p>
            <a:pPr lvl="0"/>
            <a:r>
              <a:rPr lang="en-US" b="1" dirty="0"/>
              <a:t>Container Service </a:t>
            </a:r>
            <a:r>
              <a:rPr lang="en-US" b="1" dirty="0" smtClean="0"/>
              <a:t>Creation</a:t>
            </a:r>
            <a:endParaRPr lang="en-US" dirty="0" smtClean="0"/>
          </a:p>
          <a:p>
            <a:pPr lvl="1"/>
            <a:r>
              <a:rPr lang="en-US" dirty="0" smtClean="0"/>
              <a:t>I </a:t>
            </a:r>
            <a:r>
              <a:rPr lang="en-US" dirty="0"/>
              <a:t>can create a container based cluster through the click of a button in the Azure Portal or through a simple CLI command</a:t>
            </a:r>
            <a:r>
              <a:rPr lang="en-US" dirty="0" smtClean="0"/>
              <a:t>.</a:t>
            </a:r>
          </a:p>
          <a:p>
            <a:r>
              <a:rPr lang="en-US" b="1" dirty="0" smtClean="0"/>
              <a:t>Managed Container Service</a:t>
            </a:r>
            <a:endParaRPr lang="en-US" sz="1800" dirty="0"/>
          </a:p>
          <a:p>
            <a:pPr lvl="1"/>
            <a:r>
              <a:rPr lang="en-US" dirty="0" smtClean="0"/>
              <a:t>I focus on building my container application, while Azure automatically upgrades and manages my host software including: host based updates, my host software, and my </a:t>
            </a:r>
            <a:r>
              <a:rPr lang="en-US" dirty="0" err="1" smtClean="0"/>
              <a:t>Mesos</a:t>
            </a:r>
            <a:r>
              <a:rPr lang="en-US" dirty="0" smtClean="0"/>
              <a:t> orchestrator.</a:t>
            </a:r>
          </a:p>
          <a:p>
            <a:pPr lvl="1"/>
            <a:endParaRPr lang="en-US" dirty="0"/>
          </a:p>
        </p:txBody>
      </p:sp>
    </p:spTree>
    <p:extLst>
      <p:ext uri="{BB962C8B-B14F-4D97-AF65-F5344CB8AC3E}">
        <p14:creationId xmlns:p14="http://schemas.microsoft.com/office/powerpoint/2010/main" val="148142489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Scenarios (cont.)</a:t>
            </a:r>
            <a:endParaRPr lang="en-US" dirty="0"/>
          </a:p>
        </p:txBody>
      </p:sp>
      <p:sp>
        <p:nvSpPr>
          <p:cNvPr id="3" name="Content Placeholder 2"/>
          <p:cNvSpPr>
            <a:spLocks noGrp="1"/>
          </p:cNvSpPr>
          <p:nvPr>
            <p:ph idx="4294967295"/>
          </p:nvPr>
        </p:nvSpPr>
        <p:spPr>
          <a:xfrm>
            <a:off x="838200" y="1825625"/>
            <a:ext cx="10515600" cy="4351338"/>
          </a:xfrm>
          <a:prstGeom prst="rect">
            <a:avLst/>
          </a:prstGeom>
        </p:spPr>
        <p:txBody>
          <a:bodyPr>
            <a:normAutofit fontScale="92500" lnSpcReduction="20000"/>
          </a:bodyPr>
          <a:lstStyle/>
          <a:p>
            <a:pPr lvl="0"/>
            <a:r>
              <a:rPr lang="en-US" b="1" dirty="0" smtClean="0"/>
              <a:t>Develop Stateless Workloads Locally, Deploy Globally</a:t>
            </a:r>
            <a:endParaRPr lang="en-US" dirty="0"/>
          </a:p>
          <a:p>
            <a:pPr lvl="1"/>
            <a:r>
              <a:rPr lang="en-US" dirty="0" smtClean="0"/>
              <a:t>I can develop Web or Worker workloads locally using standard Docker technologies and deploy them to any Docker compatible infrastructure using Docker Compose or </a:t>
            </a:r>
            <a:r>
              <a:rPr lang="en-US" dirty="0" err="1" smtClean="0"/>
              <a:t>Marathon.json</a:t>
            </a:r>
            <a:r>
              <a:rPr lang="en-US" dirty="0" smtClean="0"/>
              <a:t> to define the application configuration.</a:t>
            </a:r>
          </a:p>
          <a:p>
            <a:pPr lvl="0"/>
            <a:r>
              <a:rPr lang="en-US" b="1" dirty="0" smtClean="0"/>
              <a:t>Run a Variety of Portable Stateless Workloads</a:t>
            </a:r>
            <a:endParaRPr lang="en-US" dirty="0"/>
          </a:p>
          <a:p>
            <a:pPr lvl="1"/>
            <a:r>
              <a:rPr lang="en-US" dirty="0" smtClean="0"/>
              <a:t>I can run a variety of Web or Worker workloads on Azure.  If I am unhappy with Azure, my workloads are portable, and I can move to another cloud.</a:t>
            </a:r>
          </a:p>
          <a:p>
            <a:pPr lvl="0"/>
            <a:r>
              <a:rPr lang="en-US" b="1" dirty="0" smtClean="0"/>
              <a:t>Continuous Integration / Continuous Delivery Pipeline</a:t>
            </a:r>
          </a:p>
          <a:p>
            <a:pPr lvl="1"/>
            <a:r>
              <a:rPr lang="en-US" dirty="0" smtClean="0"/>
              <a:t>The Azure container service enables me to easily setup and use a popular open source CI / CD service or Visual Studio Team Services.</a:t>
            </a:r>
          </a:p>
          <a:p>
            <a:endParaRPr lang="en-US" dirty="0" smtClean="0"/>
          </a:p>
          <a:p>
            <a:endParaRPr lang="en-US" dirty="0"/>
          </a:p>
        </p:txBody>
      </p:sp>
    </p:spTree>
    <p:extLst>
      <p:ext uri="{BB962C8B-B14F-4D97-AF65-F5344CB8AC3E}">
        <p14:creationId xmlns:p14="http://schemas.microsoft.com/office/powerpoint/2010/main" val="279215743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139432"/>
          </a:xfrm>
        </p:spPr>
        <p:txBody>
          <a:bodyPr/>
          <a:lstStyle/>
          <a:p>
            <a:r>
              <a:rPr lang="en-US" dirty="0" smtClean="0"/>
              <a:t>Demo:</a:t>
            </a:r>
            <a:br>
              <a:rPr lang="en-US" dirty="0" smtClean="0"/>
            </a:br>
            <a:r>
              <a:rPr lang="en-US" dirty="0" smtClean="0"/>
              <a:t>Azure Container Service</a:t>
            </a:r>
            <a:endParaRPr lang="en-US" dirty="0"/>
          </a:p>
        </p:txBody>
      </p:sp>
      <p:grpSp>
        <p:nvGrpSpPr>
          <p:cNvPr id="5" name="Group 4"/>
          <p:cNvGrpSpPr/>
          <p:nvPr/>
        </p:nvGrpSpPr>
        <p:grpSpPr>
          <a:xfrm>
            <a:off x="707921" y="3672348"/>
            <a:ext cx="2749209" cy="2460674"/>
            <a:chOff x="509263" y="734634"/>
            <a:chExt cx="4258793" cy="5562600"/>
          </a:xfrm>
        </p:grpSpPr>
        <p:grpSp>
          <p:nvGrpSpPr>
            <p:cNvPr id="6" name="Group 5"/>
            <p:cNvGrpSpPr/>
            <p:nvPr/>
          </p:nvGrpSpPr>
          <p:grpSpPr>
            <a:xfrm>
              <a:off x="509263" y="1514322"/>
              <a:ext cx="4163327" cy="4158599"/>
              <a:chOff x="513213" y="1516062"/>
              <a:chExt cx="4163327" cy="4158599"/>
            </a:xfrm>
            <a:solidFill>
              <a:srgbClr val="FFA800"/>
            </a:solidFill>
          </p:grpSpPr>
          <p:sp>
            <p:nvSpPr>
              <p:cNvPr id="8" name="Oval 7"/>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p:cNvSpPr/>
            <p:nvPr/>
          </p:nvSpPr>
          <p:spPr bwMode="auto">
            <a:xfrm rot="765383">
              <a:off x="2187269" y="734634"/>
              <a:ext cx="2580787" cy="5562600"/>
            </a:xfrm>
            <a:prstGeom prst="rect">
              <a:avLst/>
            </a:prstGeom>
            <a:solidFill>
              <a:srgbClr val="00188F">
                <a:alpha val="1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1981793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9711"/>
            <a:ext cx="11653523" cy="5946243"/>
          </a:xfrm>
        </p:spPr>
        <p:txBody>
          <a:bodyPr/>
          <a:lstStyle/>
          <a:p>
            <a:pPr marL="0" lvl="0" indent="0">
              <a:buNone/>
            </a:pPr>
            <a:endParaRPr lang="en-US" sz="3200" dirty="0"/>
          </a:p>
          <a:p>
            <a:r>
              <a:rPr lang="en-US" altLang="en-US" sz="3200" dirty="0" smtClean="0"/>
              <a:t>Service Fabric is Windows-first, </a:t>
            </a:r>
            <a:r>
              <a:rPr lang="en-US" altLang="en-US" sz="3200" dirty="0" err="1" smtClean="0"/>
              <a:t>microservices</a:t>
            </a:r>
            <a:r>
              <a:rPr lang="en-US" altLang="en-US" sz="3200" dirty="0" smtClean="0"/>
              <a:t>-first</a:t>
            </a:r>
          </a:p>
          <a:p>
            <a:r>
              <a:rPr lang="en-US" altLang="en-US" sz="3200" dirty="0" smtClean="0">
                <a:solidFill>
                  <a:schemeClr val="tx1"/>
                </a:solidFill>
              </a:rPr>
              <a:t>ACS is Linux-first, container-first</a:t>
            </a:r>
          </a:p>
          <a:p>
            <a:r>
              <a:rPr lang="en-US" altLang="en-US" sz="3200" dirty="0" smtClean="0">
                <a:solidFill>
                  <a:schemeClr val="tx1"/>
                </a:solidFill>
              </a:rPr>
              <a:t>Service Fabric provide the most out of the box</a:t>
            </a:r>
          </a:p>
          <a:p>
            <a:r>
              <a:rPr lang="en-US" altLang="en-US" sz="3200" dirty="0" smtClean="0">
                <a:solidFill>
                  <a:schemeClr val="tx1"/>
                </a:solidFill>
              </a:rPr>
              <a:t>ACS is more flexible (run Docker wherever Docker can run)</a:t>
            </a:r>
          </a:p>
          <a:p>
            <a:r>
              <a:rPr lang="en-US" altLang="en-US" sz="3200" dirty="0" smtClean="0">
                <a:solidFill>
                  <a:schemeClr val="tx1"/>
                </a:solidFill>
              </a:rPr>
              <a:t>Learn more about VM Scale Sets to get a better understanding of the infrastructure for Service Fabric and ACS</a:t>
            </a:r>
            <a:endParaRPr lang="en-US" altLang="en-US" sz="3200" dirty="0">
              <a:solidFill>
                <a:schemeClr val="tx1"/>
              </a:solidFill>
            </a:endParaRPr>
          </a:p>
          <a:p>
            <a:pPr marL="0" lvl="0" indent="0">
              <a:buNone/>
            </a:pPr>
            <a:endParaRPr lang="en-US" altLang="en-US" sz="3200" dirty="0" smtClean="0">
              <a:solidFill>
                <a:schemeClr val="tx1"/>
              </a:solidFill>
            </a:endParaRPr>
          </a:p>
          <a:p>
            <a:pPr marL="0" lvl="0" indent="0">
              <a:buNone/>
            </a:pPr>
            <a:endParaRPr lang="en-US" altLang="en-US" sz="3200" dirty="0">
              <a:solidFill>
                <a:schemeClr val="tx1"/>
              </a:solidFill>
              <a:latin typeface="Arial" panose="020B0604020202020204" pitchFamily="34" charset="0"/>
            </a:endParaRPr>
          </a:p>
          <a:p>
            <a:pPr marL="0" indent="0">
              <a:buNone/>
            </a:pPr>
            <a:endParaRPr lang="en-US" sz="3200" dirty="0" smtClean="0"/>
          </a:p>
          <a:p>
            <a:pPr marL="0" indent="0">
              <a:buNone/>
            </a:pPr>
            <a:endParaRPr lang="en-US" sz="3200" dirty="0"/>
          </a:p>
        </p:txBody>
      </p:sp>
      <p:sp>
        <p:nvSpPr>
          <p:cNvPr id="3" name="Title 2"/>
          <p:cNvSpPr>
            <a:spLocks noGrp="1"/>
          </p:cNvSpPr>
          <p:nvPr>
            <p:ph type="title"/>
          </p:nvPr>
        </p:nvSpPr>
        <p:spPr>
          <a:xfrm>
            <a:off x="269240" y="540721"/>
            <a:ext cx="11655840" cy="899665"/>
          </a:xfrm>
        </p:spPr>
        <p:txBody>
          <a:bodyPr/>
          <a:lstStyle/>
          <a:p>
            <a:r>
              <a:rPr lang="en-US" sz="4000" dirty="0" smtClean="0"/>
              <a:t>Insider Tips: Service Fabric vs. Containers</a:t>
            </a:r>
            <a:endParaRPr lang="en-US" sz="4000" dirty="0"/>
          </a:p>
        </p:txBody>
      </p:sp>
      <p:pic>
        <p:nvPicPr>
          <p:cNvPr id="4" name="Picture 3"/>
          <p:cNvPicPr>
            <a:picLocks noChangeAspect="1"/>
          </p:cNvPicPr>
          <p:nvPr>
            <p:custDataLst>
              <p:custData r:id="rId1"/>
            </p:custDataLst>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2447021436"/>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4755148"/>
          </a:xfrm>
        </p:spPr>
        <p:txBody>
          <a:bodyPr/>
          <a:lstStyle/>
          <a:p>
            <a:r>
              <a:rPr lang="en-US" sz="5500" dirty="0" smtClean="0"/>
              <a:t>Lab:</a:t>
            </a:r>
            <a:br>
              <a:rPr lang="en-US" sz="5500" dirty="0" smtClean="0"/>
            </a:br>
            <a:r>
              <a:rPr lang="en-US" sz="5500" dirty="0" smtClean="0"/>
              <a:t>Deploy Service Fabric</a:t>
            </a:r>
            <a:br>
              <a:rPr lang="en-US" sz="5500" dirty="0" smtClean="0"/>
            </a:br>
            <a:r>
              <a:rPr lang="en-US" sz="5500" dirty="0" smtClean="0"/>
              <a:t>Stateless </a:t>
            </a:r>
            <a:r>
              <a:rPr lang="en-US" sz="5500" dirty="0" err="1" smtClean="0"/>
              <a:t>Microservice</a:t>
            </a:r>
            <a:r>
              <a:rPr lang="en-US" sz="5500" dirty="0" smtClean="0"/>
              <a:t/>
            </a:r>
            <a:br>
              <a:rPr lang="en-US" sz="5500" dirty="0" smtClean="0"/>
            </a:br>
            <a:r>
              <a:rPr lang="en-US" sz="5500" dirty="0" smtClean="0"/>
              <a:t>Stateful </a:t>
            </a:r>
            <a:r>
              <a:rPr lang="en-US" sz="5500" dirty="0" err="1" smtClean="0"/>
              <a:t>Microservice</a:t>
            </a:r>
            <a:r>
              <a:rPr lang="en-US" sz="5500" dirty="0" smtClean="0"/>
              <a:t/>
            </a:r>
            <a:br>
              <a:rPr lang="en-US" sz="5500" dirty="0" smtClean="0"/>
            </a:br>
            <a:r>
              <a:rPr lang="en-US" sz="5500" dirty="0" smtClean="0"/>
              <a:t>No Downtime Update</a:t>
            </a:r>
            <a:br>
              <a:rPr lang="en-US" sz="5500" dirty="0" smtClean="0"/>
            </a:br>
            <a:endParaRPr lang="en-US" sz="5500" dirty="0"/>
          </a:p>
        </p:txBody>
      </p:sp>
      <p:sp>
        <p:nvSpPr>
          <p:cNvPr id="4" name="Text Placeholder 2"/>
          <p:cNvSpPr txBox="1">
            <a:spLocks/>
          </p:cNvSpPr>
          <p:nvPr/>
        </p:nvSpPr>
        <p:spPr>
          <a:xfrm>
            <a:off x="9936998" y="432338"/>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endParaRPr lang="en-US" sz="2000" dirty="0" smtClean="0"/>
          </a:p>
        </p:txBody>
      </p:sp>
    </p:spTree>
    <p:extLst>
      <p:ext uri="{BB962C8B-B14F-4D97-AF65-F5344CB8AC3E}">
        <p14:creationId xmlns:p14="http://schemas.microsoft.com/office/powerpoint/2010/main" val="4258355395"/>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0205" y="4653570"/>
            <a:ext cx="3171300" cy="679435"/>
          </a:xfrm>
          <a:prstGeom prst="rect">
            <a:avLst/>
          </a:prstGeom>
        </p:spPr>
      </p:pic>
    </p:spTree>
    <p:extLst>
      <p:ext uri="{BB962C8B-B14F-4D97-AF65-F5344CB8AC3E}">
        <p14:creationId xmlns:p14="http://schemas.microsoft.com/office/powerpoint/2010/main" val="76408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51" y="228601"/>
            <a:ext cx="8890220" cy="757131"/>
          </a:xfrm>
        </p:spPr>
        <p:txBody>
          <a:bodyPr/>
          <a:lstStyle/>
          <a:p>
            <a:r>
              <a:rPr lang="en-US" dirty="0" smtClean="0"/>
              <a:t>Insider Tip: Topic</a:t>
            </a:r>
            <a:endParaRPr lang="en-US" dirty="0"/>
          </a:p>
        </p:txBody>
      </p:sp>
      <p:sp>
        <p:nvSpPr>
          <p:cNvPr id="3" name="Text Placeholder 2"/>
          <p:cNvSpPr>
            <a:spLocks noGrp="1"/>
          </p:cNvSpPr>
          <p:nvPr>
            <p:ph type="body" sz="quarter" idx="10"/>
          </p:nvPr>
        </p:nvSpPr>
        <p:spPr>
          <a:xfrm>
            <a:off x="519249" y="1171355"/>
            <a:ext cx="11151919" cy="3891835"/>
          </a:xfrm>
        </p:spPr>
        <p:txBody>
          <a:bodyPr/>
          <a:lstStyle/>
          <a:p>
            <a:pPr marL="457200" indent="-457200">
              <a:buFont typeface="Arial" panose="020B0604020202020204" pitchFamily="34" charset="0"/>
              <a:buChar char="•"/>
            </a:pPr>
            <a:r>
              <a:rPr lang="en-US" dirty="0" smtClean="0"/>
              <a:t>When you see these slides, you should pay attention as this is where we will share our best practices from the field</a:t>
            </a: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r>
              <a:rPr lang="en-US" dirty="0" smtClean="0">
                <a:effectLst>
                  <a:outerShdw blurRad="38100" dist="38100" dir="2700000" algn="tl">
                    <a:srgbClr val="000000">
                      <a:alpha val="43137"/>
                    </a:srgbClr>
                  </a:outerShdw>
                </a:effectLst>
              </a:rPr>
              <a:t>These topics are also great discussions points</a:t>
            </a:r>
          </a:p>
          <a:p>
            <a:pPr marL="457200" indent="-457200">
              <a:buFont typeface="Arial" panose="020B0604020202020204" pitchFamily="34" charset="0"/>
              <a:buChar char="•"/>
            </a:pP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custDataLst>
              <p:custData r:id="rId1"/>
            </p:custDataLst>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239347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Expect?</a:t>
            </a:r>
          </a:p>
        </p:txBody>
      </p:sp>
      <p:sp>
        <p:nvSpPr>
          <p:cNvPr id="3" name="Text Placeholder 2"/>
          <p:cNvSpPr>
            <a:spLocks noGrp="1"/>
          </p:cNvSpPr>
          <p:nvPr>
            <p:ph type="body" sz="quarter" idx="10"/>
          </p:nvPr>
        </p:nvSpPr>
        <p:spPr>
          <a:xfrm>
            <a:off x="648037" y="1803042"/>
            <a:ext cx="11151917" cy="4813625"/>
          </a:xfrm>
        </p:spPr>
        <p:txBody>
          <a:bodyPr/>
          <a:lstStyle/>
          <a:p>
            <a:r>
              <a:rPr lang="en-US" sz="3200" dirty="0"/>
              <a:t>Over the course of this </a:t>
            </a:r>
            <a:r>
              <a:rPr lang="en-US" sz="3200" dirty="0" smtClean="0"/>
              <a:t>technical foundation, </a:t>
            </a:r>
            <a:r>
              <a:rPr lang="en-US" sz="3200" dirty="0"/>
              <a:t>we will be covering </a:t>
            </a:r>
            <a:r>
              <a:rPr lang="en-US" sz="3200" dirty="0" smtClean="0"/>
              <a:t>the overview of Azure </a:t>
            </a:r>
            <a:r>
              <a:rPr lang="en-US" sz="3200" dirty="0" smtClean="0"/>
              <a:t>Service Fabric, </a:t>
            </a:r>
            <a:r>
              <a:rPr lang="en-US" sz="3200" dirty="0" smtClean="0"/>
              <a:t>such as templates, deployment, operations and capabilities, as well as architecture and decisions you must take.</a:t>
            </a:r>
            <a:endParaRPr lang="en-US" sz="3200" dirty="0"/>
          </a:p>
          <a:p>
            <a:r>
              <a:rPr lang="en-US" sz="3200" dirty="0"/>
              <a:t>This will cover each of the core concepts, functional areas and scenarios</a:t>
            </a:r>
          </a:p>
          <a:p>
            <a:r>
              <a:rPr lang="en-US" sz="3200" dirty="0" smtClean="0"/>
              <a:t>This technical foundation will help you to get a solid understanding of </a:t>
            </a:r>
            <a:r>
              <a:rPr lang="en-US" sz="3200" dirty="0" smtClean="0"/>
              <a:t>Service Fabric and </a:t>
            </a:r>
            <a:r>
              <a:rPr lang="en-US" sz="3200" dirty="0" smtClean="0"/>
              <a:t>ensure you are ready to proceed with the scenario based modules that will leverage what you will learn here. </a:t>
            </a:r>
            <a:endParaRPr lang="en-US" sz="3200" dirty="0"/>
          </a:p>
        </p:txBody>
      </p:sp>
    </p:spTree>
    <p:extLst>
      <p:ext uri="{BB962C8B-B14F-4D97-AF65-F5344CB8AC3E}">
        <p14:creationId xmlns:p14="http://schemas.microsoft.com/office/powerpoint/2010/main" val="428471445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tx1"/>
                </a:solidFill>
              </a:rPr>
              <a:t>Azure Service Fabric</a:t>
            </a:r>
            <a:endParaRPr lang="en-US" sz="5400" dirty="0">
              <a:solidFill>
                <a:schemeClr val="tx1"/>
              </a:solidFill>
            </a:endParaRPr>
          </a:p>
        </p:txBody>
      </p:sp>
      <p:graphicFrame>
        <p:nvGraphicFramePr>
          <p:cNvPr id="4" name="Diagram 3"/>
          <p:cNvGraphicFramePr/>
          <p:nvPr>
            <p:extLst>
              <p:ext uri="{D42A27DB-BD31-4B8C-83A1-F6EECF244321}">
                <p14:modId xmlns:p14="http://schemas.microsoft.com/office/powerpoint/2010/main" val="390862313"/>
              </p:ext>
            </p:extLst>
          </p:nvPr>
        </p:nvGraphicFramePr>
        <p:xfrm>
          <a:off x="1365306" y="1881578"/>
          <a:ext cx="9521814" cy="455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92431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9241" y="289957"/>
            <a:ext cx="11655840" cy="899537"/>
          </a:xfrm>
        </p:spPr>
        <p:txBody>
          <a:bodyPr/>
          <a:lstStyle/>
          <a:p>
            <a:r>
              <a:rPr lang="en-US" sz="4300" dirty="0" smtClean="0"/>
              <a:t>Agenda – Service Fabric / Azure Container Service</a:t>
            </a:r>
            <a:br>
              <a:rPr lang="en-US" sz="4300" dirty="0" smtClean="0"/>
            </a:br>
            <a:endParaRPr lang="en-US" sz="4300" dirty="0"/>
          </a:p>
        </p:txBody>
      </p:sp>
      <p:sp>
        <p:nvSpPr>
          <p:cNvPr id="7" name="Content Placeholder 3"/>
          <p:cNvSpPr txBox="1">
            <a:spLocks/>
          </p:cNvSpPr>
          <p:nvPr/>
        </p:nvSpPr>
        <p:spPr>
          <a:xfrm>
            <a:off x="4933474" y="1865128"/>
            <a:ext cx="7530774" cy="312575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529" dirty="0" smtClean="0">
                <a:gradFill>
                  <a:gsLst>
                    <a:gs pos="1250">
                      <a:srgbClr val="FFFFFF"/>
                    </a:gs>
                    <a:gs pos="100000">
                      <a:srgbClr val="FFFFFF"/>
                    </a:gs>
                  </a:gsLst>
                  <a:lin ang="5400000" scaled="0"/>
                </a:gradFill>
              </a:rPr>
              <a:t>Azure </a:t>
            </a:r>
            <a:r>
              <a:rPr lang="en-US" sz="3529" dirty="0">
                <a:gradFill>
                  <a:gsLst>
                    <a:gs pos="1250">
                      <a:srgbClr val="FFFFFF"/>
                    </a:gs>
                    <a:gs pos="100000">
                      <a:srgbClr val="FFFFFF"/>
                    </a:gs>
                  </a:gsLst>
                  <a:lin ang="5400000" scaled="0"/>
                </a:gradFill>
              </a:rPr>
              <a:t>Service Fabric</a:t>
            </a:r>
          </a:p>
          <a:p>
            <a:r>
              <a:rPr lang="en-US" sz="3529" dirty="0" smtClean="0">
                <a:gradFill>
                  <a:gsLst>
                    <a:gs pos="1250">
                      <a:srgbClr val="FFFFFF"/>
                    </a:gs>
                    <a:gs pos="100000">
                      <a:srgbClr val="FFFFFF"/>
                    </a:gs>
                  </a:gsLst>
                  <a:lin ang="5400000" scaled="0"/>
                </a:gradFill>
              </a:rPr>
              <a:t>Microservices</a:t>
            </a:r>
          </a:p>
          <a:p>
            <a:r>
              <a:rPr lang="nb-NO" sz="3529" dirty="0" smtClean="0">
                <a:gradFill>
                  <a:gsLst>
                    <a:gs pos="1250">
                      <a:srgbClr val="FFFFFF"/>
                    </a:gs>
                    <a:gs pos="100000">
                      <a:srgbClr val="FFFFFF"/>
                    </a:gs>
                  </a:gsLst>
                  <a:lin ang="5400000" scaled="0"/>
                </a:gradFill>
              </a:rPr>
              <a:t>Stateless &amp; Stateful Microservices</a:t>
            </a:r>
          </a:p>
          <a:p>
            <a:r>
              <a:rPr lang="nb-NO" sz="3529" dirty="0" smtClean="0">
                <a:gradFill>
                  <a:gsLst>
                    <a:gs pos="1250">
                      <a:srgbClr val="FFFFFF"/>
                    </a:gs>
                    <a:gs pos="100000">
                      <a:srgbClr val="FFFFFF"/>
                    </a:gs>
                  </a:gsLst>
                  <a:lin ang="5400000" scaled="0"/>
                </a:gradFill>
              </a:rPr>
              <a:t>Azure Container Service</a:t>
            </a:r>
          </a:p>
          <a:p>
            <a:pPr marL="0" indent="0">
              <a:buNone/>
            </a:pPr>
            <a:endParaRPr lang="en-US" sz="3921" dirty="0">
              <a:gradFill>
                <a:gsLst>
                  <a:gs pos="1250">
                    <a:srgbClr val="FFFFFF"/>
                  </a:gs>
                  <a:gs pos="100000">
                    <a:srgbClr val="FFFFFF"/>
                  </a:gs>
                </a:gsLst>
                <a:lin ang="5400000" scaled="0"/>
              </a:gradFill>
            </a:endParaRPr>
          </a:p>
        </p:txBody>
      </p:sp>
      <p:grpSp>
        <p:nvGrpSpPr>
          <p:cNvPr id="2" name="Group 1"/>
          <p:cNvGrpSpPr/>
          <p:nvPr/>
        </p:nvGrpSpPr>
        <p:grpSpPr>
          <a:xfrm>
            <a:off x="499253" y="720679"/>
            <a:ext cx="4175074" cy="5453251"/>
            <a:chOff x="509263" y="734634"/>
            <a:chExt cx="4258793" cy="5562600"/>
          </a:xfrm>
        </p:grpSpPr>
        <p:grpSp>
          <p:nvGrpSpPr>
            <p:cNvPr id="19" name="Group 18"/>
            <p:cNvGrpSpPr/>
            <p:nvPr/>
          </p:nvGrpSpPr>
          <p:grpSpPr>
            <a:xfrm>
              <a:off x="509263" y="1514322"/>
              <a:ext cx="4163327" cy="4158599"/>
              <a:chOff x="513213" y="1516062"/>
              <a:chExt cx="4163327" cy="4158599"/>
            </a:xfrm>
            <a:solidFill>
              <a:srgbClr val="FFA800"/>
            </a:solidFill>
          </p:grpSpPr>
          <p:sp>
            <p:nvSpPr>
              <p:cNvPr id="20" name="Oval 19"/>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0" name="Rectangle 29"/>
            <p:cNvSpPr/>
            <p:nvPr/>
          </p:nvSpPr>
          <p:spPr bwMode="auto">
            <a:xfrm rot="765383">
              <a:off x="2187269" y="734634"/>
              <a:ext cx="2580787" cy="5562600"/>
            </a:xfrm>
            <a:prstGeom prst="rect">
              <a:avLst/>
            </a:prstGeom>
            <a:solidFill>
              <a:srgbClr val="00188F">
                <a:alpha val="1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38757514"/>
      </p:ext>
    </p:extLst>
  </p:cSld>
  <p:clrMapOvr>
    <a:masterClrMapping/>
  </p:clrMapOvr>
  <p:transition advTm="39089">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9605" y="2793658"/>
            <a:ext cx="11655840" cy="899665"/>
          </a:xfrm>
        </p:spPr>
        <p:txBody>
          <a:bodyPr/>
          <a:lstStyle/>
          <a:p>
            <a:r>
              <a:rPr lang="en-US" dirty="0" smtClean="0"/>
              <a:t>Azure Service Fabric</a:t>
            </a:r>
            <a:endParaRPr lang="en-US" dirty="0"/>
          </a:p>
        </p:txBody>
      </p:sp>
    </p:spTree>
    <p:extLst>
      <p:ext uri="{BB962C8B-B14F-4D97-AF65-F5344CB8AC3E}">
        <p14:creationId xmlns:p14="http://schemas.microsoft.com/office/powerpoint/2010/main" val="957466248"/>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3.6|3.3|8.5"/>
</p:tagLst>
</file>

<file path=ppt/tags/tag2.xml><?xml version="1.0" encoding="utf-8"?>
<p:tagLst xmlns:a="http://schemas.openxmlformats.org/drawingml/2006/main" xmlns:r="http://schemas.openxmlformats.org/officeDocument/2006/relationships" xmlns:p="http://schemas.openxmlformats.org/presentationml/2006/main">
  <p:tag name="TIMING" val="|0.4|0.4"/>
</p:tagLst>
</file>

<file path=ppt/tags/tag3.xml><?xml version="1.0" encoding="utf-8"?>
<p:tagLst xmlns:a="http://schemas.openxmlformats.org/drawingml/2006/main" xmlns:r="http://schemas.openxmlformats.org/officeDocument/2006/relationships" xmlns:p="http://schemas.openxmlformats.org/presentationml/2006/main">
  <p:tag name="TIMING" val="|1.4|9.8|44.8"/>
</p:tagLst>
</file>

<file path=ppt/tags/tag4.xml><?xml version="1.0" encoding="utf-8"?>
<p:tagLst xmlns:a="http://schemas.openxmlformats.org/drawingml/2006/main" xmlns:r="http://schemas.openxmlformats.org/officeDocument/2006/relationships" xmlns:p="http://schemas.openxmlformats.org/presentationml/2006/main">
  <p:tag name="TIMING" val="|2.6|0.9|4.2|30.9|0.6|0.6|3.6|13.5|4.5|9.4|0.5|5.8"/>
</p:tagLst>
</file>

<file path=ppt/tags/tag5.xml><?xml version="1.0" encoding="utf-8"?>
<p:tagLst xmlns:a="http://schemas.openxmlformats.org/drawingml/2006/main" xmlns:r="http://schemas.openxmlformats.org/officeDocument/2006/relationships" xmlns:p="http://schemas.openxmlformats.org/presentationml/2006/main">
  <p:tag name="TIMING" val="|2.4|15.6|0.7|1.3|3|2.6|5.2|5.3|4.2|12.5|13.6|0.5|17.8|1.2|20.4|0.9|0.8|0.6|1.4|3.3|25.9"/>
</p:tagLst>
</file>

<file path=ppt/tags/tag6.xml><?xml version="1.0" encoding="utf-8"?>
<p:tagLst xmlns:a="http://schemas.openxmlformats.org/drawingml/2006/main" xmlns:r="http://schemas.openxmlformats.org/officeDocument/2006/relationships" xmlns:p="http://schemas.openxmlformats.org/presentationml/2006/main">
  <p:tag name="TIMING" val="|1.3|34.4|2.5|2|1.3|13.6|0.7|1.2|45.1|5.7|14.4|0.9"/>
</p:tagLst>
</file>

<file path=ppt/tags/tag7.xml><?xml version="1.0" encoding="utf-8"?>
<p:tagLst xmlns:a="http://schemas.openxmlformats.org/drawingml/2006/main" xmlns:r="http://schemas.openxmlformats.org/officeDocument/2006/relationships" xmlns:p="http://schemas.openxmlformats.org/presentationml/2006/main">
  <p:tag name="TIMING" val="|18.4|5.4|11.4|3.7"/>
</p:tagLst>
</file>

<file path=ppt/tags/tag8.xml><?xml version="1.0" encoding="utf-8"?>
<p:tagLst xmlns:a="http://schemas.openxmlformats.org/drawingml/2006/main" xmlns:r="http://schemas.openxmlformats.org/officeDocument/2006/relationships" xmlns:p="http://schemas.openxmlformats.org/presentationml/2006/main">
  <p:tag name="TIMING" val="|1.1|2.3|10.5|1.8"/>
</p:tagLst>
</file>

<file path=ppt/theme/theme1.xml><?xml version="1.0" encoding="utf-8"?>
<a:theme xmlns:a="http://schemas.openxmlformats.org/drawingml/2006/main" name="3_7-30269_Server &amp; Tools Business_16x9">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2.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DP212_Winter" id="{CFF38B0B-9149-4DF1-BAEC-6A70AC4968C5}" vid="{44F1D525-8E0A-43F8-BEE1-D1CAACC36EE4}"/>
    </a:ext>
  </a:extLst>
</a:theme>
</file>

<file path=ppt/theme/theme3.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4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10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Icons.User" Revision="1" Stencil="System.Storyboarding.Icons" StencilVersion="0.1"/>
</Control>
</file>

<file path=customXml/item10.xml><?xml version="1.0" encoding="utf-8"?>
<Control xmlns="http://schemas.microsoft.com/VisualStudio/2011/storyboarding/control">
  <Id Name="System.Storyboarding.Icons.User" Revision="1" Stencil="System.Storyboarding.Icons" StencilVersion="0.1"/>
</Control>
</file>

<file path=customXml/item11.xml><?xml version="1.0" encoding="utf-8"?>
<Control xmlns="http://schemas.microsoft.com/VisualStudio/2011/storyboarding/control">
  <Id Name="System.Storyboarding.Icons.User" Revision="1" Stencil="System.Storyboarding.Icons" StencilVersion="0.1"/>
</Control>
</file>

<file path=customXml/item12.xml><?xml version="1.0" encoding="utf-8"?>
<Control xmlns="http://schemas.microsoft.com/VisualStudio/2011/storyboarding/control">
  <Id Name="System.Storyboarding.Icons.User" Revision="1" Stencil="System.Storyboarding.Icons" StencilVersion="0.1"/>
</Control>
</file>

<file path=customXml/item13.xml><?xml version="1.0" encoding="utf-8"?>
<Control xmlns="http://schemas.microsoft.com/VisualStudio/2011/storyboarding/control">
  <Id Name="System.Storyboarding.Icons.User" Revision="1" Stencil="System.Storyboarding.Icons" StencilVersion="0.1"/>
</Control>
</file>

<file path=customXml/item14.xml><?xml version="1.0" encoding="utf-8"?>
<?mso-contentType ?>
<FormTemplates xmlns="http://schemas.microsoft.com/sharepoint/v3/contenttype/forms">
  <Display>DocumentLibraryForm</Display>
  <Edit>DocumentLibraryForm</Edit>
  <New>DocumentLibraryForm</New>
</FormTemplates>
</file>

<file path=customXml/item15.xml><?xml version="1.0" encoding="utf-8"?>
<Control xmlns="http://schemas.microsoft.com/VisualStudio/2011/storyboarding/control">
  <Id Name="System.Storyboarding.Icons.User" Revision="1" Stencil="System.Storyboarding.Icons" StencilVersion="0.1"/>
</Control>
</file>

<file path=customXml/item16.xml><?xml version="1.0" encoding="utf-8"?>
<ct:contentTypeSchema xmlns:ct="http://schemas.microsoft.com/office/2006/metadata/contentType" xmlns:ma="http://schemas.microsoft.com/office/2006/metadata/properties/metaAttributes" ct:_="" ma:_="" ma:contentTypeName="Document" ma:contentTypeID="0x0101001CAA8FAE74EA2F4283C0CCDF675D4DA7" ma:contentTypeVersion="3" ma:contentTypeDescription="Create a new document." ma:contentTypeScope="" ma:versionID="6bcd3c098a5b23807f28bd4706334877">
  <xsd:schema xmlns:xsd="http://www.w3.org/2001/XMLSchema" xmlns:xs="http://www.w3.org/2001/XMLSchema" xmlns:p="http://schemas.microsoft.com/office/2006/metadata/properties" xmlns:ns3="6118a101-e045-4c8f-95aa-d641679499f0" targetNamespace="http://schemas.microsoft.com/office/2006/metadata/properties" ma:root="true" ma:fieldsID="41f97ba3e134e8d0f5789ca5b5830557" ns3:_="">
    <xsd:import namespace="6118a101-e045-4c8f-95aa-d641679499f0"/>
    <xsd:element name="properties">
      <xsd:complexType>
        <xsd:sequence>
          <xsd:element name="documentManagement">
            <xsd:complexType>
              <xsd:all>
                <xsd:element ref="ns3:SharedWithUsers" minOccurs="0"/>
                <xsd:element ref="ns3:SharingHintHash"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18a101-e045-4c8f-95aa-d641679499f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xml><?xml version="1.0" encoding="utf-8"?>
<Control xmlns="http://schemas.microsoft.com/VisualStudio/2011/storyboarding/control">
  <Id Name="System.Storyboarding.Icons.User" Revision="1" Stencil="System.Storyboarding.Icons" StencilVersion="0.1"/>
</Control>
</file>

<file path=customXml/item2.xml><?xml version="1.0" encoding="utf-8"?>
<Control xmlns="http://schemas.microsoft.com/VisualStudio/2011/storyboarding/control">
  <Id Name="System.Storyboarding.Icons.Unlock" Revision="1" Stencil="System.Storyboarding.Icons" StencilVersion="0.1"/>
</Control>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Control xmlns="http://schemas.microsoft.com/VisualStudio/2011/storyboarding/control">
  <Id Name="System.Storyboarding.Icons.User" Revision="1" Stencil="System.Storyboarding.Icons" StencilVersion="0.1"/>
</Control>
</file>

<file path=customXml/item6.xml><?xml version="1.0" encoding="utf-8"?>
<Control xmlns="http://schemas.microsoft.com/VisualStudio/2011/storyboarding/control">
  <Id Name="System.Storyboarding.Icons.Unlock" Revision="1" Stencil="System.Storyboarding.Icons" StencilVersion="0.1"/>
</Control>
</file>

<file path=customXml/item7.xml><?xml version="1.0" encoding="utf-8"?>
<p:properties xmlns:p="http://schemas.microsoft.com/office/2006/metadata/properties" xmlns:xsi="http://www.w3.org/2001/XMLSchema-instance" xmlns:pc="http://schemas.microsoft.com/office/infopath/2007/PartnerControls">
  <documentManagement/>
</p:properties>
</file>

<file path=customXml/item8.xml><?xml version="1.0" encoding="utf-8"?>
<Control xmlns="http://schemas.microsoft.com/VisualStudio/2011/storyboarding/control">
  <Id Name="System.Storyboarding.Icons.User" Revision="1" Stencil="System.Storyboarding.Icons" StencilVersion="0.1"/>
</Control>
</file>

<file path=customXml/item9.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F822D1D3-105D-4246-A3C5-411D7EF22900}">
  <ds:schemaRefs>
    <ds:schemaRef ds:uri="http://schemas.microsoft.com/VisualStudio/2011/storyboarding/control"/>
  </ds:schemaRefs>
</ds:datastoreItem>
</file>

<file path=customXml/itemProps10.xml><?xml version="1.0" encoding="utf-8"?>
<ds:datastoreItem xmlns:ds="http://schemas.openxmlformats.org/officeDocument/2006/customXml" ds:itemID="{01AD0414-3EE6-4A60-9A1C-97957B3A15F6}">
  <ds:schemaRefs>
    <ds:schemaRef ds:uri="http://schemas.microsoft.com/VisualStudio/2011/storyboarding/control"/>
  </ds:schemaRefs>
</ds:datastoreItem>
</file>

<file path=customXml/itemProps11.xml><?xml version="1.0" encoding="utf-8"?>
<ds:datastoreItem xmlns:ds="http://schemas.openxmlformats.org/officeDocument/2006/customXml" ds:itemID="{6468F187-752D-46B6-8D26-51576D7C7445}">
  <ds:schemaRefs>
    <ds:schemaRef ds:uri="http://schemas.microsoft.com/VisualStudio/2011/storyboarding/control"/>
  </ds:schemaRefs>
</ds:datastoreItem>
</file>

<file path=customXml/itemProps12.xml><?xml version="1.0" encoding="utf-8"?>
<ds:datastoreItem xmlns:ds="http://schemas.openxmlformats.org/officeDocument/2006/customXml" ds:itemID="{771E8DBC-5D39-46F8-A7A9-4EB839325CA5}">
  <ds:schemaRefs>
    <ds:schemaRef ds:uri="http://schemas.microsoft.com/VisualStudio/2011/storyboarding/control"/>
  </ds:schemaRefs>
</ds:datastoreItem>
</file>

<file path=customXml/itemProps13.xml><?xml version="1.0" encoding="utf-8"?>
<ds:datastoreItem xmlns:ds="http://schemas.openxmlformats.org/officeDocument/2006/customXml" ds:itemID="{7FB5D9FE-DB8E-4D55-8FA9-841B188649E6}">
  <ds:schemaRefs>
    <ds:schemaRef ds:uri="http://schemas.microsoft.com/VisualStudio/2011/storyboarding/control"/>
  </ds:schemaRefs>
</ds:datastoreItem>
</file>

<file path=customXml/itemProps14.xml><?xml version="1.0" encoding="utf-8"?>
<ds:datastoreItem xmlns:ds="http://schemas.openxmlformats.org/officeDocument/2006/customXml" ds:itemID="{8C351902-5B51-494B-A61E-B027EC865DE2}">
  <ds:schemaRefs>
    <ds:schemaRef ds:uri="http://schemas.microsoft.com/sharepoint/v3/contenttype/forms"/>
  </ds:schemaRefs>
</ds:datastoreItem>
</file>

<file path=customXml/itemProps15.xml><?xml version="1.0" encoding="utf-8"?>
<ds:datastoreItem xmlns:ds="http://schemas.openxmlformats.org/officeDocument/2006/customXml" ds:itemID="{A3186189-53E7-453F-A06A-BB3C89025CE8}">
  <ds:schemaRefs>
    <ds:schemaRef ds:uri="http://schemas.microsoft.com/VisualStudio/2011/storyboarding/control"/>
  </ds:schemaRefs>
</ds:datastoreItem>
</file>

<file path=customXml/itemProps16.xml><?xml version="1.0" encoding="utf-8"?>
<ds:datastoreItem xmlns:ds="http://schemas.openxmlformats.org/officeDocument/2006/customXml" ds:itemID="{79CA6CF4-3582-4CD1-A68E-B7B40C635D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18a101-e045-4c8f-95aa-d641679499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7.xml><?xml version="1.0" encoding="utf-8"?>
<ds:datastoreItem xmlns:ds="http://schemas.openxmlformats.org/officeDocument/2006/customXml" ds:itemID="{8040167E-8610-42EC-B369-88877A7EFE1A}">
  <ds:schemaRefs>
    <ds:schemaRef ds:uri="http://schemas.microsoft.com/VisualStudio/2011/storyboarding/control"/>
  </ds:schemaRefs>
</ds:datastoreItem>
</file>

<file path=customXml/itemProps2.xml><?xml version="1.0" encoding="utf-8"?>
<ds:datastoreItem xmlns:ds="http://schemas.openxmlformats.org/officeDocument/2006/customXml" ds:itemID="{F283F90A-78E4-4BBA-BEAC-EDC2A6C3D570}">
  <ds:schemaRefs>
    <ds:schemaRef ds:uri="http://schemas.microsoft.com/VisualStudio/2011/storyboarding/control"/>
  </ds:schemaRefs>
</ds:datastoreItem>
</file>

<file path=customXml/itemProps3.xml><?xml version="1.0" encoding="utf-8"?>
<ds:datastoreItem xmlns:ds="http://schemas.openxmlformats.org/officeDocument/2006/customXml" ds:itemID="{FEFC8263-8BF6-43FC-9EBF-5DBD0425DE46}">
  <ds:schemaRefs>
    <ds:schemaRef ds:uri="http://schemas.microsoft.com/VisualStudio/2011/storyboarding/control"/>
  </ds:schemaRefs>
</ds:datastoreItem>
</file>

<file path=customXml/itemProps4.xml><?xml version="1.0" encoding="utf-8"?>
<ds:datastoreItem xmlns:ds="http://schemas.openxmlformats.org/officeDocument/2006/customXml" ds:itemID="{4CE792D6-993C-4553-8937-B57BEE6215A4}">
  <ds:schemaRefs>
    <ds:schemaRef ds:uri="http://schemas.microsoft.com/VisualStudio/2011/storyboarding/control"/>
  </ds:schemaRefs>
</ds:datastoreItem>
</file>

<file path=customXml/itemProps5.xml><?xml version="1.0" encoding="utf-8"?>
<ds:datastoreItem xmlns:ds="http://schemas.openxmlformats.org/officeDocument/2006/customXml" ds:itemID="{F1EF4593-7556-4624-9C5C-BD7F30CBA479}">
  <ds:schemaRefs>
    <ds:schemaRef ds:uri="http://schemas.microsoft.com/VisualStudio/2011/storyboarding/control"/>
  </ds:schemaRefs>
</ds:datastoreItem>
</file>

<file path=customXml/itemProps6.xml><?xml version="1.0" encoding="utf-8"?>
<ds:datastoreItem xmlns:ds="http://schemas.openxmlformats.org/officeDocument/2006/customXml" ds:itemID="{10F2B43D-C0EE-40BF-AA18-E449E1D7AAE9}">
  <ds:schemaRefs>
    <ds:schemaRef ds:uri="http://schemas.microsoft.com/VisualStudio/2011/storyboarding/control"/>
  </ds:schemaRefs>
</ds:datastoreItem>
</file>

<file path=customXml/itemProps7.xml><?xml version="1.0" encoding="utf-8"?>
<ds:datastoreItem xmlns:ds="http://schemas.openxmlformats.org/officeDocument/2006/customXml" ds:itemID="{A9B1AF33-02A6-4556-A5E0-06EB16591009}">
  <ds:schemaRefs>
    <ds:schemaRef ds:uri="http://schemas.microsoft.com/office/2006/documentManagement/types"/>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6118a101-e045-4c8f-95aa-d641679499f0"/>
    <ds:schemaRef ds:uri="http://purl.org/dc/dcmitype/"/>
    <ds:schemaRef ds:uri="http://purl.org/dc/terms/"/>
  </ds:schemaRefs>
</ds:datastoreItem>
</file>

<file path=customXml/itemProps8.xml><?xml version="1.0" encoding="utf-8"?>
<ds:datastoreItem xmlns:ds="http://schemas.openxmlformats.org/officeDocument/2006/customXml" ds:itemID="{6FF2CA14-D690-4E3D-9A71-A11F1D050258}">
  <ds:schemaRefs>
    <ds:schemaRef ds:uri="http://schemas.microsoft.com/VisualStudio/2011/storyboarding/control"/>
  </ds:schemaRefs>
</ds:datastoreItem>
</file>

<file path=customXml/itemProps9.xml><?xml version="1.0" encoding="utf-8"?>
<ds:datastoreItem xmlns:ds="http://schemas.openxmlformats.org/officeDocument/2006/customXml" ds:itemID="{5BC298FB-A5B4-40DD-B94E-83988C44728A}">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0</TotalTime>
  <Words>5547</Words>
  <Application>Microsoft Office PowerPoint</Application>
  <PresentationFormat>Widescreen</PresentationFormat>
  <Paragraphs>770</Paragraphs>
  <Slides>49</Slides>
  <Notes>43</Notes>
  <HiddenSlides>3</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49</vt:i4>
      </vt:variant>
    </vt:vector>
  </HeadingPairs>
  <TitlesOfParts>
    <vt:vector size="69" baseType="lpstr">
      <vt:lpstr>Arial</vt:lpstr>
      <vt:lpstr>Calibri</vt:lpstr>
      <vt:lpstr>Consolas</vt:lpstr>
      <vt:lpstr>Segoe Pro</vt:lpstr>
      <vt:lpstr>Segoe Pro Light</vt:lpstr>
      <vt:lpstr>Segoe Semibold</vt:lpstr>
      <vt:lpstr>Segoe UI</vt:lpstr>
      <vt:lpstr>Segoe UI Black</vt:lpstr>
      <vt:lpstr>Segoe UI Light</vt:lpstr>
      <vt:lpstr>Segoe UI Semibold</vt:lpstr>
      <vt:lpstr>Times New Roman</vt:lpstr>
      <vt:lpstr>Tw Cen MT</vt:lpstr>
      <vt:lpstr>Wingdings</vt:lpstr>
      <vt:lpstr>3_7-30269_Server &amp; Tools Business_16x9</vt:lpstr>
      <vt:lpstr>2_Server and Cloud 2013</vt:lpstr>
      <vt:lpstr>2_5-30610_Microsoft_Ignite_Keynote_Template</vt:lpstr>
      <vt:lpstr>3_5-30610_Microsoft_Ignite_Keynote_Template</vt:lpstr>
      <vt:lpstr>1_Server and Cloud 2013</vt:lpstr>
      <vt:lpstr>4_5-30610_Microsoft_Ignite_Keynote_Template</vt:lpstr>
      <vt:lpstr>10_5-30610_Microsoft_Ignite_Keynote_Template</vt:lpstr>
      <vt:lpstr>PowerPoint Presentation</vt:lpstr>
      <vt:lpstr>Personas</vt:lpstr>
      <vt:lpstr>The following persona(s) will be used throughout this module:</vt:lpstr>
      <vt:lpstr>The following persona(s) will be used throughout this module:</vt:lpstr>
      <vt:lpstr>Insider Tip: Topic</vt:lpstr>
      <vt:lpstr>What to Expect?</vt:lpstr>
      <vt:lpstr>Azure Service Fabric</vt:lpstr>
      <vt:lpstr>Agenda – Service Fabric / Azure Container Service </vt:lpstr>
      <vt:lpstr>Azure Service Fabric</vt:lpstr>
      <vt:lpstr>Datacenter inflection points</vt:lpstr>
      <vt:lpstr>Where to place Service Fabric</vt:lpstr>
      <vt:lpstr>Microsoft Azure Service Fabric A platform for reliable, hyperscale, microservice-based applications</vt:lpstr>
      <vt:lpstr>Demo: Deploying Service Fabric</vt:lpstr>
      <vt:lpstr>Microservices</vt:lpstr>
      <vt:lpstr>PowerPoint Presentation</vt:lpstr>
      <vt:lpstr>What is a Microservice?</vt:lpstr>
      <vt:lpstr>PowerPoint Presentation</vt:lpstr>
      <vt:lpstr>Stateless &amp; Stateful Microservices</vt:lpstr>
      <vt:lpstr>Types of microservices</vt:lpstr>
      <vt:lpstr>Demo: Stateless Microservice</vt:lpstr>
      <vt:lpstr>Federation and transport subsystems</vt:lpstr>
      <vt:lpstr>Typical datacenter</vt:lpstr>
      <vt:lpstr>Cluster: A federation of machines</vt:lpstr>
      <vt:lpstr>Machine failure detection</vt:lpstr>
      <vt:lpstr>Cluster: System view</vt:lpstr>
      <vt:lpstr>Demo: Service Fabric Explorer</vt:lpstr>
      <vt:lpstr>Reliability and hosting subsystems</vt:lpstr>
      <vt:lpstr>Stateful microservices are reliable and consistent</vt:lpstr>
      <vt:lpstr>Stateful microservice</vt:lpstr>
      <vt:lpstr>Replication</vt:lpstr>
      <vt:lpstr>Reconfiguration</vt:lpstr>
      <vt:lpstr>Microservices placement and failover</vt:lpstr>
      <vt:lpstr>Demo: Stateful Microservice</vt:lpstr>
      <vt:lpstr>Application Lifecycle Management</vt:lpstr>
      <vt:lpstr>Application: logical grouping of microservices</vt:lpstr>
      <vt:lpstr>Application Lifecycle Management</vt:lpstr>
      <vt:lpstr>Upgrading Services with zero downtime</vt:lpstr>
      <vt:lpstr>Testability subsystem</vt:lpstr>
      <vt:lpstr>Azure Service Fabric</vt:lpstr>
      <vt:lpstr>Demo: No Downtime Upgrade</vt:lpstr>
      <vt:lpstr>Azure Container Service</vt:lpstr>
      <vt:lpstr>Choice, flexibility, scalability</vt:lpstr>
      <vt:lpstr>Azure Container Services</vt:lpstr>
      <vt:lpstr>Scenarios</vt:lpstr>
      <vt:lpstr>Scenarios (cont.)</vt:lpstr>
      <vt:lpstr>Demo: Azure Container Service</vt:lpstr>
      <vt:lpstr>Insider Tips: Service Fabric vs. Containers</vt:lpstr>
      <vt:lpstr>Lab: Deploy Service Fabric Stateless Microservice Stateful Microservice No Downtime Update </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05 - Azure Service Fabric</dc:title>
  <dc:creator/>
  <cp:lastModifiedBy/>
  <cp:revision>1</cp:revision>
  <dcterms:created xsi:type="dcterms:W3CDTF">2015-04-20T02:18:56Z</dcterms:created>
  <dcterms:modified xsi:type="dcterms:W3CDTF">2016-01-28T07:21:03Z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0x0101001CAA8FAE74EA2F4283C0CCDF675D4DA7</vt:lpwstr>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Confidentiality">
    <vt:lpwstr>216;#customer ready|8986c41d-21c5-4f8f-8a12-ea4625b46858</vt:lpwstr>
  </property>
  <property fmtid="{D5CDD505-2E9C-101B-9397-08002B2CF9AE}" pid="7" name="ActivitiesAndPrograms">
    <vt:lpwstr/>
  </property>
  <property fmtid="{D5CDD505-2E9C-101B-9397-08002B2CF9AE}" pid="8" name="Segments">
    <vt:lpwstr/>
  </property>
  <property fmtid="{D5CDD505-2E9C-101B-9397-08002B2CF9AE}" pid="9" name="Partners">
    <vt:lpwstr/>
  </property>
  <property fmtid="{D5CDD505-2E9C-101B-9397-08002B2CF9AE}" pid="10" name="Topics">
    <vt:lpwstr/>
  </property>
  <property fmtid="{D5CDD505-2E9C-101B-9397-08002B2CF9AE}" pid="11" name="Groups">
    <vt:lpwstr>160;#Windows Server and Management Marketing|ec7aef82-469a-47dc-9ac7-2821a36193b3;#311;#Cloud and Enterprise Marketing Group|4f75e184-e5aa-4234-a07f-b032d60df254</vt:lpwstr>
  </property>
  <property fmtid="{D5CDD505-2E9C-101B-9397-08002B2CF9AE}" pid="12" name="Industries">
    <vt:lpwstr/>
  </property>
  <property fmtid="{D5CDD505-2E9C-101B-9397-08002B2CF9AE}" pid="13" name="Roles">
    <vt:lpwstr/>
  </property>
  <property fmtid="{D5CDD505-2E9C-101B-9397-08002B2CF9AE}" pid="14" name="Competitors">
    <vt:lpwstr/>
  </property>
  <property fmtid="{D5CDD505-2E9C-101B-9397-08002B2CF9AE}" pid="15" name="SMSGDomain">
    <vt:lpwstr>156;#Server and Tools Business|6783548d-8609-4f97-be4a-4ca2616905a6</vt:lpwstr>
  </property>
  <property fmtid="{D5CDD505-2E9C-101B-9397-08002B2CF9AE}" pid="16" name="BusinessArchitecture">
    <vt:lpwstr/>
  </property>
  <property fmtid="{D5CDD505-2E9C-101B-9397-08002B2CF9AE}" pid="17" name="Products">
    <vt:lpwstr>218;#Microsoft Azure|669a3112-5edf-444b-a003-630063601f07;#61;#Windows Server|ca5543fc-6710-4f1f-bdee-81c42361029e</vt:lpwstr>
  </property>
  <property fmtid="{D5CDD505-2E9C-101B-9397-08002B2CF9AE}" pid="18" name="_dlc_policyId">
    <vt:lpwstr/>
  </property>
  <property fmtid="{D5CDD505-2E9C-101B-9397-08002B2CF9AE}" pid="19" name="ItemRetentionFormula">
    <vt:lpwstr/>
  </property>
  <property fmtid="{D5CDD505-2E9C-101B-9397-08002B2CF9AE}" pid="20" name="_dlc_DocIdItemGuid">
    <vt:lpwstr>30f086cd-2aed-4e5b-b294-cb457fa64c1f</vt:lpwstr>
  </property>
  <property fmtid="{D5CDD505-2E9C-101B-9397-08002B2CF9AE}" pid="21" name="ItemType">
    <vt:lpwstr/>
  </property>
  <property fmtid="{D5CDD505-2E9C-101B-9397-08002B2CF9AE}" pid="22" name="EnterpriseDomainTags">
    <vt:lpwstr/>
  </property>
  <property fmtid="{D5CDD505-2E9C-101B-9397-08002B2CF9AE}" pid="23" name="Languages">
    <vt:lpwstr/>
  </property>
  <property fmtid="{D5CDD505-2E9C-101B-9397-08002B2CF9AE}" pid="24" name="TechnicalLevel">
    <vt:lpwstr/>
  </property>
  <property fmtid="{D5CDD505-2E9C-101B-9397-08002B2CF9AE}" pid="25" name="WorkflowChangePath">
    <vt:lpwstr>4c942473-d120-4286-a51a-b65ad3d92ffb,4;</vt:lpwstr>
  </property>
  <property fmtid="{D5CDD505-2E9C-101B-9397-08002B2CF9AE}" pid="26" name="p1cd454bacc149bfbcfd764edd279de7">
    <vt:lpwstr/>
  </property>
  <property fmtid="{D5CDD505-2E9C-101B-9397-08002B2CF9AE}" pid="27" name="bc28b5f076654a3b96073bbbebfeb8c9">
    <vt:lpwstr/>
  </property>
  <property fmtid="{D5CDD505-2E9C-101B-9397-08002B2CF9AE}" pid="28" name="j4d667fb28274e85b2214f6e751c8d1f">
    <vt:lpwstr/>
  </property>
  <property fmtid="{D5CDD505-2E9C-101B-9397-08002B2CF9AE}" pid="29" name="MSProducts">
    <vt:lpwstr/>
  </property>
  <property fmtid="{D5CDD505-2E9C-101B-9397-08002B2CF9AE}" pid="30" name="SMSGTags">
    <vt:lpwstr/>
  </property>
  <property fmtid="{D5CDD505-2E9C-101B-9397-08002B2CF9AE}" pid="31" name="j031aa32f4154c8c9a646efae715ebde">
    <vt:lpwstr/>
  </property>
  <property fmtid="{D5CDD505-2E9C-101B-9397-08002B2CF9AE}" pid="32" name="l311460e3fdf46688abc31ddb7bdc05a">
    <vt:lpwstr/>
  </property>
  <property fmtid="{D5CDD505-2E9C-101B-9397-08002B2CF9AE}" pid="33" name="la4444b61d19467597d63190b69ac227">
    <vt:lpwstr/>
  </property>
  <property fmtid="{D5CDD505-2E9C-101B-9397-08002B2CF9AE}" pid="34" name="MSProductsTaxHTField0">
    <vt:lpwstr/>
  </property>
  <property fmtid="{D5CDD505-2E9C-101B-9397-08002B2CF9AE}" pid="35" name="_docset_NoMedatataSyncRequired">
    <vt:lpwstr>False</vt:lpwstr>
  </property>
  <property fmtid="{D5CDD505-2E9C-101B-9397-08002B2CF9AE}" pid="36" name="messageframeworktype">
    <vt:lpwstr/>
  </property>
  <property fmtid="{D5CDD505-2E9C-101B-9397-08002B2CF9AE}" pid="37" name="MSLanguage">
    <vt:lpwstr/>
  </property>
  <property fmtid="{D5CDD505-2E9C-101B-9397-08002B2CF9AE}" pid="38" name="cb7870d3641f4a52807a63577a9c1b08">
    <vt:lpwstr/>
  </property>
  <property fmtid="{D5CDD505-2E9C-101B-9397-08002B2CF9AE}" pid="39" name="LearningOrganization">
    <vt:lpwstr/>
  </property>
  <property fmtid="{D5CDD505-2E9C-101B-9397-08002B2CF9AE}" pid="40" name="EmployeeRole">
    <vt:lpwstr/>
  </property>
  <property fmtid="{D5CDD505-2E9C-101B-9397-08002B2CF9AE}" pid="41" name="LearningDeliveryMethod">
    <vt:lpwstr/>
  </property>
  <property fmtid="{D5CDD505-2E9C-101B-9397-08002B2CF9AE}" pid="42" name="SalesGeography">
    <vt:lpwstr/>
  </property>
  <property fmtid="{D5CDD505-2E9C-101B-9397-08002B2CF9AE}" pid="43" name="IsMyDocuments">
    <vt:bool>true</vt:bool>
  </property>
  <property fmtid="{D5CDD505-2E9C-101B-9397-08002B2CF9AE}" pid="44" name="Tfs.IsStoryboard">
    <vt:bool>true</vt:bool>
  </property>
</Properties>
</file>